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516" r:id="rId2"/>
    <p:sldId id="450" r:id="rId3"/>
    <p:sldId id="454" r:id="rId4"/>
    <p:sldId id="467" r:id="rId5"/>
    <p:sldId id="466" r:id="rId6"/>
    <p:sldId id="365" r:id="rId7"/>
    <p:sldId id="470" r:id="rId8"/>
    <p:sldId id="472" r:id="rId9"/>
    <p:sldId id="494" r:id="rId10"/>
    <p:sldId id="473" r:id="rId11"/>
    <p:sldId id="474" r:id="rId12"/>
    <p:sldId id="475" r:id="rId13"/>
    <p:sldId id="476" r:id="rId14"/>
    <p:sldId id="477" r:id="rId15"/>
    <p:sldId id="478" r:id="rId16"/>
    <p:sldId id="479" r:id="rId17"/>
    <p:sldId id="259" r:id="rId18"/>
    <p:sldId id="468" r:id="rId19"/>
    <p:sldId id="481" r:id="rId20"/>
    <p:sldId id="469" r:id="rId21"/>
    <p:sldId id="482" r:id="rId22"/>
    <p:sldId id="483" r:id="rId23"/>
    <p:sldId id="484" r:id="rId24"/>
    <p:sldId id="485" r:id="rId25"/>
    <p:sldId id="488" r:id="rId26"/>
    <p:sldId id="489" r:id="rId27"/>
    <p:sldId id="490" r:id="rId28"/>
    <p:sldId id="491" r:id="rId29"/>
    <p:sldId id="492" r:id="rId30"/>
    <p:sldId id="493" r:id="rId31"/>
    <p:sldId id="499" r:id="rId32"/>
    <p:sldId id="500" r:id="rId33"/>
    <p:sldId id="501" r:id="rId34"/>
    <p:sldId id="502" r:id="rId35"/>
    <p:sldId id="504" r:id="rId36"/>
    <p:sldId id="503" r:id="rId37"/>
    <p:sldId id="505" r:id="rId38"/>
    <p:sldId id="495" r:id="rId39"/>
    <p:sldId id="496" r:id="rId40"/>
    <p:sldId id="498" r:id="rId41"/>
    <p:sldId id="497" r:id="rId42"/>
    <p:sldId id="506" r:id="rId43"/>
    <p:sldId id="508" r:id="rId44"/>
    <p:sldId id="507" r:id="rId45"/>
    <p:sldId id="509" r:id="rId46"/>
    <p:sldId id="510" r:id="rId47"/>
    <p:sldId id="511" r:id="rId48"/>
    <p:sldId id="513" r:id="rId49"/>
    <p:sldId id="512" r:id="rId50"/>
    <p:sldId id="514" r:id="rId51"/>
    <p:sldId id="515" r:id="rId52"/>
    <p:sldId id="448" r:id="rId53"/>
  </p:sldIdLst>
  <p:sldSz cx="12192000" cy="6858000"/>
  <p:notesSz cx="6858000" cy="9144000"/>
  <p:embeddedFontLst>
    <p:embeddedFont>
      <p:font typeface="方正粗黑宋简体" panose="02000000000000000000" pitchFamily="2" charset="-122"/>
      <p:regular r:id="rId56"/>
    </p:embeddedFont>
    <p:embeddedFont>
      <p:font typeface="Cambria Math" panose="02040503050406030204" pitchFamily="18" charset="0"/>
      <p:regular r:id="rId57"/>
    </p:embeddedFont>
    <p:embeddedFont>
      <p:font typeface="Consolas" panose="020B0609020204030204" pitchFamily="49" charset="0"/>
      <p:regular r:id="rId58"/>
      <p:bold r:id="rId59"/>
      <p:italic r:id="rId60"/>
      <p:boldItalic r:id="rId61"/>
    </p:embeddedFont>
    <p:embeddedFont>
      <p:font typeface="Dubai Light" panose="020B0303030403030204" pitchFamily="34" charset="-78"/>
      <p:regular r:id="rId62"/>
    </p:embeddedFont>
    <p:embeddedFont>
      <p:font typeface="Lora" pitchFamily="2" charset="0"/>
      <p:regular r:id="rId63"/>
    </p:embeddedFont>
    <p:embeddedFont>
      <p:font typeface="Open Sans" panose="020B0606030504020204" pitchFamily="34" charset="0"/>
      <p:regular r:id="rId64"/>
    </p:embeddedFont>
    <p:embeddedFont>
      <p:font typeface="Rockwell" panose="02060603020205020403" pitchFamily="18" charset="0"/>
      <p:regular r:id="rId65"/>
      <p:bold r:id="rId66"/>
      <p:italic r:id="rId67"/>
      <p:boldItalic r:id="rId68"/>
    </p:embeddedFont>
    <p:embeddedFont>
      <p:font typeface="微软雅黑" panose="020B0503020204020204" pitchFamily="34" charset="-122"/>
      <p:regular r:id="rId69"/>
      <p:bold r:id="rId70"/>
    </p:embeddedFont>
    <p:embeddedFont>
      <p:font typeface="方正清刻本悦宋简体" panose="02000000000000000000" pitchFamily="2" charset="-122"/>
      <p:regular r:id="rId71"/>
    </p:embeddedFont>
    <p:embeddedFont>
      <p:font typeface="等线" panose="02010600030101010101" pitchFamily="2" charset="-122"/>
      <p:regular r:id="rId72"/>
      <p:bold r:id="rId73"/>
    </p:embeddedFont>
  </p:embeddedFontLst>
  <p:custDataLst>
    <p:tags r:id="rId7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verview" id="{72E4D62B-C258-4A8A-BF62-C7FF664A6E7C}">
          <p14:sldIdLst>
            <p14:sldId id="516"/>
            <p14:sldId id="450"/>
          </p14:sldIdLst>
        </p14:section>
        <p14:section name="Introduction" id="{81191BA1-9071-41D8-8588-D2BF9A91636F}">
          <p14:sldIdLst>
            <p14:sldId id="454"/>
            <p14:sldId id="467"/>
            <p14:sldId id="466"/>
          </p14:sldIdLst>
        </p14:section>
        <p14:section name="Classical" id="{98EC48A0-578F-4F92-9542-54B816234734}">
          <p14:sldIdLst>
            <p14:sldId id="365"/>
          </p14:sldIdLst>
        </p14:section>
        <p14:section name="DL" id="{81B60B7C-45C9-4E38-BBD5-AF261C24BC87}">
          <p14:sldIdLst>
            <p14:sldId id="470"/>
            <p14:sldId id="472"/>
            <p14:sldId id="494"/>
            <p14:sldId id="473"/>
            <p14:sldId id="474"/>
            <p14:sldId id="475"/>
            <p14:sldId id="476"/>
            <p14:sldId id="477"/>
            <p14:sldId id="478"/>
            <p14:sldId id="479"/>
            <p14:sldId id="259"/>
            <p14:sldId id="468"/>
            <p14:sldId id="481"/>
            <p14:sldId id="469"/>
            <p14:sldId id="482"/>
            <p14:sldId id="483"/>
            <p14:sldId id="484"/>
            <p14:sldId id="485"/>
            <p14:sldId id="488"/>
            <p14:sldId id="489"/>
            <p14:sldId id="490"/>
            <p14:sldId id="491"/>
            <p14:sldId id="492"/>
            <p14:sldId id="493"/>
            <p14:sldId id="499"/>
            <p14:sldId id="500"/>
            <p14:sldId id="501"/>
            <p14:sldId id="502"/>
            <p14:sldId id="504"/>
            <p14:sldId id="503"/>
            <p14:sldId id="505"/>
            <p14:sldId id="495"/>
            <p14:sldId id="496"/>
            <p14:sldId id="498"/>
            <p14:sldId id="497"/>
            <p14:sldId id="506"/>
            <p14:sldId id="508"/>
            <p14:sldId id="507"/>
            <p14:sldId id="509"/>
            <p14:sldId id="510"/>
            <p14:sldId id="511"/>
            <p14:sldId id="513"/>
            <p14:sldId id="512"/>
            <p14:sldId id="514"/>
            <p14:sldId id="515"/>
          </p14:sldIdLst>
        </p14:section>
        <p14:section name="Summary" id="{245635F7-242B-4719-ABE5-B1C02105A74B}">
          <p14:sldIdLst>
            <p14:sldId id="44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080" userDrawn="1">
          <p15:clr>
            <a:srgbClr val="A4A3A4"/>
          </p15:clr>
        </p15:guide>
        <p15:guide id="3" orient="horz" pos="384" userDrawn="1">
          <p15:clr>
            <a:srgbClr val="A4A3A4"/>
          </p15:clr>
        </p15:guide>
        <p15:guide id="4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B5B"/>
    <a:srgbClr val="FF9999"/>
    <a:srgbClr val="E6CCE6"/>
    <a:srgbClr val="D3A5D3"/>
    <a:srgbClr val="01A1EA"/>
    <a:srgbClr val="1EB9FE"/>
    <a:srgbClr val="C991C9"/>
    <a:srgbClr val="FFD9D9"/>
    <a:srgbClr val="FD8022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88" autoAdjust="0"/>
    <p:restoredTop sz="93910" autoAdjust="0"/>
  </p:normalViewPr>
  <p:slideViewPr>
    <p:cSldViewPr snapToGrid="0">
      <p:cViewPr varScale="1">
        <p:scale>
          <a:sx n="62" d="100"/>
          <a:sy n="62" d="100"/>
        </p:scale>
        <p:origin x="782" y="82"/>
      </p:cViewPr>
      <p:guideLst>
        <p:guide orient="horz" pos="4080"/>
        <p:guide orient="horz" pos="3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4" d="100"/>
          <a:sy n="64" d="100"/>
        </p:scale>
        <p:origin x="3115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8.fntdata"/><Relationship Id="rId68" Type="http://schemas.openxmlformats.org/officeDocument/2006/relationships/font" Target="fonts/font13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3.fntdata"/><Relationship Id="rId66" Type="http://schemas.openxmlformats.org/officeDocument/2006/relationships/font" Target="fonts/font11.fntdata"/><Relationship Id="rId74" Type="http://schemas.openxmlformats.org/officeDocument/2006/relationships/tags" Target="tags/tag1.xml"/><Relationship Id="rId5" Type="http://schemas.openxmlformats.org/officeDocument/2006/relationships/slide" Target="slides/slide4.xml"/><Relationship Id="rId61" Type="http://schemas.openxmlformats.org/officeDocument/2006/relationships/font" Target="fonts/font6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1.fntdata"/><Relationship Id="rId64" Type="http://schemas.openxmlformats.org/officeDocument/2006/relationships/font" Target="fonts/font9.fntdata"/><Relationship Id="rId69" Type="http://schemas.openxmlformats.org/officeDocument/2006/relationships/font" Target="fonts/font14.fntdata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4.fntdata"/><Relationship Id="rId67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62" Type="http://schemas.openxmlformats.org/officeDocument/2006/relationships/font" Target="fonts/font7.fntdata"/><Relationship Id="rId70" Type="http://schemas.openxmlformats.org/officeDocument/2006/relationships/font" Target="fonts/font15.fntdata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2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5.fntdata"/><Relationship Id="rId65" Type="http://schemas.openxmlformats.org/officeDocument/2006/relationships/font" Target="fonts/font10.fntdata"/><Relationship Id="rId73" Type="http://schemas.openxmlformats.org/officeDocument/2006/relationships/font" Target="fonts/font18.fntdata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font" Target="fonts/font16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FBFE62CC-0155-4A11-812D-C1D07011A2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FCF424B-C4EC-4388-91D8-E821AF3456E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5B8C41-AE53-4731-B214-7EFF1ECE160B}" type="datetimeFigureOut">
              <a:rPr lang="zh-CN" altLang="en-US" smtClean="0"/>
              <a:t>2021/7/15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836FF04-D860-414D-91B4-2019FC75333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B186CC9-61A1-43F9-BFAD-1702F5D25B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FB8946-84CF-47E0-97C7-5BEDD3424B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5647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442FE5-D95B-4A92-8273-AF2818CDFDCD}" type="datetimeFigureOut">
              <a:rPr lang="zh-CN" altLang="en-US" smtClean="0"/>
              <a:t>2021/7/15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B799CE-AEB0-4E05-BF76-437E795956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4950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B799CE-AEB0-4E05-BF76-437E7959561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0007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B799CE-AEB0-4E05-BF76-437E7959561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3749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B799CE-AEB0-4E05-BF76-437E7959561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70166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B799CE-AEB0-4E05-BF76-437E7959561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67241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B799CE-AEB0-4E05-BF76-437E7959561B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91628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B799CE-AEB0-4E05-BF76-437E7959561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35195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B799CE-AEB0-4E05-BF76-437E7959561B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01562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B799CE-AEB0-4E05-BF76-437E7959561B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07941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B799CE-AEB0-4E05-BF76-437E7959561B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3511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B799CE-AEB0-4E05-BF76-437E7959561B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58527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B799CE-AEB0-4E05-BF76-437E7959561B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3819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B799CE-AEB0-4E05-BF76-437E7959561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17656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B799CE-AEB0-4E05-BF76-437E7959561B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28373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B799CE-AEB0-4E05-BF76-437E7959561B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92773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B799CE-AEB0-4E05-BF76-437E7959561B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16321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B799CE-AEB0-4E05-BF76-437E7959561B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65030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B799CE-AEB0-4E05-BF76-437E7959561B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95463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B799CE-AEB0-4E05-BF76-437E7959561B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94058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B799CE-AEB0-4E05-BF76-437E7959561B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98748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B799CE-AEB0-4E05-BF76-437E7959561B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47065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B799CE-AEB0-4E05-BF76-437E7959561B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43216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B799CE-AEB0-4E05-BF76-437E7959561B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6396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B799CE-AEB0-4E05-BF76-437E7959561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08955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B799CE-AEB0-4E05-BF76-437E7959561B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08319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B799CE-AEB0-4E05-BF76-437E7959561B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97682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B799CE-AEB0-4E05-BF76-437E7959561B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9919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B799CE-AEB0-4E05-BF76-437E7959561B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20342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B799CE-AEB0-4E05-BF76-437E7959561B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230258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B799CE-AEB0-4E05-BF76-437E7959561B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804269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B799CE-AEB0-4E05-BF76-437E7959561B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524722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B799CE-AEB0-4E05-BF76-437E7959561B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582766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B799CE-AEB0-4E05-BF76-437E7959561B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404491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B799CE-AEB0-4E05-BF76-437E7959561B}" type="slidenum">
              <a:rPr lang="zh-CN" altLang="en-US" smtClean="0"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4605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B799CE-AEB0-4E05-BF76-437E7959561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577532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B799CE-AEB0-4E05-BF76-437E7959561B}" type="slidenum">
              <a:rPr lang="zh-CN" altLang="en-US" smtClean="0"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168689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B799CE-AEB0-4E05-BF76-437E7959561B}" type="slidenum">
              <a:rPr lang="zh-CN" altLang="en-US" smtClean="0"/>
              <a:t>46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234366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B799CE-AEB0-4E05-BF76-437E7959561B}" type="slidenum">
              <a:rPr lang="zh-CN" altLang="en-US" smtClean="0"/>
              <a:t>47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467075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B799CE-AEB0-4E05-BF76-437E7959561B}" type="slidenum">
              <a:rPr lang="zh-CN" altLang="en-US" smtClean="0"/>
              <a:t>48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180760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B799CE-AEB0-4E05-BF76-437E7959561B}" type="slidenum">
              <a:rPr lang="zh-CN" altLang="en-US" smtClean="0"/>
              <a:t>49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446463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B799CE-AEB0-4E05-BF76-437E7959561B}" type="slidenum">
              <a:rPr lang="zh-CN" altLang="en-US" smtClean="0"/>
              <a:t>50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213138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B799CE-AEB0-4E05-BF76-437E7959561B}" type="slidenum">
              <a:rPr lang="zh-CN" altLang="en-US" smtClean="0"/>
              <a:t>51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791200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B799CE-AEB0-4E05-BF76-437E7959561B}" type="slidenum">
              <a:rPr lang="zh-CN" altLang="en-US" smtClean="0"/>
              <a:t>52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8843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B799CE-AEB0-4E05-BF76-437E7959561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05668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B799CE-AEB0-4E05-BF76-437E7959561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82048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B799CE-AEB0-4E05-BF76-437E7959561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89213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B799CE-AEB0-4E05-BF76-437E7959561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74452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B799CE-AEB0-4E05-BF76-437E7959561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0843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B3EDF-8B9D-4C51-8496-BECEE7268DA3}" type="datetime1">
              <a:rPr lang="zh-CN" altLang="en-US" smtClean="0"/>
              <a:t>2021/7/15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6CDA-09E3-4430-89F2-4E8B46FFA49E}" type="datetime1">
              <a:rPr lang="zh-CN" altLang="en-US" smtClean="0"/>
              <a:t>2021/7/15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1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332D9-D067-402C-BC3C-BD1101B66535}" type="datetime1">
              <a:rPr lang="zh-CN" altLang="en-US" smtClean="0"/>
              <a:t>2021/7/15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501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8D7F-5DF7-4ECA-B6EC-83110A947024}" type="datetime1">
              <a:rPr lang="zh-CN" altLang="en-US" smtClean="0"/>
              <a:t>2021/7/15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559540" y="6492875"/>
            <a:ext cx="464820" cy="365125"/>
          </a:xfrm>
        </p:spPr>
        <p:txBody>
          <a:bodyPr/>
          <a:lstStyle>
            <a:lvl1pPr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49137-96B1-4A9C-9053-837CB813BFF9}" type="datetime1">
              <a:rPr lang="zh-CN" altLang="en-US" smtClean="0"/>
              <a:t>2021/7/15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B5D0-E0FC-4E86-B2A4-AE2FA4F24AC5}" type="datetime1">
              <a:rPr lang="zh-CN" altLang="en-US" smtClean="0"/>
              <a:t>2021/7/15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E2EB5-8A96-4DC7-ABF0-0C4266441A68}" type="datetime1">
              <a:rPr lang="zh-CN" altLang="en-US" smtClean="0"/>
              <a:t>2021/7/15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9328B-B6A6-49FF-B8B1-A13B6A12DF29}" type="datetime1">
              <a:rPr lang="zh-CN" altLang="en-US" smtClean="0"/>
              <a:t>2021/7/15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242EA-60A3-406A-B85F-26A2C1D9E1B8}" type="datetime1">
              <a:rPr lang="zh-CN" altLang="en-US" smtClean="0"/>
              <a:t>2021/7/15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23151-B4F5-4CDE-937A-F3780F30788C}" type="datetime1">
              <a:rPr lang="zh-CN" altLang="en-US" smtClean="0"/>
              <a:t>2021/7/15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A8B63-3E7A-4604-9EA0-DE0AB9A627CF}" type="datetime1">
              <a:rPr lang="zh-CN" altLang="en-US" smtClean="0"/>
              <a:t>2021/7/15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805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57234-EC9B-4021-8DC3-89253F5777D2}" type="datetime1">
              <a:rPr lang="zh-CN" altLang="en-US" smtClean="0"/>
              <a:t>2021/7/15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zhihu.com/people/gemini_light" TargetMode="Externa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sv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openxmlformats.org/officeDocument/2006/relationships/hyperlink" Target="https://www.geminilight.cn/" TargetMode="External"/><Relationship Id="rId10" Type="http://schemas.openxmlformats.org/officeDocument/2006/relationships/image" Target="../media/image4.svg"/><Relationship Id="rId4" Type="http://schemas.openxmlformats.org/officeDocument/2006/relationships/hyperlink" Target="mailto:wtfly2018@163.com" TargetMode="External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9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3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35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1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jalammar.github.io/" TargetMode="External"/><Relationship Id="rId4" Type="http://schemas.openxmlformats.org/officeDocument/2006/relationships/hyperlink" Target="https://jalammar.github.io/illustrated-transformer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1.png"/><Relationship Id="rId4" Type="http://schemas.microsoft.com/office/2007/relationships/hdphoto" Target="../media/hdphoto1.wdp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2.png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1.png"/><Relationship Id="rId4" Type="http://schemas.microsoft.com/office/2007/relationships/hdphoto" Target="../media/hdphoto1.wdp"/><Relationship Id="rId9" Type="http://schemas.openxmlformats.org/officeDocument/2006/relationships/image" Target="../media/image87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2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1.png"/><Relationship Id="rId4" Type="http://schemas.microsoft.com/office/2007/relationships/hdphoto" Target="../media/hdphoto1.wdp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2.pn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81.png"/><Relationship Id="rId4" Type="http://schemas.microsoft.com/office/2007/relationships/hdphoto" Target="../media/hdphoto1.wdp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82.png"/><Relationship Id="rId7" Type="http://schemas.openxmlformats.org/officeDocument/2006/relationships/image" Target="../media/image9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81.png"/><Relationship Id="rId10" Type="http://schemas.openxmlformats.org/officeDocument/2006/relationships/image" Target="../media/image98.png"/><Relationship Id="rId4" Type="http://schemas.microsoft.com/office/2007/relationships/hdphoto" Target="../media/hdphoto1.wdp"/><Relationship Id="rId9" Type="http://schemas.openxmlformats.org/officeDocument/2006/relationships/image" Target="../media/image9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82.png"/><Relationship Id="rId7" Type="http://schemas.openxmlformats.org/officeDocument/2006/relationships/image" Target="../media/image100.png"/><Relationship Id="rId12" Type="http://schemas.openxmlformats.org/officeDocument/2006/relationships/image" Target="../media/image10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11" Type="http://schemas.openxmlformats.org/officeDocument/2006/relationships/image" Target="../media/image104.png"/><Relationship Id="rId5" Type="http://schemas.openxmlformats.org/officeDocument/2006/relationships/image" Target="../media/image81.png"/><Relationship Id="rId10" Type="http://schemas.openxmlformats.org/officeDocument/2006/relationships/image" Target="../media/image103.png"/><Relationship Id="rId4" Type="http://schemas.microsoft.com/office/2007/relationships/hdphoto" Target="../media/hdphoto1.wdp"/><Relationship Id="rId9" Type="http://schemas.openxmlformats.org/officeDocument/2006/relationships/image" Target="../media/image10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mailto:wtfly2018@163.com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eepmind.com/" TargetMode="External"/><Relationship Id="rId4" Type="http://schemas.openxmlformats.org/officeDocument/2006/relationships/hyperlink" Target="https://deepmind.com/blog/article/wavenet-generative-model-raw-audi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矩形 209">
            <a:extLst>
              <a:ext uri="{FF2B5EF4-FFF2-40B4-BE49-F238E27FC236}">
                <a16:creationId xmlns:a16="http://schemas.microsoft.com/office/drawing/2014/main" id="{EBC97CD7-9A2D-4C13-942B-1698A845600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alpha val="40000"/>
                </a:schemeClr>
              </a:gs>
              <a:gs pos="100000">
                <a:schemeClr val="accent1">
                  <a:lumMod val="60000"/>
                  <a:lumOff val="40000"/>
                  <a:alpha val="4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1" name="矩形: 圆角 210">
            <a:extLst>
              <a:ext uri="{FF2B5EF4-FFF2-40B4-BE49-F238E27FC236}">
                <a16:creationId xmlns:a16="http://schemas.microsoft.com/office/drawing/2014/main" id="{FBBC7451-F42F-4401-BF04-324431EE821B}"/>
              </a:ext>
            </a:extLst>
          </p:cNvPr>
          <p:cNvSpPr/>
          <p:nvPr/>
        </p:nvSpPr>
        <p:spPr>
          <a:xfrm>
            <a:off x="1571782" y="668004"/>
            <a:ext cx="9048437" cy="1870649"/>
          </a:xfrm>
          <a:prstGeom prst="roundRect">
            <a:avLst>
              <a:gd name="adj" fmla="val 29719"/>
            </a:avLst>
          </a:prstGeom>
          <a:gradFill>
            <a:gsLst>
              <a:gs pos="100000">
                <a:schemeClr val="accent2">
                  <a:lumMod val="60000"/>
                  <a:lumOff val="40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10800000" scaled="1"/>
          </a:gra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A Survey on Deep Learning Advances </a:t>
            </a:r>
          </a:p>
          <a:p>
            <a:pPr algn="ctr"/>
            <a:r>
              <a:rPr lang="en-US" altLang="zh-CN" sz="3600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for  Time Series Forecasting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062E5257-18CC-4913-A1E6-284A2EE5BE9E}"/>
              </a:ext>
            </a:extLst>
          </p:cNvPr>
          <p:cNvGrpSpPr/>
          <p:nvPr/>
        </p:nvGrpSpPr>
        <p:grpSpPr>
          <a:xfrm>
            <a:off x="3313329" y="5295768"/>
            <a:ext cx="5565343" cy="889741"/>
            <a:chOff x="3313329" y="5271786"/>
            <a:chExt cx="5565343" cy="889741"/>
          </a:xfrm>
        </p:grpSpPr>
        <p:sp>
          <p:nvSpPr>
            <p:cNvPr id="213" name="矩形: 圆角 212">
              <a:extLst>
                <a:ext uri="{FF2B5EF4-FFF2-40B4-BE49-F238E27FC236}">
                  <a16:creationId xmlns:a16="http://schemas.microsoft.com/office/drawing/2014/main" id="{1589EF36-9E18-425E-BC84-D1623809359B}"/>
                </a:ext>
              </a:extLst>
            </p:cNvPr>
            <p:cNvSpPr/>
            <p:nvPr/>
          </p:nvSpPr>
          <p:spPr>
            <a:xfrm>
              <a:off x="3313329" y="5271786"/>
              <a:ext cx="5565343" cy="889741"/>
            </a:xfrm>
            <a:prstGeom prst="round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  <a:effectLst>
              <a:outerShdw blurRad="63500" sx="102000" sy="102000" algn="ctr" rotWithShape="0">
                <a:schemeClr val="accent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20" name="组合 219">
              <a:extLst>
                <a:ext uri="{FF2B5EF4-FFF2-40B4-BE49-F238E27FC236}">
                  <a16:creationId xmlns:a16="http://schemas.microsoft.com/office/drawing/2014/main" id="{E34B017E-3025-430C-BC73-951152688F3B}"/>
                </a:ext>
              </a:extLst>
            </p:cNvPr>
            <p:cNvGrpSpPr/>
            <p:nvPr/>
          </p:nvGrpSpPr>
          <p:grpSpPr>
            <a:xfrm>
              <a:off x="3830383" y="5455046"/>
              <a:ext cx="4531234" cy="523220"/>
              <a:chOff x="3753681" y="5446073"/>
              <a:chExt cx="4531234" cy="523220"/>
            </a:xfrm>
          </p:grpSpPr>
          <p:sp>
            <p:nvSpPr>
              <p:cNvPr id="212" name="文本框 211">
                <a:hlinkClick r:id="rId4"/>
                <a:extLst>
                  <a:ext uri="{FF2B5EF4-FFF2-40B4-BE49-F238E27FC236}">
                    <a16:creationId xmlns:a16="http://schemas.microsoft.com/office/drawing/2014/main" id="{DA452071-4FD0-49F5-AA67-8822F736D738}"/>
                  </a:ext>
                </a:extLst>
              </p:cNvPr>
              <p:cNvSpPr txBox="1"/>
              <p:nvPr/>
            </p:nvSpPr>
            <p:spPr>
              <a:xfrm>
                <a:off x="4743949" y="5446073"/>
                <a:ext cx="25506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rgbClr val="9999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nsolas" panose="020B0609020204030204" pitchFamily="49" charset="0"/>
                  </a:rPr>
                  <a:t>@GeminiLight</a:t>
                </a:r>
                <a:endParaRPr lang="zh-CN" altLang="en-US" sz="2800" dirty="0">
                  <a:solidFill>
                    <a:srgbClr val="9999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</a:endParaRPr>
              </a:p>
            </p:txBody>
          </p:sp>
          <p:pic>
            <p:nvPicPr>
              <p:cNvPr id="217" name="图形 216">
                <a:hlinkClick r:id="rId5"/>
                <a:extLst>
                  <a:ext uri="{FF2B5EF4-FFF2-40B4-BE49-F238E27FC236}">
                    <a16:creationId xmlns:a16="http://schemas.microsoft.com/office/drawing/2014/main" id="{4F9E2767-0F8F-41A3-B399-0F32C83FE119}"/>
                  </a:ext>
                </a:extLst>
              </p:cNvPr>
              <p:cNvPicPr>
                <a:picLocks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3753681" y="5527560"/>
                <a:ext cx="409968" cy="409968"/>
              </a:xfrm>
              <a:prstGeom prst="rect">
                <a:avLst/>
              </a:prstGeom>
            </p:spPr>
          </p:pic>
          <p:pic>
            <p:nvPicPr>
              <p:cNvPr id="219" name="图形 218">
                <a:hlinkClick r:id="rId8"/>
                <a:extLst>
                  <a:ext uri="{FF2B5EF4-FFF2-40B4-BE49-F238E27FC236}">
                    <a16:creationId xmlns:a16="http://schemas.microsoft.com/office/drawing/2014/main" id="{D9AFD9ED-5DA4-4F8E-8D90-48755DE31883}"/>
                  </a:ext>
                </a:extLst>
              </p:cNvPr>
              <p:cNvPicPr>
                <a:picLocks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7874947" y="5509191"/>
                <a:ext cx="409968" cy="409968"/>
              </a:xfrm>
              <a:prstGeom prst="rect">
                <a:avLst/>
              </a:prstGeom>
            </p:spPr>
          </p:pic>
        </p:grpSp>
      </p:grpSp>
      <p:grpSp>
        <p:nvGrpSpPr>
          <p:cNvPr id="218" name="562f3ac0-da0d-4f82-a600-cf6e5138f67a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D32C2265-ED64-4904-9A36-945C574B50B1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4017905" y="2769711"/>
            <a:ext cx="4138728" cy="2342796"/>
            <a:chOff x="2692400" y="1768331"/>
            <a:chExt cx="6337300" cy="3587334"/>
          </a:xfrm>
        </p:grpSpPr>
        <p:sp>
          <p:nvSpPr>
            <p:cNvPr id="221" name="ïšľïḍè">
              <a:extLst>
                <a:ext uri="{FF2B5EF4-FFF2-40B4-BE49-F238E27FC236}">
                  <a16:creationId xmlns:a16="http://schemas.microsoft.com/office/drawing/2014/main" id="{AC97A907-0354-4B45-BF9F-52917A93A1F7}"/>
                </a:ext>
              </a:extLst>
            </p:cNvPr>
            <p:cNvSpPr/>
            <p:nvPr/>
          </p:nvSpPr>
          <p:spPr bwMode="auto">
            <a:xfrm>
              <a:off x="5607041" y="4678667"/>
              <a:ext cx="515552" cy="375632"/>
            </a:xfrm>
            <a:prstGeom prst="rect">
              <a:avLst/>
            </a:prstGeom>
            <a:solidFill>
              <a:srgbClr val="B1D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2" name="îṡlíḋe">
              <a:extLst>
                <a:ext uri="{FF2B5EF4-FFF2-40B4-BE49-F238E27FC236}">
                  <a16:creationId xmlns:a16="http://schemas.microsoft.com/office/drawing/2014/main" id="{3D5BCC19-9DA9-4F0C-B831-22104EBF957F}"/>
                </a:ext>
              </a:extLst>
            </p:cNvPr>
            <p:cNvSpPr/>
            <p:nvPr/>
          </p:nvSpPr>
          <p:spPr bwMode="auto">
            <a:xfrm>
              <a:off x="5607041" y="4678667"/>
              <a:ext cx="515552" cy="163598"/>
            </a:xfrm>
            <a:custGeom>
              <a:avLst/>
              <a:gdLst>
                <a:gd name="T0" fmla="*/ 479 w 479"/>
                <a:gd name="T1" fmla="*/ 152 h 152"/>
                <a:gd name="T2" fmla="*/ 0 w 479"/>
                <a:gd name="T3" fmla="*/ 104 h 152"/>
                <a:gd name="T4" fmla="*/ 0 w 479"/>
                <a:gd name="T5" fmla="*/ 0 h 152"/>
                <a:gd name="T6" fmla="*/ 479 w 479"/>
                <a:gd name="T7" fmla="*/ 0 h 152"/>
                <a:gd name="T8" fmla="*/ 479 w 479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9" h="152">
                  <a:moveTo>
                    <a:pt x="479" y="152"/>
                  </a:moveTo>
                  <a:lnTo>
                    <a:pt x="0" y="104"/>
                  </a:lnTo>
                  <a:lnTo>
                    <a:pt x="0" y="0"/>
                  </a:lnTo>
                  <a:lnTo>
                    <a:pt x="479" y="0"/>
                  </a:lnTo>
                  <a:lnTo>
                    <a:pt x="479" y="152"/>
                  </a:lnTo>
                  <a:close/>
                </a:path>
              </a:pathLst>
            </a:custGeom>
            <a:solidFill>
              <a:srgbClr val="8FCA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3" name="îśliḓê">
              <a:extLst>
                <a:ext uri="{FF2B5EF4-FFF2-40B4-BE49-F238E27FC236}">
                  <a16:creationId xmlns:a16="http://schemas.microsoft.com/office/drawing/2014/main" id="{ED0AD31B-53A3-4B5F-A7CA-E391A948C6C9}"/>
                </a:ext>
              </a:extLst>
            </p:cNvPr>
            <p:cNvSpPr/>
            <p:nvPr/>
          </p:nvSpPr>
          <p:spPr bwMode="auto">
            <a:xfrm>
              <a:off x="5279843" y="5041383"/>
              <a:ext cx="1169946" cy="120547"/>
            </a:xfrm>
            <a:custGeom>
              <a:avLst/>
              <a:gdLst>
                <a:gd name="T0" fmla="*/ 434 w 458"/>
                <a:gd name="T1" fmla="*/ 0 h 47"/>
                <a:gd name="T2" fmla="*/ 24 w 458"/>
                <a:gd name="T3" fmla="*/ 0 h 47"/>
                <a:gd name="T4" fmla="*/ 0 w 458"/>
                <a:gd name="T5" fmla="*/ 23 h 47"/>
                <a:gd name="T6" fmla="*/ 0 w 458"/>
                <a:gd name="T7" fmla="*/ 47 h 47"/>
                <a:gd name="T8" fmla="*/ 458 w 458"/>
                <a:gd name="T9" fmla="*/ 47 h 47"/>
                <a:gd name="T10" fmla="*/ 458 w 458"/>
                <a:gd name="T11" fmla="*/ 23 h 47"/>
                <a:gd name="T12" fmla="*/ 434 w 458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47">
                  <a:moveTo>
                    <a:pt x="43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458" y="47"/>
                    <a:pt x="458" y="47"/>
                    <a:pt x="458" y="47"/>
                  </a:cubicBezTo>
                  <a:cubicBezTo>
                    <a:pt x="458" y="23"/>
                    <a:pt x="458" y="23"/>
                    <a:pt x="458" y="23"/>
                  </a:cubicBezTo>
                  <a:cubicBezTo>
                    <a:pt x="458" y="10"/>
                    <a:pt x="447" y="0"/>
                    <a:pt x="434" y="0"/>
                  </a:cubicBezTo>
                  <a:close/>
                </a:path>
              </a:pathLst>
            </a:custGeom>
            <a:solidFill>
              <a:srgbClr val="75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4" name="ïṣļíde">
              <a:extLst>
                <a:ext uri="{FF2B5EF4-FFF2-40B4-BE49-F238E27FC236}">
                  <a16:creationId xmlns:a16="http://schemas.microsoft.com/office/drawing/2014/main" id="{CBA24441-87AA-474C-85E4-37A6E42EBD7B}"/>
                </a:ext>
              </a:extLst>
            </p:cNvPr>
            <p:cNvSpPr/>
            <p:nvPr/>
          </p:nvSpPr>
          <p:spPr bwMode="auto">
            <a:xfrm>
              <a:off x="4187392" y="2492686"/>
              <a:ext cx="3355928" cy="2262399"/>
            </a:xfrm>
            <a:custGeom>
              <a:avLst/>
              <a:gdLst>
                <a:gd name="T0" fmla="*/ 1290 w 1314"/>
                <a:gd name="T1" fmla="*/ 0 h 885"/>
                <a:gd name="T2" fmla="*/ 24 w 1314"/>
                <a:gd name="T3" fmla="*/ 0 h 885"/>
                <a:gd name="T4" fmla="*/ 0 w 1314"/>
                <a:gd name="T5" fmla="*/ 25 h 885"/>
                <a:gd name="T6" fmla="*/ 0 w 1314"/>
                <a:gd name="T7" fmla="*/ 860 h 885"/>
                <a:gd name="T8" fmla="*/ 24 w 1314"/>
                <a:gd name="T9" fmla="*/ 885 h 885"/>
                <a:gd name="T10" fmla="*/ 1290 w 1314"/>
                <a:gd name="T11" fmla="*/ 885 h 885"/>
                <a:gd name="T12" fmla="*/ 1314 w 1314"/>
                <a:gd name="T13" fmla="*/ 860 h 885"/>
                <a:gd name="T14" fmla="*/ 1314 w 1314"/>
                <a:gd name="T15" fmla="*/ 25 h 885"/>
                <a:gd name="T16" fmla="*/ 1290 w 1314"/>
                <a:gd name="T17" fmla="*/ 0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14" h="885">
                  <a:moveTo>
                    <a:pt x="129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5"/>
                  </a:cubicBezTo>
                  <a:cubicBezTo>
                    <a:pt x="0" y="860"/>
                    <a:pt x="0" y="860"/>
                    <a:pt x="0" y="860"/>
                  </a:cubicBezTo>
                  <a:cubicBezTo>
                    <a:pt x="0" y="874"/>
                    <a:pt x="11" y="885"/>
                    <a:pt x="24" y="885"/>
                  </a:cubicBezTo>
                  <a:cubicBezTo>
                    <a:pt x="1290" y="885"/>
                    <a:pt x="1290" y="885"/>
                    <a:pt x="1290" y="885"/>
                  </a:cubicBezTo>
                  <a:cubicBezTo>
                    <a:pt x="1303" y="885"/>
                    <a:pt x="1314" y="874"/>
                    <a:pt x="1314" y="860"/>
                  </a:cubicBezTo>
                  <a:cubicBezTo>
                    <a:pt x="1314" y="25"/>
                    <a:pt x="1314" y="25"/>
                    <a:pt x="1314" y="25"/>
                  </a:cubicBezTo>
                  <a:cubicBezTo>
                    <a:pt x="1314" y="11"/>
                    <a:pt x="1303" y="0"/>
                    <a:pt x="1290" y="0"/>
                  </a:cubicBezTo>
                </a:path>
              </a:pathLst>
            </a:custGeom>
            <a:solidFill>
              <a:srgbClr val="75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5" name="ïṩļîḓe">
              <a:extLst>
                <a:ext uri="{FF2B5EF4-FFF2-40B4-BE49-F238E27FC236}">
                  <a16:creationId xmlns:a16="http://schemas.microsoft.com/office/drawing/2014/main" id="{4F334063-6394-46C8-86BD-782C689005C2}"/>
                </a:ext>
              </a:extLst>
            </p:cNvPr>
            <p:cNvSpPr/>
            <p:nvPr/>
          </p:nvSpPr>
          <p:spPr bwMode="auto">
            <a:xfrm>
              <a:off x="4237978" y="2556189"/>
              <a:ext cx="3253678" cy="1942735"/>
            </a:xfrm>
            <a:custGeom>
              <a:avLst/>
              <a:gdLst>
                <a:gd name="T0" fmla="*/ 1264 w 1274"/>
                <a:gd name="T1" fmla="*/ 760 h 760"/>
                <a:gd name="T2" fmla="*/ 10 w 1274"/>
                <a:gd name="T3" fmla="*/ 760 h 760"/>
                <a:gd name="T4" fmla="*/ 0 w 1274"/>
                <a:gd name="T5" fmla="*/ 750 h 760"/>
                <a:gd name="T6" fmla="*/ 0 w 1274"/>
                <a:gd name="T7" fmla="*/ 10 h 760"/>
                <a:gd name="T8" fmla="*/ 10 w 1274"/>
                <a:gd name="T9" fmla="*/ 0 h 760"/>
                <a:gd name="T10" fmla="*/ 1264 w 1274"/>
                <a:gd name="T11" fmla="*/ 0 h 760"/>
                <a:gd name="T12" fmla="*/ 1274 w 1274"/>
                <a:gd name="T13" fmla="*/ 10 h 760"/>
                <a:gd name="T14" fmla="*/ 1274 w 1274"/>
                <a:gd name="T15" fmla="*/ 750 h 760"/>
                <a:gd name="T16" fmla="*/ 1264 w 1274"/>
                <a:gd name="T17" fmla="*/ 76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4" h="760">
                  <a:moveTo>
                    <a:pt x="1264" y="760"/>
                  </a:moveTo>
                  <a:cubicBezTo>
                    <a:pt x="10" y="760"/>
                    <a:pt x="10" y="760"/>
                    <a:pt x="10" y="760"/>
                  </a:cubicBezTo>
                  <a:cubicBezTo>
                    <a:pt x="5" y="760"/>
                    <a:pt x="0" y="756"/>
                    <a:pt x="0" y="75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264" y="0"/>
                    <a:pt x="1264" y="0"/>
                    <a:pt x="1264" y="0"/>
                  </a:cubicBezTo>
                  <a:cubicBezTo>
                    <a:pt x="1270" y="0"/>
                    <a:pt x="1274" y="4"/>
                    <a:pt x="1274" y="10"/>
                  </a:cubicBezTo>
                  <a:cubicBezTo>
                    <a:pt x="1274" y="750"/>
                    <a:pt x="1274" y="750"/>
                    <a:pt x="1274" y="750"/>
                  </a:cubicBezTo>
                  <a:cubicBezTo>
                    <a:pt x="1274" y="756"/>
                    <a:pt x="1270" y="760"/>
                    <a:pt x="1264" y="760"/>
                  </a:cubicBezTo>
                </a:path>
              </a:pathLst>
            </a:custGeom>
            <a:solidFill>
              <a:srgbClr val="E1ED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6" name="îšlïďe">
              <a:extLst>
                <a:ext uri="{FF2B5EF4-FFF2-40B4-BE49-F238E27FC236}">
                  <a16:creationId xmlns:a16="http://schemas.microsoft.com/office/drawing/2014/main" id="{ED7DBE64-079F-4028-98F6-CE10A918C221}"/>
                </a:ext>
              </a:extLst>
            </p:cNvPr>
            <p:cNvSpPr/>
            <p:nvPr/>
          </p:nvSpPr>
          <p:spPr bwMode="auto">
            <a:xfrm>
              <a:off x="5804006" y="4555968"/>
              <a:ext cx="122699" cy="124851"/>
            </a:xfrm>
            <a:prstGeom prst="ellipse">
              <a:avLst/>
            </a:prstGeom>
            <a:solidFill>
              <a:srgbClr val="8FCA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7" name="iŝ1iḓé">
              <a:extLst>
                <a:ext uri="{FF2B5EF4-FFF2-40B4-BE49-F238E27FC236}">
                  <a16:creationId xmlns:a16="http://schemas.microsoft.com/office/drawing/2014/main" id="{D35E9EC7-5860-4623-ABBD-DAEB8BF8767F}"/>
                </a:ext>
              </a:extLst>
            </p:cNvPr>
            <p:cNvSpPr/>
            <p:nvPr/>
          </p:nvSpPr>
          <p:spPr bwMode="auto">
            <a:xfrm>
              <a:off x="4550107" y="3046985"/>
              <a:ext cx="195888" cy="1365835"/>
            </a:xfrm>
            <a:custGeom>
              <a:avLst/>
              <a:gdLst>
                <a:gd name="T0" fmla="*/ 18 w 77"/>
                <a:gd name="T1" fmla="*/ 526 h 534"/>
                <a:gd name="T2" fmla="*/ 0 w 77"/>
                <a:gd name="T3" fmla="*/ 526 h 534"/>
                <a:gd name="T4" fmla="*/ 0 w 77"/>
                <a:gd name="T5" fmla="*/ 534 h 534"/>
                <a:gd name="T6" fmla="*/ 13 w 77"/>
                <a:gd name="T7" fmla="*/ 534 h 534"/>
                <a:gd name="T8" fmla="*/ 18 w 77"/>
                <a:gd name="T9" fmla="*/ 526 h 534"/>
                <a:gd name="T10" fmla="*/ 69 w 77"/>
                <a:gd name="T11" fmla="*/ 0 h 534"/>
                <a:gd name="T12" fmla="*/ 70 w 77"/>
                <a:gd name="T13" fmla="*/ 4 h 534"/>
                <a:gd name="T14" fmla="*/ 70 w 77"/>
                <a:gd name="T15" fmla="*/ 514 h 534"/>
                <a:gd name="T16" fmla="*/ 58 w 77"/>
                <a:gd name="T17" fmla="*/ 526 h 534"/>
                <a:gd name="T18" fmla="*/ 54 w 77"/>
                <a:gd name="T19" fmla="*/ 526 h 534"/>
                <a:gd name="T20" fmla="*/ 53 w 77"/>
                <a:gd name="T21" fmla="*/ 534 h 534"/>
                <a:gd name="T22" fmla="*/ 66 w 77"/>
                <a:gd name="T23" fmla="*/ 534 h 534"/>
                <a:gd name="T24" fmla="*/ 77 w 77"/>
                <a:gd name="T25" fmla="*/ 522 h 534"/>
                <a:gd name="T26" fmla="*/ 77 w 77"/>
                <a:gd name="T27" fmla="*/ 12 h 534"/>
                <a:gd name="T28" fmla="*/ 69 w 77"/>
                <a:gd name="T29" fmla="*/ 0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7" h="534">
                  <a:moveTo>
                    <a:pt x="18" y="526"/>
                  </a:moveTo>
                  <a:cubicBezTo>
                    <a:pt x="0" y="526"/>
                    <a:pt x="0" y="526"/>
                    <a:pt x="0" y="526"/>
                  </a:cubicBezTo>
                  <a:cubicBezTo>
                    <a:pt x="0" y="529"/>
                    <a:pt x="0" y="531"/>
                    <a:pt x="0" y="534"/>
                  </a:cubicBezTo>
                  <a:cubicBezTo>
                    <a:pt x="13" y="534"/>
                    <a:pt x="13" y="534"/>
                    <a:pt x="13" y="534"/>
                  </a:cubicBezTo>
                  <a:cubicBezTo>
                    <a:pt x="18" y="526"/>
                    <a:pt x="18" y="526"/>
                    <a:pt x="18" y="526"/>
                  </a:cubicBezTo>
                  <a:moveTo>
                    <a:pt x="69" y="0"/>
                  </a:moveTo>
                  <a:cubicBezTo>
                    <a:pt x="70" y="1"/>
                    <a:pt x="70" y="3"/>
                    <a:pt x="70" y="4"/>
                  </a:cubicBezTo>
                  <a:cubicBezTo>
                    <a:pt x="70" y="514"/>
                    <a:pt x="70" y="514"/>
                    <a:pt x="70" y="514"/>
                  </a:cubicBezTo>
                  <a:cubicBezTo>
                    <a:pt x="70" y="521"/>
                    <a:pt x="65" y="526"/>
                    <a:pt x="58" y="526"/>
                  </a:cubicBezTo>
                  <a:cubicBezTo>
                    <a:pt x="54" y="526"/>
                    <a:pt x="54" y="526"/>
                    <a:pt x="54" y="526"/>
                  </a:cubicBezTo>
                  <a:cubicBezTo>
                    <a:pt x="54" y="529"/>
                    <a:pt x="53" y="531"/>
                    <a:pt x="53" y="534"/>
                  </a:cubicBezTo>
                  <a:cubicBezTo>
                    <a:pt x="66" y="534"/>
                    <a:pt x="66" y="534"/>
                    <a:pt x="66" y="534"/>
                  </a:cubicBezTo>
                  <a:cubicBezTo>
                    <a:pt x="72" y="534"/>
                    <a:pt x="77" y="528"/>
                    <a:pt x="77" y="522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7" y="6"/>
                    <a:pt x="74" y="2"/>
                    <a:pt x="69" y="0"/>
                  </a:cubicBezTo>
                </a:path>
              </a:pathLst>
            </a:custGeom>
            <a:solidFill>
              <a:srgbClr val="BAD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8" name="ïsḻîḋè">
              <a:extLst>
                <a:ext uri="{FF2B5EF4-FFF2-40B4-BE49-F238E27FC236}">
                  <a16:creationId xmlns:a16="http://schemas.microsoft.com/office/drawing/2014/main" id="{5D696261-09F3-40DB-9279-34EA0772B2A7}"/>
                </a:ext>
              </a:extLst>
            </p:cNvPr>
            <p:cNvSpPr/>
            <p:nvPr/>
          </p:nvSpPr>
          <p:spPr bwMode="auto">
            <a:xfrm>
              <a:off x="4314396" y="3026535"/>
              <a:ext cx="414379" cy="1365835"/>
            </a:xfrm>
            <a:custGeom>
              <a:avLst/>
              <a:gdLst>
                <a:gd name="T0" fmla="*/ 150 w 162"/>
                <a:gd name="T1" fmla="*/ 534 h 534"/>
                <a:gd name="T2" fmla="*/ 12 w 162"/>
                <a:gd name="T3" fmla="*/ 534 h 534"/>
                <a:gd name="T4" fmla="*/ 0 w 162"/>
                <a:gd name="T5" fmla="*/ 522 h 534"/>
                <a:gd name="T6" fmla="*/ 0 w 162"/>
                <a:gd name="T7" fmla="*/ 12 h 534"/>
                <a:gd name="T8" fmla="*/ 12 w 162"/>
                <a:gd name="T9" fmla="*/ 0 h 534"/>
                <a:gd name="T10" fmla="*/ 150 w 162"/>
                <a:gd name="T11" fmla="*/ 0 h 534"/>
                <a:gd name="T12" fmla="*/ 162 w 162"/>
                <a:gd name="T13" fmla="*/ 12 h 534"/>
                <a:gd name="T14" fmla="*/ 162 w 162"/>
                <a:gd name="T15" fmla="*/ 522 h 534"/>
                <a:gd name="T16" fmla="*/ 150 w 162"/>
                <a:gd name="T17" fmla="*/ 534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2" h="534">
                  <a:moveTo>
                    <a:pt x="150" y="534"/>
                  </a:moveTo>
                  <a:cubicBezTo>
                    <a:pt x="12" y="534"/>
                    <a:pt x="12" y="534"/>
                    <a:pt x="12" y="534"/>
                  </a:cubicBezTo>
                  <a:cubicBezTo>
                    <a:pt x="6" y="534"/>
                    <a:pt x="0" y="529"/>
                    <a:pt x="0" y="52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6" y="0"/>
                    <a:pt x="12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57" y="0"/>
                    <a:pt x="162" y="6"/>
                    <a:pt x="162" y="12"/>
                  </a:cubicBezTo>
                  <a:cubicBezTo>
                    <a:pt x="162" y="522"/>
                    <a:pt x="162" y="522"/>
                    <a:pt x="162" y="522"/>
                  </a:cubicBezTo>
                  <a:cubicBezTo>
                    <a:pt x="162" y="529"/>
                    <a:pt x="157" y="534"/>
                    <a:pt x="150" y="53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9" name="ïś1ïďé">
              <a:extLst>
                <a:ext uri="{FF2B5EF4-FFF2-40B4-BE49-F238E27FC236}">
                  <a16:creationId xmlns:a16="http://schemas.microsoft.com/office/drawing/2014/main" id="{2932C685-0E52-4A18-AC5E-CE6D39CB4962}"/>
                </a:ext>
              </a:extLst>
            </p:cNvPr>
            <p:cNvSpPr/>
            <p:nvPr/>
          </p:nvSpPr>
          <p:spPr bwMode="auto">
            <a:xfrm>
              <a:off x="4345608" y="3050213"/>
              <a:ext cx="355182" cy="1316325"/>
            </a:xfrm>
            <a:custGeom>
              <a:avLst/>
              <a:gdLst>
                <a:gd name="T0" fmla="*/ 135 w 139"/>
                <a:gd name="T1" fmla="*/ 515 h 515"/>
                <a:gd name="T2" fmla="*/ 4 w 139"/>
                <a:gd name="T3" fmla="*/ 515 h 515"/>
                <a:gd name="T4" fmla="*/ 0 w 139"/>
                <a:gd name="T5" fmla="*/ 511 h 515"/>
                <a:gd name="T6" fmla="*/ 0 w 139"/>
                <a:gd name="T7" fmla="*/ 4 h 515"/>
                <a:gd name="T8" fmla="*/ 4 w 139"/>
                <a:gd name="T9" fmla="*/ 0 h 515"/>
                <a:gd name="T10" fmla="*/ 135 w 139"/>
                <a:gd name="T11" fmla="*/ 0 h 515"/>
                <a:gd name="T12" fmla="*/ 139 w 139"/>
                <a:gd name="T13" fmla="*/ 4 h 515"/>
                <a:gd name="T14" fmla="*/ 139 w 139"/>
                <a:gd name="T15" fmla="*/ 511 h 515"/>
                <a:gd name="T16" fmla="*/ 135 w 139"/>
                <a:gd name="T17" fmla="*/ 51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515">
                  <a:moveTo>
                    <a:pt x="135" y="515"/>
                  </a:moveTo>
                  <a:cubicBezTo>
                    <a:pt x="4" y="515"/>
                    <a:pt x="4" y="515"/>
                    <a:pt x="4" y="515"/>
                  </a:cubicBezTo>
                  <a:cubicBezTo>
                    <a:pt x="2" y="515"/>
                    <a:pt x="0" y="513"/>
                    <a:pt x="0" y="51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7" y="0"/>
                    <a:pt x="139" y="2"/>
                    <a:pt x="139" y="4"/>
                  </a:cubicBezTo>
                  <a:cubicBezTo>
                    <a:pt x="139" y="511"/>
                    <a:pt x="139" y="511"/>
                    <a:pt x="139" y="511"/>
                  </a:cubicBezTo>
                  <a:cubicBezTo>
                    <a:pt x="139" y="513"/>
                    <a:pt x="137" y="515"/>
                    <a:pt x="135" y="515"/>
                  </a:cubicBezTo>
                </a:path>
              </a:pathLst>
            </a:custGeom>
            <a:solidFill>
              <a:srgbClr val="E1ED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0" name="ïṣḷiďê">
              <a:extLst>
                <a:ext uri="{FF2B5EF4-FFF2-40B4-BE49-F238E27FC236}">
                  <a16:creationId xmlns:a16="http://schemas.microsoft.com/office/drawing/2014/main" id="{3362E4C2-7C96-470D-B1F3-DD22CC2A9EB0}"/>
                </a:ext>
              </a:extLst>
            </p:cNvPr>
            <p:cNvSpPr/>
            <p:nvPr/>
          </p:nvSpPr>
          <p:spPr bwMode="auto">
            <a:xfrm>
              <a:off x="4968791" y="3530247"/>
              <a:ext cx="413302" cy="882573"/>
            </a:xfrm>
            <a:custGeom>
              <a:avLst/>
              <a:gdLst>
                <a:gd name="T0" fmla="*/ 150 w 162"/>
                <a:gd name="T1" fmla="*/ 0 h 345"/>
                <a:gd name="T2" fmla="*/ 12 w 162"/>
                <a:gd name="T3" fmla="*/ 0 h 345"/>
                <a:gd name="T4" fmla="*/ 0 w 162"/>
                <a:gd name="T5" fmla="*/ 12 h 345"/>
                <a:gd name="T6" fmla="*/ 0 w 162"/>
                <a:gd name="T7" fmla="*/ 333 h 345"/>
                <a:gd name="T8" fmla="*/ 12 w 162"/>
                <a:gd name="T9" fmla="*/ 345 h 345"/>
                <a:gd name="T10" fmla="*/ 150 w 162"/>
                <a:gd name="T11" fmla="*/ 345 h 345"/>
                <a:gd name="T12" fmla="*/ 162 w 162"/>
                <a:gd name="T13" fmla="*/ 333 h 345"/>
                <a:gd name="T14" fmla="*/ 162 w 162"/>
                <a:gd name="T15" fmla="*/ 12 h 345"/>
                <a:gd name="T16" fmla="*/ 150 w 162"/>
                <a:gd name="T17" fmla="*/ 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2" h="345">
                  <a:moveTo>
                    <a:pt x="15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333"/>
                    <a:pt x="0" y="333"/>
                    <a:pt x="0" y="333"/>
                  </a:cubicBezTo>
                  <a:cubicBezTo>
                    <a:pt x="0" y="339"/>
                    <a:pt x="5" y="345"/>
                    <a:pt x="12" y="345"/>
                  </a:cubicBezTo>
                  <a:cubicBezTo>
                    <a:pt x="150" y="345"/>
                    <a:pt x="150" y="345"/>
                    <a:pt x="150" y="345"/>
                  </a:cubicBezTo>
                  <a:cubicBezTo>
                    <a:pt x="156" y="345"/>
                    <a:pt x="162" y="339"/>
                    <a:pt x="162" y="333"/>
                  </a:cubicBezTo>
                  <a:cubicBezTo>
                    <a:pt x="162" y="12"/>
                    <a:pt x="162" y="12"/>
                    <a:pt x="162" y="12"/>
                  </a:cubicBezTo>
                  <a:cubicBezTo>
                    <a:pt x="162" y="5"/>
                    <a:pt x="156" y="0"/>
                    <a:pt x="150" y="0"/>
                  </a:cubicBezTo>
                </a:path>
              </a:pathLst>
            </a:custGeom>
            <a:solidFill>
              <a:srgbClr val="BAD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1" name="îšļiḓè">
              <a:extLst>
                <a:ext uri="{FF2B5EF4-FFF2-40B4-BE49-F238E27FC236}">
                  <a16:creationId xmlns:a16="http://schemas.microsoft.com/office/drawing/2014/main" id="{0B230D0C-2358-49E5-93A1-CD3B5A228273}"/>
                </a:ext>
              </a:extLst>
            </p:cNvPr>
            <p:cNvSpPr/>
            <p:nvPr/>
          </p:nvSpPr>
          <p:spPr bwMode="auto">
            <a:xfrm>
              <a:off x="4950493" y="3509797"/>
              <a:ext cx="411150" cy="882573"/>
            </a:xfrm>
            <a:custGeom>
              <a:avLst/>
              <a:gdLst>
                <a:gd name="T0" fmla="*/ 149 w 161"/>
                <a:gd name="T1" fmla="*/ 345 h 345"/>
                <a:gd name="T2" fmla="*/ 12 w 161"/>
                <a:gd name="T3" fmla="*/ 345 h 345"/>
                <a:gd name="T4" fmla="*/ 0 w 161"/>
                <a:gd name="T5" fmla="*/ 333 h 345"/>
                <a:gd name="T6" fmla="*/ 0 w 161"/>
                <a:gd name="T7" fmla="*/ 12 h 345"/>
                <a:gd name="T8" fmla="*/ 12 w 161"/>
                <a:gd name="T9" fmla="*/ 0 h 345"/>
                <a:gd name="T10" fmla="*/ 149 w 161"/>
                <a:gd name="T11" fmla="*/ 0 h 345"/>
                <a:gd name="T12" fmla="*/ 161 w 161"/>
                <a:gd name="T13" fmla="*/ 12 h 345"/>
                <a:gd name="T14" fmla="*/ 161 w 161"/>
                <a:gd name="T15" fmla="*/ 333 h 345"/>
                <a:gd name="T16" fmla="*/ 149 w 161"/>
                <a:gd name="T17" fmla="*/ 345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1" h="345">
                  <a:moveTo>
                    <a:pt x="149" y="345"/>
                  </a:moveTo>
                  <a:cubicBezTo>
                    <a:pt x="12" y="345"/>
                    <a:pt x="12" y="345"/>
                    <a:pt x="12" y="345"/>
                  </a:cubicBezTo>
                  <a:cubicBezTo>
                    <a:pt x="5" y="345"/>
                    <a:pt x="0" y="340"/>
                    <a:pt x="0" y="33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6" y="0"/>
                    <a:pt x="161" y="6"/>
                    <a:pt x="161" y="12"/>
                  </a:cubicBezTo>
                  <a:cubicBezTo>
                    <a:pt x="161" y="333"/>
                    <a:pt x="161" y="333"/>
                    <a:pt x="161" y="333"/>
                  </a:cubicBezTo>
                  <a:cubicBezTo>
                    <a:pt x="161" y="340"/>
                    <a:pt x="156" y="345"/>
                    <a:pt x="149" y="3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2" name="ïŝľiďe">
              <a:extLst>
                <a:ext uri="{FF2B5EF4-FFF2-40B4-BE49-F238E27FC236}">
                  <a16:creationId xmlns:a16="http://schemas.microsoft.com/office/drawing/2014/main" id="{3D125CD0-6303-4024-9247-86104209CBBE}"/>
                </a:ext>
              </a:extLst>
            </p:cNvPr>
            <p:cNvSpPr/>
            <p:nvPr/>
          </p:nvSpPr>
          <p:spPr bwMode="auto">
            <a:xfrm>
              <a:off x="4978477" y="3532400"/>
              <a:ext cx="357334" cy="834139"/>
            </a:xfrm>
            <a:custGeom>
              <a:avLst/>
              <a:gdLst>
                <a:gd name="T0" fmla="*/ 135 w 140"/>
                <a:gd name="T1" fmla="*/ 326 h 326"/>
                <a:gd name="T2" fmla="*/ 4 w 140"/>
                <a:gd name="T3" fmla="*/ 326 h 326"/>
                <a:gd name="T4" fmla="*/ 0 w 140"/>
                <a:gd name="T5" fmla="*/ 322 h 326"/>
                <a:gd name="T6" fmla="*/ 0 w 140"/>
                <a:gd name="T7" fmla="*/ 4 h 326"/>
                <a:gd name="T8" fmla="*/ 4 w 140"/>
                <a:gd name="T9" fmla="*/ 0 h 326"/>
                <a:gd name="T10" fmla="*/ 135 w 140"/>
                <a:gd name="T11" fmla="*/ 0 h 326"/>
                <a:gd name="T12" fmla="*/ 140 w 140"/>
                <a:gd name="T13" fmla="*/ 4 h 326"/>
                <a:gd name="T14" fmla="*/ 140 w 140"/>
                <a:gd name="T15" fmla="*/ 322 h 326"/>
                <a:gd name="T16" fmla="*/ 135 w 140"/>
                <a:gd name="T17" fmla="*/ 326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326">
                  <a:moveTo>
                    <a:pt x="135" y="326"/>
                  </a:moveTo>
                  <a:cubicBezTo>
                    <a:pt x="4" y="326"/>
                    <a:pt x="4" y="326"/>
                    <a:pt x="4" y="326"/>
                  </a:cubicBezTo>
                  <a:cubicBezTo>
                    <a:pt x="2" y="326"/>
                    <a:pt x="0" y="324"/>
                    <a:pt x="0" y="32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8" y="0"/>
                    <a:pt x="140" y="2"/>
                    <a:pt x="140" y="4"/>
                  </a:cubicBezTo>
                  <a:cubicBezTo>
                    <a:pt x="140" y="322"/>
                    <a:pt x="140" y="322"/>
                    <a:pt x="140" y="322"/>
                  </a:cubicBezTo>
                  <a:cubicBezTo>
                    <a:pt x="140" y="324"/>
                    <a:pt x="138" y="326"/>
                    <a:pt x="135" y="326"/>
                  </a:cubicBezTo>
                  <a:close/>
                </a:path>
              </a:pathLst>
            </a:custGeom>
            <a:solidFill>
              <a:srgbClr val="E1ED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3" name="îṧḷiḍê">
              <a:extLst>
                <a:ext uri="{FF2B5EF4-FFF2-40B4-BE49-F238E27FC236}">
                  <a16:creationId xmlns:a16="http://schemas.microsoft.com/office/drawing/2014/main" id="{4C7EFD54-E6F9-4631-B08B-DB70DB12C47B}"/>
                </a:ext>
              </a:extLst>
            </p:cNvPr>
            <p:cNvSpPr/>
            <p:nvPr/>
          </p:nvSpPr>
          <p:spPr bwMode="auto">
            <a:xfrm>
              <a:off x="5601660" y="3295612"/>
              <a:ext cx="414379" cy="1117208"/>
            </a:xfrm>
            <a:custGeom>
              <a:avLst/>
              <a:gdLst>
                <a:gd name="T0" fmla="*/ 150 w 162"/>
                <a:gd name="T1" fmla="*/ 0 h 437"/>
                <a:gd name="T2" fmla="*/ 12 w 162"/>
                <a:gd name="T3" fmla="*/ 0 h 437"/>
                <a:gd name="T4" fmla="*/ 0 w 162"/>
                <a:gd name="T5" fmla="*/ 12 h 437"/>
                <a:gd name="T6" fmla="*/ 0 w 162"/>
                <a:gd name="T7" fmla="*/ 425 h 437"/>
                <a:gd name="T8" fmla="*/ 12 w 162"/>
                <a:gd name="T9" fmla="*/ 437 h 437"/>
                <a:gd name="T10" fmla="*/ 150 w 162"/>
                <a:gd name="T11" fmla="*/ 437 h 437"/>
                <a:gd name="T12" fmla="*/ 162 w 162"/>
                <a:gd name="T13" fmla="*/ 425 h 437"/>
                <a:gd name="T14" fmla="*/ 162 w 162"/>
                <a:gd name="T15" fmla="*/ 12 h 437"/>
                <a:gd name="T16" fmla="*/ 150 w 162"/>
                <a:gd name="T17" fmla="*/ 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2" h="437">
                  <a:moveTo>
                    <a:pt x="15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0" y="431"/>
                    <a:pt x="6" y="437"/>
                    <a:pt x="12" y="437"/>
                  </a:cubicBezTo>
                  <a:cubicBezTo>
                    <a:pt x="150" y="437"/>
                    <a:pt x="150" y="437"/>
                    <a:pt x="150" y="437"/>
                  </a:cubicBezTo>
                  <a:cubicBezTo>
                    <a:pt x="157" y="437"/>
                    <a:pt x="162" y="431"/>
                    <a:pt x="162" y="425"/>
                  </a:cubicBezTo>
                  <a:cubicBezTo>
                    <a:pt x="162" y="12"/>
                    <a:pt x="162" y="12"/>
                    <a:pt x="162" y="12"/>
                  </a:cubicBezTo>
                  <a:cubicBezTo>
                    <a:pt x="162" y="5"/>
                    <a:pt x="157" y="0"/>
                    <a:pt x="150" y="0"/>
                  </a:cubicBezTo>
                </a:path>
              </a:pathLst>
            </a:custGeom>
            <a:solidFill>
              <a:srgbClr val="BAD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4" name="íś1íḓè">
              <a:extLst>
                <a:ext uri="{FF2B5EF4-FFF2-40B4-BE49-F238E27FC236}">
                  <a16:creationId xmlns:a16="http://schemas.microsoft.com/office/drawing/2014/main" id="{90F7F2AC-F169-4862-AA20-A6FD1F9BA0A9}"/>
                </a:ext>
              </a:extLst>
            </p:cNvPr>
            <p:cNvSpPr/>
            <p:nvPr/>
          </p:nvSpPr>
          <p:spPr bwMode="auto">
            <a:xfrm>
              <a:off x="5584439" y="3277314"/>
              <a:ext cx="411150" cy="1115055"/>
            </a:xfrm>
            <a:custGeom>
              <a:avLst/>
              <a:gdLst>
                <a:gd name="T0" fmla="*/ 150 w 161"/>
                <a:gd name="T1" fmla="*/ 436 h 436"/>
                <a:gd name="T2" fmla="*/ 12 w 161"/>
                <a:gd name="T3" fmla="*/ 436 h 436"/>
                <a:gd name="T4" fmla="*/ 0 w 161"/>
                <a:gd name="T5" fmla="*/ 424 h 436"/>
                <a:gd name="T6" fmla="*/ 0 w 161"/>
                <a:gd name="T7" fmla="*/ 11 h 436"/>
                <a:gd name="T8" fmla="*/ 12 w 161"/>
                <a:gd name="T9" fmla="*/ 0 h 436"/>
                <a:gd name="T10" fmla="*/ 150 w 161"/>
                <a:gd name="T11" fmla="*/ 0 h 436"/>
                <a:gd name="T12" fmla="*/ 161 w 161"/>
                <a:gd name="T13" fmla="*/ 11 h 436"/>
                <a:gd name="T14" fmla="*/ 161 w 161"/>
                <a:gd name="T15" fmla="*/ 424 h 436"/>
                <a:gd name="T16" fmla="*/ 150 w 161"/>
                <a:gd name="T17" fmla="*/ 436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1" h="436">
                  <a:moveTo>
                    <a:pt x="150" y="436"/>
                  </a:moveTo>
                  <a:cubicBezTo>
                    <a:pt x="12" y="436"/>
                    <a:pt x="12" y="436"/>
                    <a:pt x="12" y="436"/>
                  </a:cubicBezTo>
                  <a:cubicBezTo>
                    <a:pt x="5" y="436"/>
                    <a:pt x="0" y="431"/>
                    <a:pt x="0" y="42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56" y="0"/>
                    <a:pt x="161" y="5"/>
                    <a:pt x="161" y="11"/>
                  </a:cubicBezTo>
                  <a:cubicBezTo>
                    <a:pt x="161" y="424"/>
                    <a:pt x="161" y="424"/>
                    <a:pt x="161" y="424"/>
                  </a:cubicBezTo>
                  <a:cubicBezTo>
                    <a:pt x="161" y="431"/>
                    <a:pt x="156" y="436"/>
                    <a:pt x="150" y="4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5" name="iṧḻîde">
              <a:extLst>
                <a:ext uri="{FF2B5EF4-FFF2-40B4-BE49-F238E27FC236}">
                  <a16:creationId xmlns:a16="http://schemas.microsoft.com/office/drawing/2014/main" id="{59308B02-8FB6-42C1-B1BE-89D0B75D2756}"/>
                </a:ext>
              </a:extLst>
            </p:cNvPr>
            <p:cNvSpPr/>
            <p:nvPr/>
          </p:nvSpPr>
          <p:spPr bwMode="auto">
            <a:xfrm>
              <a:off x="5612423" y="3297765"/>
              <a:ext cx="357334" cy="1068774"/>
            </a:xfrm>
            <a:custGeom>
              <a:avLst/>
              <a:gdLst>
                <a:gd name="T0" fmla="*/ 136 w 140"/>
                <a:gd name="T1" fmla="*/ 418 h 418"/>
                <a:gd name="T2" fmla="*/ 4 w 140"/>
                <a:gd name="T3" fmla="*/ 418 h 418"/>
                <a:gd name="T4" fmla="*/ 0 w 140"/>
                <a:gd name="T5" fmla="*/ 414 h 418"/>
                <a:gd name="T6" fmla="*/ 0 w 140"/>
                <a:gd name="T7" fmla="*/ 5 h 418"/>
                <a:gd name="T8" fmla="*/ 4 w 140"/>
                <a:gd name="T9" fmla="*/ 0 h 418"/>
                <a:gd name="T10" fmla="*/ 136 w 140"/>
                <a:gd name="T11" fmla="*/ 0 h 418"/>
                <a:gd name="T12" fmla="*/ 140 w 140"/>
                <a:gd name="T13" fmla="*/ 5 h 418"/>
                <a:gd name="T14" fmla="*/ 140 w 140"/>
                <a:gd name="T15" fmla="*/ 414 h 418"/>
                <a:gd name="T16" fmla="*/ 136 w 140"/>
                <a:gd name="T17" fmla="*/ 418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418">
                  <a:moveTo>
                    <a:pt x="136" y="418"/>
                  </a:moveTo>
                  <a:cubicBezTo>
                    <a:pt x="4" y="418"/>
                    <a:pt x="4" y="418"/>
                    <a:pt x="4" y="418"/>
                  </a:cubicBezTo>
                  <a:cubicBezTo>
                    <a:pt x="2" y="418"/>
                    <a:pt x="0" y="416"/>
                    <a:pt x="0" y="41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8" y="0"/>
                    <a:pt x="140" y="2"/>
                    <a:pt x="140" y="5"/>
                  </a:cubicBezTo>
                  <a:cubicBezTo>
                    <a:pt x="140" y="414"/>
                    <a:pt x="140" y="414"/>
                    <a:pt x="140" y="414"/>
                  </a:cubicBezTo>
                  <a:cubicBezTo>
                    <a:pt x="140" y="416"/>
                    <a:pt x="138" y="418"/>
                    <a:pt x="136" y="418"/>
                  </a:cubicBezTo>
                  <a:close/>
                </a:path>
              </a:pathLst>
            </a:custGeom>
            <a:solidFill>
              <a:srgbClr val="E1ED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6" name="íšḻiḑê">
              <a:extLst>
                <a:ext uri="{FF2B5EF4-FFF2-40B4-BE49-F238E27FC236}">
                  <a16:creationId xmlns:a16="http://schemas.microsoft.com/office/drawing/2014/main" id="{FDB17E13-8835-4EDA-B8DA-791304139F56}"/>
                </a:ext>
              </a:extLst>
            </p:cNvPr>
            <p:cNvSpPr/>
            <p:nvPr/>
          </p:nvSpPr>
          <p:spPr bwMode="auto">
            <a:xfrm>
              <a:off x="6237758" y="3532400"/>
              <a:ext cx="411150" cy="880419"/>
            </a:xfrm>
            <a:custGeom>
              <a:avLst/>
              <a:gdLst>
                <a:gd name="T0" fmla="*/ 149 w 161"/>
                <a:gd name="T1" fmla="*/ 0 h 344"/>
                <a:gd name="T2" fmla="*/ 11 w 161"/>
                <a:gd name="T3" fmla="*/ 0 h 344"/>
                <a:gd name="T4" fmla="*/ 0 w 161"/>
                <a:gd name="T5" fmla="*/ 12 h 344"/>
                <a:gd name="T6" fmla="*/ 0 w 161"/>
                <a:gd name="T7" fmla="*/ 332 h 344"/>
                <a:gd name="T8" fmla="*/ 11 w 161"/>
                <a:gd name="T9" fmla="*/ 344 h 344"/>
                <a:gd name="T10" fmla="*/ 149 w 161"/>
                <a:gd name="T11" fmla="*/ 344 h 344"/>
                <a:gd name="T12" fmla="*/ 161 w 161"/>
                <a:gd name="T13" fmla="*/ 332 h 344"/>
                <a:gd name="T14" fmla="*/ 161 w 161"/>
                <a:gd name="T15" fmla="*/ 12 h 344"/>
                <a:gd name="T16" fmla="*/ 149 w 161"/>
                <a:gd name="T17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1" h="344">
                  <a:moveTo>
                    <a:pt x="149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0" y="338"/>
                    <a:pt x="5" y="344"/>
                    <a:pt x="11" y="344"/>
                  </a:cubicBezTo>
                  <a:cubicBezTo>
                    <a:pt x="149" y="344"/>
                    <a:pt x="149" y="344"/>
                    <a:pt x="149" y="344"/>
                  </a:cubicBezTo>
                  <a:cubicBezTo>
                    <a:pt x="156" y="344"/>
                    <a:pt x="161" y="338"/>
                    <a:pt x="161" y="332"/>
                  </a:cubicBezTo>
                  <a:cubicBezTo>
                    <a:pt x="161" y="12"/>
                    <a:pt x="161" y="12"/>
                    <a:pt x="161" y="12"/>
                  </a:cubicBezTo>
                  <a:cubicBezTo>
                    <a:pt x="161" y="5"/>
                    <a:pt x="156" y="0"/>
                    <a:pt x="149" y="0"/>
                  </a:cubicBezTo>
                </a:path>
              </a:pathLst>
            </a:custGeom>
            <a:solidFill>
              <a:srgbClr val="BAD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7" name="ïšľíďé">
              <a:extLst>
                <a:ext uri="{FF2B5EF4-FFF2-40B4-BE49-F238E27FC236}">
                  <a16:creationId xmlns:a16="http://schemas.microsoft.com/office/drawing/2014/main" id="{D832E4ED-5EF9-440A-893E-2467EA4FCC35}"/>
                </a:ext>
              </a:extLst>
            </p:cNvPr>
            <p:cNvSpPr/>
            <p:nvPr/>
          </p:nvSpPr>
          <p:spPr bwMode="auto">
            <a:xfrm>
              <a:off x="6217308" y="3515179"/>
              <a:ext cx="414379" cy="877191"/>
            </a:xfrm>
            <a:custGeom>
              <a:avLst/>
              <a:gdLst>
                <a:gd name="T0" fmla="*/ 150 w 162"/>
                <a:gd name="T1" fmla="*/ 343 h 343"/>
                <a:gd name="T2" fmla="*/ 12 w 162"/>
                <a:gd name="T3" fmla="*/ 343 h 343"/>
                <a:gd name="T4" fmla="*/ 0 w 162"/>
                <a:gd name="T5" fmla="*/ 331 h 343"/>
                <a:gd name="T6" fmla="*/ 0 w 162"/>
                <a:gd name="T7" fmla="*/ 11 h 343"/>
                <a:gd name="T8" fmla="*/ 12 w 162"/>
                <a:gd name="T9" fmla="*/ 0 h 343"/>
                <a:gd name="T10" fmla="*/ 150 w 162"/>
                <a:gd name="T11" fmla="*/ 0 h 343"/>
                <a:gd name="T12" fmla="*/ 162 w 162"/>
                <a:gd name="T13" fmla="*/ 11 h 343"/>
                <a:gd name="T14" fmla="*/ 162 w 162"/>
                <a:gd name="T15" fmla="*/ 331 h 343"/>
                <a:gd name="T16" fmla="*/ 150 w 162"/>
                <a:gd name="T17" fmla="*/ 34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2" h="343">
                  <a:moveTo>
                    <a:pt x="150" y="343"/>
                  </a:moveTo>
                  <a:cubicBezTo>
                    <a:pt x="12" y="343"/>
                    <a:pt x="12" y="343"/>
                    <a:pt x="12" y="343"/>
                  </a:cubicBezTo>
                  <a:cubicBezTo>
                    <a:pt x="6" y="343"/>
                    <a:pt x="0" y="338"/>
                    <a:pt x="0" y="33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56" y="0"/>
                    <a:pt x="162" y="5"/>
                    <a:pt x="162" y="11"/>
                  </a:cubicBezTo>
                  <a:cubicBezTo>
                    <a:pt x="162" y="331"/>
                    <a:pt x="162" y="331"/>
                    <a:pt x="162" y="331"/>
                  </a:cubicBezTo>
                  <a:cubicBezTo>
                    <a:pt x="162" y="338"/>
                    <a:pt x="156" y="343"/>
                    <a:pt x="150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8" name="ïŝľïḋe">
              <a:extLst>
                <a:ext uri="{FF2B5EF4-FFF2-40B4-BE49-F238E27FC236}">
                  <a16:creationId xmlns:a16="http://schemas.microsoft.com/office/drawing/2014/main" id="{C6A8137A-6A4F-44FF-BA3F-2CB4C93EDDBC}"/>
                </a:ext>
              </a:extLst>
            </p:cNvPr>
            <p:cNvSpPr/>
            <p:nvPr/>
          </p:nvSpPr>
          <p:spPr bwMode="auto">
            <a:xfrm>
              <a:off x="6248521" y="3537781"/>
              <a:ext cx="355182" cy="828757"/>
            </a:xfrm>
            <a:custGeom>
              <a:avLst/>
              <a:gdLst>
                <a:gd name="T0" fmla="*/ 135 w 139"/>
                <a:gd name="T1" fmla="*/ 324 h 324"/>
                <a:gd name="T2" fmla="*/ 4 w 139"/>
                <a:gd name="T3" fmla="*/ 324 h 324"/>
                <a:gd name="T4" fmla="*/ 0 w 139"/>
                <a:gd name="T5" fmla="*/ 320 h 324"/>
                <a:gd name="T6" fmla="*/ 0 w 139"/>
                <a:gd name="T7" fmla="*/ 4 h 324"/>
                <a:gd name="T8" fmla="*/ 4 w 139"/>
                <a:gd name="T9" fmla="*/ 0 h 324"/>
                <a:gd name="T10" fmla="*/ 135 w 139"/>
                <a:gd name="T11" fmla="*/ 0 h 324"/>
                <a:gd name="T12" fmla="*/ 139 w 139"/>
                <a:gd name="T13" fmla="*/ 4 h 324"/>
                <a:gd name="T14" fmla="*/ 139 w 139"/>
                <a:gd name="T15" fmla="*/ 320 h 324"/>
                <a:gd name="T16" fmla="*/ 135 w 139"/>
                <a:gd name="T17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324">
                  <a:moveTo>
                    <a:pt x="135" y="324"/>
                  </a:moveTo>
                  <a:cubicBezTo>
                    <a:pt x="4" y="324"/>
                    <a:pt x="4" y="324"/>
                    <a:pt x="4" y="324"/>
                  </a:cubicBezTo>
                  <a:cubicBezTo>
                    <a:pt x="1" y="324"/>
                    <a:pt x="0" y="322"/>
                    <a:pt x="0" y="3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7" y="0"/>
                    <a:pt x="139" y="1"/>
                    <a:pt x="139" y="4"/>
                  </a:cubicBezTo>
                  <a:cubicBezTo>
                    <a:pt x="139" y="320"/>
                    <a:pt x="139" y="320"/>
                    <a:pt x="139" y="320"/>
                  </a:cubicBezTo>
                  <a:cubicBezTo>
                    <a:pt x="139" y="322"/>
                    <a:pt x="137" y="324"/>
                    <a:pt x="135" y="324"/>
                  </a:cubicBezTo>
                  <a:close/>
                </a:path>
              </a:pathLst>
            </a:custGeom>
            <a:solidFill>
              <a:srgbClr val="E1ED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9" name="îŝlîďé">
              <a:extLst>
                <a:ext uri="{FF2B5EF4-FFF2-40B4-BE49-F238E27FC236}">
                  <a16:creationId xmlns:a16="http://schemas.microsoft.com/office/drawing/2014/main" id="{A2C7E836-B479-4055-830C-D9B29FB1482B}"/>
                </a:ext>
              </a:extLst>
            </p:cNvPr>
            <p:cNvSpPr/>
            <p:nvPr/>
          </p:nvSpPr>
          <p:spPr bwMode="auto">
            <a:xfrm>
              <a:off x="6864168" y="3827308"/>
              <a:ext cx="413302" cy="576901"/>
            </a:xfrm>
            <a:custGeom>
              <a:avLst/>
              <a:gdLst>
                <a:gd name="T0" fmla="*/ 154 w 162"/>
                <a:gd name="T1" fmla="*/ 0 h 226"/>
                <a:gd name="T2" fmla="*/ 7 w 162"/>
                <a:gd name="T3" fmla="*/ 0 h 226"/>
                <a:gd name="T4" fmla="*/ 0 w 162"/>
                <a:gd name="T5" fmla="*/ 8 h 226"/>
                <a:gd name="T6" fmla="*/ 0 w 162"/>
                <a:gd name="T7" fmla="*/ 218 h 226"/>
                <a:gd name="T8" fmla="*/ 7 w 162"/>
                <a:gd name="T9" fmla="*/ 226 h 226"/>
                <a:gd name="T10" fmla="*/ 154 w 162"/>
                <a:gd name="T11" fmla="*/ 226 h 226"/>
                <a:gd name="T12" fmla="*/ 162 w 162"/>
                <a:gd name="T13" fmla="*/ 218 h 226"/>
                <a:gd name="T14" fmla="*/ 162 w 162"/>
                <a:gd name="T15" fmla="*/ 8 h 226"/>
                <a:gd name="T16" fmla="*/ 154 w 162"/>
                <a:gd name="T17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2" h="226">
                  <a:moveTo>
                    <a:pt x="154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223"/>
                    <a:pt x="3" y="226"/>
                    <a:pt x="7" y="226"/>
                  </a:cubicBezTo>
                  <a:cubicBezTo>
                    <a:pt x="154" y="226"/>
                    <a:pt x="154" y="226"/>
                    <a:pt x="154" y="226"/>
                  </a:cubicBezTo>
                  <a:cubicBezTo>
                    <a:pt x="158" y="226"/>
                    <a:pt x="162" y="223"/>
                    <a:pt x="162" y="218"/>
                  </a:cubicBezTo>
                  <a:cubicBezTo>
                    <a:pt x="162" y="8"/>
                    <a:pt x="162" y="8"/>
                    <a:pt x="162" y="8"/>
                  </a:cubicBezTo>
                  <a:cubicBezTo>
                    <a:pt x="162" y="4"/>
                    <a:pt x="158" y="0"/>
                    <a:pt x="154" y="0"/>
                  </a:cubicBezTo>
                </a:path>
              </a:pathLst>
            </a:custGeom>
            <a:solidFill>
              <a:srgbClr val="BAD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0" name="ïṡliďe">
              <a:extLst>
                <a:ext uri="{FF2B5EF4-FFF2-40B4-BE49-F238E27FC236}">
                  <a16:creationId xmlns:a16="http://schemas.microsoft.com/office/drawing/2014/main" id="{CE80A6E4-0CD9-45D7-A16E-72FC8B2138CF}"/>
                </a:ext>
              </a:extLst>
            </p:cNvPr>
            <p:cNvSpPr/>
            <p:nvPr/>
          </p:nvSpPr>
          <p:spPr bwMode="auto">
            <a:xfrm>
              <a:off x="6851253" y="3816545"/>
              <a:ext cx="413302" cy="575825"/>
            </a:xfrm>
            <a:custGeom>
              <a:avLst/>
              <a:gdLst>
                <a:gd name="T0" fmla="*/ 155 w 162"/>
                <a:gd name="T1" fmla="*/ 225 h 225"/>
                <a:gd name="T2" fmla="*/ 8 w 162"/>
                <a:gd name="T3" fmla="*/ 225 h 225"/>
                <a:gd name="T4" fmla="*/ 0 w 162"/>
                <a:gd name="T5" fmla="*/ 218 h 225"/>
                <a:gd name="T6" fmla="*/ 0 w 162"/>
                <a:gd name="T7" fmla="*/ 7 h 225"/>
                <a:gd name="T8" fmla="*/ 8 w 162"/>
                <a:gd name="T9" fmla="*/ 0 h 225"/>
                <a:gd name="T10" fmla="*/ 155 w 162"/>
                <a:gd name="T11" fmla="*/ 0 h 225"/>
                <a:gd name="T12" fmla="*/ 162 w 162"/>
                <a:gd name="T13" fmla="*/ 7 h 225"/>
                <a:gd name="T14" fmla="*/ 162 w 162"/>
                <a:gd name="T15" fmla="*/ 218 h 225"/>
                <a:gd name="T16" fmla="*/ 155 w 162"/>
                <a:gd name="T17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2" h="225">
                  <a:moveTo>
                    <a:pt x="155" y="225"/>
                  </a:moveTo>
                  <a:cubicBezTo>
                    <a:pt x="8" y="225"/>
                    <a:pt x="8" y="225"/>
                    <a:pt x="8" y="225"/>
                  </a:cubicBezTo>
                  <a:cubicBezTo>
                    <a:pt x="4" y="225"/>
                    <a:pt x="0" y="222"/>
                    <a:pt x="0" y="21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9" y="0"/>
                    <a:pt x="162" y="3"/>
                    <a:pt x="162" y="7"/>
                  </a:cubicBezTo>
                  <a:cubicBezTo>
                    <a:pt x="162" y="218"/>
                    <a:pt x="162" y="218"/>
                    <a:pt x="162" y="218"/>
                  </a:cubicBezTo>
                  <a:cubicBezTo>
                    <a:pt x="162" y="222"/>
                    <a:pt x="159" y="225"/>
                    <a:pt x="155" y="2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1" name="í$ḷiḓe">
              <a:extLst>
                <a:ext uri="{FF2B5EF4-FFF2-40B4-BE49-F238E27FC236}">
                  <a16:creationId xmlns:a16="http://schemas.microsoft.com/office/drawing/2014/main" id="{1E89AAA2-EB1B-4BD1-B213-678949F83A3D}"/>
                </a:ext>
              </a:extLst>
            </p:cNvPr>
            <p:cNvSpPr/>
            <p:nvPr/>
          </p:nvSpPr>
          <p:spPr bwMode="auto">
            <a:xfrm>
              <a:off x="6881390" y="3842376"/>
              <a:ext cx="355182" cy="524162"/>
            </a:xfrm>
            <a:custGeom>
              <a:avLst/>
              <a:gdLst>
                <a:gd name="T0" fmla="*/ 137 w 139"/>
                <a:gd name="T1" fmla="*/ 205 h 205"/>
                <a:gd name="T2" fmla="*/ 2 w 139"/>
                <a:gd name="T3" fmla="*/ 205 h 205"/>
                <a:gd name="T4" fmla="*/ 0 w 139"/>
                <a:gd name="T5" fmla="*/ 203 h 205"/>
                <a:gd name="T6" fmla="*/ 0 w 139"/>
                <a:gd name="T7" fmla="*/ 3 h 205"/>
                <a:gd name="T8" fmla="*/ 2 w 139"/>
                <a:gd name="T9" fmla="*/ 0 h 205"/>
                <a:gd name="T10" fmla="*/ 137 w 139"/>
                <a:gd name="T11" fmla="*/ 0 h 205"/>
                <a:gd name="T12" fmla="*/ 139 w 139"/>
                <a:gd name="T13" fmla="*/ 3 h 205"/>
                <a:gd name="T14" fmla="*/ 139 w 139"/>
                <a:gd name="T15" fmla="*/ 203 h 205"/>
                <a:gd name="T16" fmla="*/ 137 w 139"/>
                <a:gd name="T17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205">
                  <a:moveTo>
                    <a:pt x="137" y="205"/>
                  </a:moveTo>
                  <a:cubicBezTo>
                    <a:pt x="2" y="205"/>
                    <a:pt x="2" y="205"/>
                    <a:pt x="2" y="205"/>
                  </a:cubicBezTo>
                  <a:cubicBezTo>
                    <a:pt x="1" y="205"/>
                    <a:pt x="0" y="204"/>
                    <a:pt x="0" y="20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8" y="0"/>
                    <a:pt x="139" y="1"/>
                    <a:pt x="139" y="3"/>
                  </a:cubicBezTo>
                  <a:cubicBezTo>
                    <a:pt x="139" y="203"/>
                    <a:pt x="139" y="203"/>
                    <a:pt x="139" y="203"/>
                  </a:cubicBezTo>
                  <a:cubicBezTo>
                    <a:pt x="139" y="204"/>
                    <a:pt x="138" y="205"/>
                    <a:pt x="137" y="205"/>
                  </a:cubicBezTo>
                  <a:close/>
                </a:path>
              </a:pathLst>
            </a:custGeom>
            <a:solidFill>
              <a:srgbClr val="E1ED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2" name="iṥlïdè">
              <a:extLst>
                <a:ext uri="{FF2B5EF4-FFF2-40B4-BE49-F238E27FC236}">
                  <a16:creationId xmlns:a16="http://schemas.microsoft.com/office/drawing/2014/main" id="{E963552D-7A01-4523-97B2-AFEF58EBC404}"/>
                </a:ext>
              </a:extLst>
            </p:cNvPr>
            <p:cNvSpPr/>
            <p:nvPr/>
          </p:nvSpPr>
          <p:spPr bwMode="auto">
            <a:xfrm>
              <a:off x="4503826" y="2738084"/>
              <a:ext cx="2566995" cy="946075"/>
            </a:xfrm>
            <a:custGeom>
              <a:avLst/>
              <a:gdLst>
                <a:gd name="T0" fmla="*/ 0 w 2385"/>
                <a:gd name="T1" fmla="*/ 35 h 879"/>
                <a:gd name="T2" fmla="*/ 600 w 2385"/>
                <a:gd name="T3" fmla="*/ 596 h 879"/>
                <a:gd name="T4" fmla="*/ 1210 w 2385"/>
                <a:gd name="T5" fmla="*/ 354 h 879"/>
                <a:gd name="T6" fmla="*/ 1784 w 2385"/>
                <a:gd name="T7" fmla="*/ 567 h 879"/>
                <a:gd name="T8" fmla="*/ 2361 w 2385"/>
                <a:gd name="T9" fmla="*/ 879 h 879"/>
                <a:gd name="T10" fmla="*/ 2385 w 2385"/>
                <a:gd name="T11" fmla="*/ 833 h 879"/>
                <a:gd name="T12" fmla="*/ 1806 w 2385"/>
                <a:gd name="T13" fmla="*/ 522 h 879"/>
                <a:gd name="T14" fmla="*/ 1210 w 2385"/>
                <a:gd name="T15" fmla="*/ 299 h 879"/>
                <a:gd name="T16" fmla="*/ 612 w 2385"/>
                <a:gd name="T17" fmla="*/ 537 h 879"/>
                <a:gd name="T18" fmla="*/ 33 w 2385"/>
                <a:gd name="T19" fmla="*/ 0 h 879"/>
                <a:gd name="T20" fmla="*/ 0 w 2385"/>
                <a:gd name="T21" fmla="*/ 35 h 879"/>
                <a:gd name="T22" fmla="*/ 0 w 2385"/>
                <a:gd name="T23" fmla="*/ 35 h 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85" h="879">
                  <a:moveTo>
                    <a:pt x="0" y="35"/>
                  </a:moveTo>
                  <a:lnTo>
                    <a:pt x="600" y="596"/>
                  </a:lnTo>
                  <a:lnTo>
                    <a:pt x="1210" y="354"/>
                  </a:lnTo>
                  <a:lnTo>
                    <a:pt x="1784" y="567"/>
                  </a:lnTo>
                  <a:lnTo>
                    <a:pt x="2361" y="879"/>
                  </a:lnTo>
                  <a:lnTo>
                    <a:pt x="2385" y="833"/>
                  </a:lnTo>
                  <a:lnTo>
                    <a:pt x="1806" y="522"/>
                  </a:lnTo>
                  <a:lnTo>
                    <a:pt x="1210" y="299"/>
                  </a:lnTo>
                  <a:lnTo>
                    <a:pt x="612" y="537"/>
                  </a:lnTo>
                  <a:lnTo>
                    <a:pt x="33" y="0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EB5D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3" name="îšľîḍê">
              <a:extLst>
                <a:ext uri="{FF2B5EF4-FFF2-40B4-BE49-F238E27FC236}">
                  <a16:creationId xmlns:a16="http://schemas.microsoft.com/office/drawing/2014/main" id="{0467CAF3-EC1E-4B72-B15B-513BEEEF8CE6}"/>
                </a:ext>
              </a:extLst>
            </p:cNvPr>
            <p:cNvSpPr/>
            <p:nvPr/>
          </p:nvSpPr>
          <p:spPr bwMode="auto">
            <a:xfrm>
              <a:off x="4452164" y="2686422"/>
              <a:ext cx="140996" cy="1409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4" name="isļïďè">
              <a:extLst>
                <a:ext uri="{FF2B5EF4-FFF2-40B4-BE49-F238E27FC236}">
                  <a16:creationId xmlns:a16="http://schemas.microsoft.com/office/drawing/2014/main" id="{D33AEAB3-19F9-4D45-B41A-6B8C14B46D02}"/>
                </a:ext>
              </a:extLst>
            </p:cNvPr>
            <p:cNvSpPr/>
            <p:nvPr/>
          </p:nvSpPr>
          <p:spPr bwMode="auto">
            <a:xfrm>
              <a:off x="4424180" y="2658438"/>
              <a:ext cx="196964" cy="196964"/>
            </a:xfrm>
            <a:custGeom>
              <a:avLst/>
              <a:gdLst>
                <a:gd name="T0" fmla="*/ 39 w 77"/>
                <a:gd name="T1" fmla="*/ 21 h 77"/>
                <a:gd name="T2" fmla="*/ 56 w 77"/>
                <a:gd name="T3" fmla="*/ 39 h 77"/>
                <a:gd name="T4" fmla="*/ 39 w 77"/>
                <a:gd name="T5" fmla="*/ 56 h 77"/>
                <a:gd name="T6" fmla="*/ 21 w 77"/>
                <a:gd name="T7" fmla="*/ 39 h 77"/>
                <a:gd name="T8" fmla="*/ 39 w 77"/>
                <a:gd name="T9" fmla="*/ 21 h 77"/>
                <a:gd name="T10" fmla="*/ 39 w 77"/>
                <a:gd name="T11" fmla="*/ 0 h 77"/>
                <a:gd name="T12" fmla="*/ 0 w 77"/>
                <a:gd name="T13" fmla="*/ 39 h 77"/>
                <a:gd name="T14" fmla="*/ 39 w 77"/>
                <a:gd name="T15" fmla="*/ 77 h 77"/>
                <a:gd name="T16" fmla="*/ 77 w 77"/>
                <a:gd name="T17" fmla="*/ 39 h 77"/>
                <a:gd name="T18" fmla="*/ 39 w 77"/>
                <a:gd name="T1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77">
                  <a:moveTo>
                    <a:pt x="39" y="21"/>
                  </a:moveTo>
                  <a:cubicBezTo>
                    <a:pt x="48" y="21"/>
                    <a:pt x="56" y="29"/>
                    <a:pt x="56" y="39"/>
                  </a:cubicBezTo>
                  <a:cubicBezTo>
                    <a:pt x="56" y="48"/>
                    <a:pt x="48" y="56"/>
                    <a:pt x="39" y="56"/>
                  </a:cubicBezTo>
                  <a:cubicBezTo>
                    <a:pt x="29" y="56"/>
                    <a:pt x="21" y="48"/>
                    <a:pt x="21" y="39"/>
                  </a:cubicBezTo>
                  <a:cubicBezTo>
                    <a:pt x="21" y="29"/>
                    <a:pt x="29" y="21"/>
                    <a:pt x="39" y="21"/>
                  </a:cubicBezTo>
                  <a:moveTo>
                    <a:pt x="39" y="0"/>
                  </a:moveTo>
                  <a:cubicBezTo>
                    <a:pt x="17" y="0"/>
                    <a:pt x="0" y="17"/>
                    <a:pt x="0" y="39"/>
                  </a:cubicBezTo>
                  <a:cubicBezTo>
                    <a:pt x="0" y="60"/>
                    <a:pt x="17" y="77"/>
                    <a:pt x="39" y="77"/>
                  </a:cubicBezTo>
                  <a:cubicBezTo>
                    <a:pt x="60" y="77"/>
                    <a:pt x="77" y="60"/>
                    <a:pt x="77" y="39"/>
                  </a:cubicBezTo>
                  <a:cubicBezTo>
                    <a:pt x="77" y="17"/>
                    <a:pt x="60" y="0"/>
                    <a:pt x="39" y="0"/>
                  </a:cubicBezTo>
                  <a:close/>
                </a:path>
              </a:pathLst>
            </a:custGeom>
            <a:solidFill>
              <a:srgbClr val="EB5D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5" name="ïŝḻiḍe">
              <a:extLst>
                <a:ext uri="{FF2B5EF4-FFF2-40B4-BE49-F238E27FC236}">
                  <a16:creationId xmlns:a16="http://schemas.microsoft.com/office/drawing/2014/main" id="{43CC0BBE-2F32-4D36-92BC-410864CEE1FF}"/>
                </a:ext>
              </a:extLst>
            </p:cNvPr>
            <p:cNvSpPr/>
            <p:nvPr/>
          </p:nvSpPr>
          <p:spPr bwMode="auto">
            <a:xfrm>
              <a:off x="5086109" y="3275162"/>
              <a:ext cx="143150" cy="13992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6" name="îšḻíďé">
              <a:extLst>
                <a:ext uri="{FF2B5EF4-FFF2-40B4-BE49-F238E27FC236}">
                  <a16:creationId xmlns:a16="http://schemas.microsoft.com/office/drawing/2014/main" id="{CE9A8C96-9EEE-45DB-AE19-621EE498A0F7}"/>
                </a:ext>
              </a:extLst>
            </p:cNvPr>
            <p:cNvSpPr/>
            <p:nvPr/>
          </p:nvSpPr>
          <p:spPr bwMode="auto">
            <a:xfrm>
              <a:off x="5058125" y="3246102"/>
              <a:ext cx="196964" cy="196964"/>
            </a:xfrm>
            <a:custGeom>
              <a:avLst/>
              <a:gdLst>
                <a:gd name="T0" fmla="*/ 39 w 77"/>
                <a:gd name="T1" fmla="*/ 21 h 77"/>
                <a:gd name="T2" fmla="*/ 56 w 77"/>
                <a:gd name="T3" fmla="*/ 39 h 77"/>
                <a:gd name="T4" fmla="*/ 39 w 77"/>
                <a:gd name="T5" fmla="*/ 56 h 77"/>
                <a:gd name="T6" fmla="*/ 21 w 77"/>
                <a:gd name="T7" fmla="*/ 39 h 77"/>
                <a:gd name="T8" fmla="*/ 39 w 77"/>
                <a:gd name="T9" fmla="*/ 21 h 77"/>
                <a:gd name="T10" fmla="*/ 39 w 77"/>
                <a:gd name="T11" fmla="*/ 0 h 77"/>
                <a:gd name="T12" fmla="*/ 0 w 77"/>
                <a:gd name="T13" fmla="*/ 39 h 77"/>
                <a:gd name="T14" fmla="*/ 39 w 77"/>
                <a:gd name="T15" fmla="*/ 77 h 77"/>
                <a:gd name="T16" fmla="*/ 77 w 77"/>
                <a:gd name="T17" fmla="*/ 39 h 77"/>
                <a:gd name="T18" fmla="*/ 39 w 77"/>
                <a:gd name="T1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77">
                  <a:moveTo>
                    <a:pt x="39" y="21"/>
                  </a:moveTo>
                  <a:cubicBezTo>
                    <a:pt x="48" y="21"/>
                    <a:pt x="56" y="29"/>
                    <a:pt x="56" y="39"/>
                  </a:cubicBezTo>
                  <a:cubicBezTo>
                    <a:pt x="56" y="48"/>
                    <a:pt x="48" y="56"/>
                    <a:pt x="39" y="56"/>
                  </a:cubicBezTo>
                  <a:cubicBezTo>
                    <a:pt x="29" y="56"/>
                    <a:pt x="21" y="48"/>
                    <a:pt x="21" y="39"/>
                  </a:cubicBezTo>
                  <a:cubicBezTo>
                    <a:pt x="21" y="29"/>
                    <a:pt x="29" y="21"/>
                    <a:pt x="39" y="21"/>
                  </a:cubicBezTo>
                  <a:moveTo>
                    <a:pt x="39" y="0"/>
                  </a:moveTo>
                  <a:cubicBezTo>
                    <a:pt x="18" y="0"/>
                    <a:pt x="0" y="17"/>
                    <a:pt x="0" y="39"/>
                  </a:cubicBezTo>
                  <a:cubicBezTo>
                    <a:pt x="0" y="60"/>
                    <a:pt x="18" y="77"/>
                    <a:pt x="39" y="77"/>
                  </a:cubicBezTo>
                  <a:cubicBezTo>
                    <a:pt x="60" y="77"/>
                    <a:pt x="77" y="60"/>
                    <a:pt x="77" y="39"/>
                  </a:cubicBezTo>
                  <a:cubicBezTo>
                    <a:pt x="77" y="17"/>
                    <a:pt x="60" y="0"/>
                    <a:pt x="39" y="0"/>
                  </a:cubicBezTo>
                  <a:close/>
                </a:path>
              </a:pathLst>
            </a:custGeom>
            <a:solidFill>
              <a:srgbClr val="EB5D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7" name="ïŝḻíḓé">
              <a:extLst>
                <a:ext uri="{FF2B5EF4-FFF2-40B4-BE49-F238E27FC236}">
                  <a16:creationId xmlns:a16="http://schemas.microsoft.com/office/drawing/2014/main" id="{C3785B39-7145-48A1-AC0C-BB189F4A923D}"/>
                </a:ext>
              </a:extLst>
            </p:cNvPr>
            <p:cNvSpPr/>
            <p:nvPr/>
          </p:nvSpPr>
          <p:spPr bwMode="auto">
            <a:xfrm>
              <a:off x="5735122" y="3016848"/>
              <a:ext cx="139920" cy="1431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8" name="ïṧḷïde">
              <a:extLst>
                <a:ext uri="{FF2B5EF4-FFF2-40B4-BE49-F238E27FC236}">
                  <a16:creationId xmlns:a16="http://schemas.microsoft.com/office/drawing/2014/main" id="{CFD7FAB2-F630-4327-A332-E261DD5812E8}"/>
                </a:ext>
              </a:extLst>
            </p:cNvPr>
            <p:cNvSpPr/>
            <p:nvPr/>
          </p:nvSpPr>
          <p:spPr bwMode="auto">
            <a:xfrm>
              <a:off x="5707138" y="2991017"/>
              <a:ext cx="195888" cy="196964"/>
            </a:xfrm>
            <a:custGeom>
              <a:avLst/>
              <a:gdLst>
                <a:gd name="T0" fmla="*/ 38 w 77"/>
                <a:gd name="T1" fmla="*/ 21 h 77"/>
                <a:gd name="T2" fmla="*/ 56 w 77"/>
                <a:gd name="T3" fmla="*/ 38 h 77"/>
                <a:gd name="T4" fmla="*/ 38 w 77"/>
                <a:gd name="T5" fmla="*/ 56 h 77"/>
                <a:gd name="T6" fmla="*/ 21 w 77"/>
                <a:gd name="T7" fmla="*/ 38 h 77"/>
                <a:gd name="T8" fmla="*/ 38 w 77"/>
                <a:gd name="T9" fmla="*/ 21 h 77"/>
                <a:gd name="T10" fmla="*/ 38 w 77"/>
                <a:gd name="T11" fmla="*/ 0 h 77"/>
                <a:gd name="T12" fmla="*/ 0 w 77"/>
                <a:gd name="T13" fmla="*/ 38 h 77"/>
                <a:gd name="T14" fmla="*/ 38 w 77"/>
                <a:gd name="T15" fmla="*/ 77 h 77"/>
                <a:gd name="T16" fmla="*/ 77 w 77"/>
                <a:gd name="T17" fmla="*/ 38 h 77"/>
                <a:gd name="T18" fmla="*/ 38 w 77"/>
                <a:gd name="T1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77">
                  <a:moveTo>
                    <a:pt x="38" y="21"/>
                  </a:moveTo>
                  <a:cubicBezTo>
                    <a:pt x="48" y="21"/>
                    <a:pt x="56" y="29"/>
                    <a:pt x="56" y="38"/>
                  </a:cubicBezTo>
                  <a:cubicBezTo>
                    <a:pt x="56" y="48"/>
                    <a:pt x="48" y="56"/>
                    <a:pt x="38" y="56"/>
                  </a:cubicBezTo>
                  <a:cubicBezTo>
                    <a:pt x="29" y="56"/>
                    <a:pt x="21" y="48"/>
                    <a:pt x="21" y="38"/>
                  </a:cubicBezTo>
                  <a:cubicBezTo>
                    <a:pt x="21" y="29"/>
                    <a:pt x="29" y="21"/>
                    <a:pt x="38" y="21"/>
                  </a:cubicBezTo>
                  <a:moveTo>
                    <a:pt x="38" y="0"/>
                  </a:moveTo>
                  <a:cubicBezTo>
                    <a:pt x="17" y="0"/>
                    <a:pt x="0" y="17"/>
                    <a:pt x="0" y="38"/>
                  </a:cubicBezTo>
                  <a:cubicBezTo>
                    <a:pt x="0" y="60"/>
                    <a:pt x="17" y="77"/>
                    <a:pt x="38" y="77"/>
                  </a:cubicBezTo>
                  <a:cubicBezTo>
                    <a:pt x="60" y="77"/>
                    <a:pt x="77" y="60"/>
                    <a:pt x="77" y="38"/>
                  </a:cubicBezTo>
                  <a:cubicBezTo>
                    <a:pt x="77" y="17"/>
                    <a:pt x="60" y="0"/>
                    <a:pt x="38" y="0"/>
                  </a:cubicBezTo>
                  <a:close/>
                </a:path>
              </a:pathLst>
            </a:custGeom>
            <a:solidFill>
              <a:srgbClr val="EB5D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9" name="í$ḻidê">
              <a:extLst>
                <a:ext uri="{FF2B5EF4-FFF2-40B4-BE49-F238E27FC236}">
                  <a16:creationId xmlns:a16="http://schemas.microsoft.com/office/drawing/2014/main" id="{378D0AA8-7B22-4B28-B626-6046D99CA4CD}"/>
                </a:ext>
              </a:extLst>
            </p:cNvPr>
            <p:cNvSpPr/>
            <p:nvPr/>
          </p:nvSpPr>
          <p:spPr bwMode="auto">
            <a:xfrm>
              <a:off x="6365839" y="3254712"/>
              <a:ext cx="143150" cy="1431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0" name="íṣlíḋe">
              <a:extLst>
                <a:ext uri="{FF2B5EF4-FFF2-40B4-BE49-F238E27FC236}">
                  <a16:creationId xmlns:a16="http://schemas.microsoft.com/office/drawing/2014/main" id="{E8CD4786-B66A-4142-A147-F2CD1E559014}"/>
                </a:ext>
              </a:extLst>
            </p:cNvPr>
            <p:cNvSpPr/>
            <p:nvPr/>
          </p:nvSpPr>
          <p:spPr bwMode="auto">
            <a:xfrm>
              <a:off x="6340007" y="3228881"/>
              <a:ext cx="196964" cy="193736"/>
            </a:xfrm>
            <a:custGeom>
              <a:avLst/>
              <a:gdLst>
                <a:gd name="T0" fmla="*/ 38 w 77"/>
                <a:gd name="T1" fmla="*/ 21 h 76"/>
                <a:gd name="T2" fmla="*/ 56 w 77"/>
                <a:gd name="T3" fmla="*/ 38 h 76"/>
                <a:gd name="T4" fmla="*/ 38 w 77"/>
                <a:gd name="T5" fmla="*/ 55 h 76"/>
                <a:gd name="T6" fmla="*/ 21 w 77"/>
                <a:gd name="T7" fmla="*/ 38 h 76"/>
                <a:gd name="T8" fmla="*/ 38 w 77"/>
                <a:gd name="T9" fmla="*/ 21 h 76"/>
                <a:gd name="T10" fmla="*/ 38 w 77"/>
                <a:gd name="T11" fmla="*/ 0 h 76"/>
                <a:gd name="T12" fmla="*/ 0 w 77"/>
                <a:gd name="T13" fmla="*/ 38 h 76"/>
                <a:gd name="T14" fmla="*/ 38 w 77"/>
                <a:gd name="T15" fmla="*/ 76 h 76"/>
                <a:gd name="T16" fmla="*/ 77 w 77"/>
                <a:gd name="T17" fmla="*/ 38 h 76"/>
                <a:gd name="T18" fmla="*/ 38 w 77"/>
                <a:gd name="T1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76">
                  <a:moveTo>
                    <a:pt x="38" y="21"/>
                  </a:moveTo>
                  <a:cubicBezTo>
                    <a:pt x="48" y="21"/>
                    <a:pt x="56" y="28"/>
                    <a:pt x="56" y="38"/>
                  </a:cubicBezTo>
                  <a:cubicBezTo>
                    <a:pt x="56" y="48"/>
                    <a:pt x="48" y="55"/>
                    <a:pt x="38" y="55"/>
                  </a:cubicBezTo>
                  <a:cubicBezTo>
                    <a:pt x="29" y="55"/>
                    <a:pt x="21" y="48"/>
                    <a:pt x="21" y="38"/>
                  </a:cubicBezTo>
                  <a:cubicBezTo>
                    <a:pt x="21" y="28"/>
                    <a:pt x="29" y="21"/>
                    <a:pt x="38" y="21"/>
                  </a:cubicBezTo>
                  <a:moveTo>
                    <a:pt x="38" y="0"/>
                  </a:moveTo>
                  <a:cubicBezTo>
                    <a:pt x="17" y="0"/>
                    <a:pt x="0" y="17"/>
                    <a:pt x="0" y="38"/>
                  </a:cubicBezTo>
                  <a:cubicBezTo>
                    <a:pt x="0" y="59"/>
                    <a:pt x="17" y="76"/>
                    <a:pt x="38" y="76"/>
                  </a:cubicBezTo>
                  <a:cubicBezTo>
                    <a:pt x="60" y="76"/>
                    <a:pt x="77" y="59"/>
                    <a:pt x="77" y="38"/>
                  </a:cubicBezTo>
                  <a:cubicBezTo>
                    <a:pt x="77" y="17"/>
                    <a:pt x="60" y="0"/>
                    <a:pt x="38" y="0"/>
                  </a:cubicBezTo>
                  <a:close/>
                </a:path>
              </a:pathLst>
            </a:custGeom>
            <a:solidFill>
              <a:srgbClr val="EB5D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1" name="iSliḋe">
              <a:extLst>
                <a:ext uri="{FF2B5EF4-FFF2-40B4-BE49-F238E27FC236}">
                  <a16:creationId xmlns:a16="http://schemas.microsoft.com/office/drawing/2014/main" id="{B36C32C2-2EBB-4E7C-AE46-0A8C96CCA9A1}"/>
                </a:ext>
              </a:extLst>
            </p:cNvPr>
            <p:cNvSpPr/>
            <p:nvPr/>
          </p:nvSpPr>
          <p:spPr bwMode="auto">
            <a:xfrm>
              <a:off x="6989021" y="3589443"/>
              <a:ext cx="139920" cy="13992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2" name="íṡḻîḑé">
              <a:extLst>
                <a:ext uri="{FF2B5EF4-FFF2-40B4-BE49-F238E27FC236}">
                  <a16:creationId xmlns:a16="http://schemas.microsoft.com/office/drawing/2014/main" id="{4177099B-DCDD-4251-B97A-134B4A4D72C6}"/>
                </a:ext>
              </a:extLst>
            </p:cNvPr>
            <p:cNvSpPr/>
            <p:nvPr/>
          </p:nvSpPr>
          <p:spPr bwMode="auto">
            <a:xfrm>
              <a:off x="6961037" y="3561459"/>
              <a:ext cx="196964" cy="196964"/>
            </a:xfrm>
            <a:custGeom>
              <a:avLst/>
              <a:gdLst>
                <a:gd name="T0" fmla="*/ 39 w 77"/>
                <a:gd name="T1" fmla="*/ 21 h 77"/>
                <a:gd name="T2" fmla="*/ 56 w 77"/>
                <a:gd name="T3" fmla="*/ 39 h 77"/>
                <a:gd name="T4" fmla="*/ 39 w 77"/>
                <a:gd name="T5" fmla="*/ 56 h 77"/>
                <a:gd name="T6" fmla="*/ 21 w 77"/>
                <a:gd name="T7" fmla="*/ 39 h 77"/>
                <a:gd name="T8" fmla="*/ 39 w 77"/>
                <a:gd name="T9" fmla="*/ 21 h 77"/>
                <a:gd name="T10" fmla="*/ 39 w 77"/>
                <a:gd name="T11" fmla="*/ 0 h 77"/>
                <a:gd name="T12" fmla="*/ 0 w 77"/>
                <a:gd name="T13" fmla="*/ 39 h 77"/>
                <a:gd name="T14" fmla="*/ 39 w 77"/>
                <a:gd name="T15" fmla="*/ 77 h 77"/>
                <a:gd name="T16" fmla="*/ 77 w 77"/>
                <a:gd name="T17" fmla="*/ 39 h 77"/>
                <a:gd name="T18" fmla="*/ 39 w 77"/>
                <a:gd name="T1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77">
                  <a:moveTo>
                    <a:pt x="39" y="21"/>
                  </a:moveTo>
                  <a:cubicBezTo>
                    <a:pt x="48" y="21"/>
                    <a:pt x="56" y="29"/>
                    <a:pt x="56" y="39"/>
                  </a:cubicBezTo>
                  <a:cubicBezTo>
                    <a:pt x="56" y="48"/>
                    <a:pt x="48" y="56"/>
                    <a:pt x="39" y="56"/>
                  </a:cubicBezTo>
                  <a:cubicBezTo>
                    <a:pt x="29" y="56"/>
                    <a:pt x="21" y="48"/>
                    <a:pt x="21" y="39"/>
                  </a:cubicBezTo>
                  <a:cubicBezTo>
                    <a:pt x="21" y="29"/>
                    <a:pt x="29" y="21"/>
                    <a:pt x="39" y="21"/>
                  </a:cubicBezTo>
                  <a:moveTo>
                    <a:pt x="39" y="0"/>
                  </a:moveTo>
                  <a:cubicBezTo>
                    <a:pt x="17" y="0"/>
                    <a:pt x="0" y="17"/>
                    <a:pt x="0" y="39"/>
                  </a:cubicBezTo>
                  <a:cubicBezTo>
                    <a:pt x="0" y="60"/>
                    <a:pt x="17" y="77"/>
                    <a:pt x="39" y="77"/>
                  </a:cubicBezTo>
                  <a:cubicBezTo>
                    <a:pt x="60" y="77"/>
                    <a:pt x="77" y="60"/>
                    <a:pt x="77" y="39"/>
                  </a:cubicBezTo>
                  <a:cubicBezTo>
                    <a:pt x="77" y="17"/>
                    <a:pt x="60" y="0"/>
                    <a:pt x="39" y="0"/>
                  </a:cubicBezTo>
                  <a:close/>
                </a:path>
              </a:pathLst>
            </a:custGeom>
            <a:solidFill>
              <a:srgbClr val="EB5D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3" name="iŝľïďe">
              <a:extLst>
                <a:ext uri="{FF2B5EF4-FFF2-40B4-BE49-F238E27FC236}">
                  <a16:creationId xmlns:a16="http://schemas.microsoft.com/office/drawing/2014/main" id="{EE88B5B5-1963-46CF-AC96-DC806B6D944E}"/>
                </a:ext>
              </a:extLst>
            </p:cNvPr>
            <p:cNvSpPr/>
            <p:nvPr/>
          </p:nvSpPr>
          <p:spPr bwMode="auto">
            <a:xfrm>
              <a:off x="3049734" y="4284738"/>
              <a:ext cx="408997" cy="485415"/>
            </a:xfrm>
            <a:custGeom>
              <a:avLst/>
              <a:gdLst>
                <a:gd name="T0" fmla="*/ 13 w 160"/>
                <a:gd name="T1" fmla="*/ 3 h 190"/>
                <a:gd name="T2" fmla="*/ 5 w 160"/>
                <a:gd name="T3" fmla="*/ 29 h 190"/>
                <a:gd name="T4" fmla="*/ 13 w 160"/>
                <a:gd name="T5" fmla="*/ 73 h 190"/>
                <a:gd name="T6" fmla="*/ 36 w 160"/>
                <a:gd name="T7" fmla="*/ 119 h 190"/>
                <a:gd name="T8" fmla="*/ 41 w 160"/>
                <a:gd name="T9" fmla="*/ 169 h 190"/>
                <a:gd name="T10" fmla="*/ 78 w 160"/>
                <a:gd name="T11" fmla="*/ 186 h 190"/>
                <a:gd name="T12" fmla="*/ 158 w 160"/>
                <a:gd name="T13" fmla="*/ 134 h 190"/>
                <a:gd name="T14" fmla="*/ 160 w 160"/>
                <a:gd name="T15" fmla="*/ 117 h 190"/>
                <a:gd name="T16" fmla="*/ 107 w 160"/>
                <a:gd name="T17" fmla="*/ 74 h 190"/>
                <a:gd name="T18" fmla="*/ 84 w 160"/>
                <a:gd name="T19" fmla="*/ 32 h 190"/>
                <a:gd name="T20" fmla="*/ 48 w 160"/>
                <a:gd name="T21" fmla="*/ 21 h 190"/>
                <a:gd name="T22" fmla="*/ 13 w 160"/>
                <a:gd name="T23" fmla="*/ 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0" h="190">
                  <a:moveTo>
                    <a:pt x="13" y="3"/>
                  </a:moveTo>
                  <a:cubicBezTo>
                    <a:pt x="13" y="3"/>
                    <a:pt x="0" y="7"/>
                    <a:pt x="5" y="29"/>
                  </a:cubicBezTo>
                  <a:cubicBezTo>
                    <a:pt x="9" y="50"/>
                    <a:pt x="16" y="53"/>
                    <a:pt x="13" y="73"/>
                  </a:cubicBezTo>
                  <a:cubicBezTo>
                    <a:pt x="10" y="92"/>
                    <a:pt x="32" y="107"/>
                    <a:pt x="36" y="119"/>
                  </a:cubicBezTo>
                  <a:cubicBezTo>
                    <a:pt x="40" y="131"/>
                    <a:pt x="31" y="153"/>
                    <a:pt x="41" y="169"/>
                  </a:cubicBezTo>
                  <a:cubicBezTo>
                    <a:pt x="46" y="178"/>
                    <a:pt x="60" y="185"/>
                    <a:pt x="78" y="186"/>
                  </a:cubicBezTo>
                  <a:cubicBezTo>
                    <a:pt x="118" y="190"/>
                    <a:pt x="150" y="170"/>
                    <a:pt x="158" y="134"/>
                  </a:cubicBezTo>
                  <a:cubicBezTo>
                    <a:pt x="160" y="129"/>
                    <a:pt x="160" y="123"/>
                    <a:pt x="160" y="117"/>
                  </a:cubicBezTo>
                  <a:cubicBezTo>
                    <a:pt x="157" y="83"/>
                    <a:pt x="118" y="82"/>
                    <a:pt x="107" y="74"/>
                  </a:cubicBezTo>
                  <a:cubicBezTo>
                    <a:pt x="96" y="67"/>
                    <a:pt x="93" y="38"/>
                    <a:pt x="84" y="32"/>
                  </a:cubicBezTo>
                  <a:cubicBezTo>
                    <a:pt x="75" y="25"/>
                    <a:pt x="64" y="35"/>
                    <a:pt x="48" y="21"/>
                  </a:cubicBezTo>
                  <a:cubicBezTo>
                    <a:pt x="32" y="7"/>
                    <a:pt x="23" y="0"/>
                    <a:pt x="13" y="3"/>
                  </a:cubicBezTo>
                  <a:close/>
                </a:path>
              </a:pathLst>
            </a:custGeom>
            <a:solidFill>
              <a:srgbClr val="75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4" name="îsļïďe">
              <a:extLst>
                <a:ext uri="{FF2B5EF4-FFF2-40B4-BE49-F238E27FC236}">
                  <a16:creationId xmlns:a16="http://schemas.microsoft.com/office/drawing/2014/main" id="{C5939598-D4A6-40A8-9248-2F048D0FD250}"/>
                </a:ext>
              </a:extLst>
            </p:cNvPr>
            <p:cNvSpPr/>
            <p:nvPr/>
          </p:nvSpPr>
          <p:spPr bwMode="auto">
            <a:xfrm>
              <a:off x="3080948" y="4310570"/>
              <a:ext cx="357334" cy="649014"/>
            </a:xfrm>
            <a:custGeom>
              <a:avLst/>
              <a:gdLst>
                <a:gd name="T0" fmla="*/ 1 w 140"/>
                <a:gd name="T1" fmla="*/ 4 h 254"/>
                <a:gd name="T2" fmla="*/ 2 w 140"/>
                <a:gd name="T3" fmla="*/ 6 h 254"/>
                <a:gd name="T4" fmla="*/ 68 w 140"/>
                <a:gd name="T5" fmla="*/ 97 h 254"/>
                <a:gd name="T6" fmla="*/ 135 w 140"/>
                <a:gd name="T7" fmla="*/ 252 h 254"/>
                <a:gd name="T8" fmla="*/ 138 w 140"/>
                <a:gd name="T9" fmla="*/ 254 h 254"/>
                <a:gd name="T10" fmla="*/ 140 w 140"/>
                <a:gd name="T11" fmla="*/ 252 h 254"/>
                <a:gd name="T12" fmla="*/ 66 w 140"/>
                <a:gd name="T13" fmla="*/ 85 h 254"/>
                <a:gd name="T14" fmla="*/ 4 w 140"/>
                <a:gd name="T15" fmla="*/ 1 h 254"/>
                <a:gd name="T16" fmla="*/ 1 w 140"/>
                <a:gd name="T17" fmla="*/ 1 h 254"/>
                <a:gd name="T18" fmla="*/ 1 w 140"/>
                <a:gd name="T19" fmla="*/ 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254">
                  <a:moveTo>
                    <a:pt x="1" y="4"/>
                  </a:moveTo>
                  <a:cubicBezTo>
                    <a:pt x="1" y="4"/>
                    <a:pt x="2" y="5"/>
                    <a:pt x="2" y="6"/>
                  </a:cubicBezTo>
                  <a:cubicBezTo>
                    <a:pt x="9" y="14"/>
                    <a:pt x="39" y="50"/>
                    <a:pt x="68" y="97"/>
                  </a:cubicBezTo>
                  <a:cubicBezTo>
                    <a:pt x="98" y="144"/>
                    <a:pt x="128" y="202"/>
                    <a:pt x="135" y="252"/>
                  </a:cubicBezTo>
                  <a:cubicBezTo>
                    <a:pt x="136" y="254"/>
                    <a:pt x="137" y="254"/>
                    <a:pt x="138" y="254"/>
                  </a:cubicBezTo>
                  <a:cubicBezTo>
                    <a:pt x="139" y="254"/>
                    <a:pt x="140" y="253"/>
                    <a:pt x="140" y="252"/>
                  </a:cubicBezTo>
                  <a:cubicBezTo>
                    <a:pt x="132" y="197"/>
                    <a:pt x="98" y="134"/>
                    <a:pt x="66" y="85"/>
                  </a:cubicBezTo>
                  <a:cubicBezTo>
                    <a:pt x="34" y="36"/>
                    <a:pt x="4" y="1"/>
                    <a:pt x="4" y="1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5" name="iṡḷiḓè">
              <a:extLst>
                <a:ext uri="{FF2B5EF4-FFF2-40B4-BE49-F238E27FC236}">
                  <a16:creationId xmlns:a16="http://schemas.microsoft.com/office/drawing/2014/main" id="{1F5B73DE-6AA0-47EB-B5CF-240902D0BD8E}"/>
                </a:ext>
              </a:extLst>
            </p:cNvPr>
            <p:cNvSpPr/>
            <p:nvPr/>
          </p:nvSpPr>
          <p:spPr bwMode="auto">
            <a:xfrm>
              <a:off x="3093863" y="4402057"/>
              <a:ext cx="104402" cy="59198"/>
            </a:xfrm>
            <a:custGeom>
              <a:avLst/>
              <a:gdLst>
                <a:gd name="T0" fmla="*/ 1 w 41"/>
                <a:gd name="T1" fmla="*/ 3 h 23"/>
                <a:gd name="T2" fmla="*/ 2 w 41"/>
                <a:gd name="T3" fmla="*/ 4 h 23"/>
                <a:gd name="T4" fmla="*/ 38 w 41"/>
                <a:gd name="T5" fmla="*/ 22 h 23"/>
                <a:gd name="T6" fmla="*/ 40 w 41"/>
                <a:gd name="T7" fmla="*/ 22 h 23"/>
                <a:gd name="T8" fmla="*/ 40 w 41"/>
                <a:gd name="T9" fmla="*/ 20 h 23"/>
                <a:gd name="T10" fmla="*/ 2 w 41"/>
                <a:gd name="T11" fmla="*/ 0 h 23"/>
                <a:gd name="T12" fmla="*/ 0 w 41"/>
                <a:gd name="T13" fmla="*/ 1 h 23"/>
                <a:gd name="T14" fmla="*/ 1 w 41"/>
                <a:gd name="T15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3">
                  <a:moveTo>
                    <a:pt x="1" y="3"/>
                  </a:moveTo>
                  <a:cubicBezTo>
                    <a:pt x="1" y="3"/>
                    <a:pt x="1" y="3"/>
                    <a:pt x="2" y="4"/>
                  </a:cubicBezTo>
                  <a:cubicBezTo>
                    <a:pt x="6" y="5"/>
                    <a:pt x="25" y="11"/>
                    <a:pt x="38" y="22"/>
                  </a:cubicBezTo>
                  <a:cubicBezTo>
                    <a:pt x="39" y="23"/>
                    <a:pt x="40" y="23"/>
                    <a:pt x="40" y="22"/>
                  </a:cubicBezTo>
                  <a:cubicBezTo>
                    <a:pt x="41" y="22"/>
                    <a:pt x="41" y="21"/>
                    <a:pt x="40" y="20"/>
                  </a:cubicBezTo>
                  <a:cubicBezTo>
                    <a:pt x="24" y="6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6" name="íṥľïḋé">
              <a:extLst>
                <a:ext uri="{FF2B5EF4-FFF2-40B4-BE49-F238E27FC236}">
                  <a16:creationId xmlns:a16="http://schemas.microsoft.com/office/drawing/2014/main" id="{E44D7DC7-1FB3-4E81-9A9B-560E1E3879A8}"/>
                </a:ext>
              </a:extLst>
            </p:cNvPr>
            <p:cNvSpPr/>
            <p:nvPr/>
          </p:nvSpPr>
          <p:spPr bwMode="auto">
            <a:xfrm>
              <a:off x="3224096" y="4376225"/>
              <a:ext cx="25832" cy="133462"/>
            </a:xfrm>
            <a:custGeom>
              <a:avLst/>
              <a:gdLst>
                <a:gd name="T0" fmla="*/ 7 w 10"/>
                <a:gd name="T1" fmla="*/ 1 h 52"/>
                <a:gd name="T2" fmla="*/ 0 w 10"/>
                <a:gd name="T3" fmla="*/ 41 h 52"/>
                <a:gd name="T4" fmla="*/ 0 w 10"/>
                <a:gd name="T5" fmla="*/ 51 h 52"/>
                <a:gd name="T6" fmla="*/ 2 w 10"/>
                <a:gd name="T7" fmla="*/ 52 h 52"/>
                <a:gd name="T8" fmla="*/ 3 w 10"/>
                <a:gd name="T9" fmla="*/ 50 h 52"/>
                <a:gd name="T10" fmla="*/ 2 w 10"/>
                <a:gd name="T11" fmla="*/ 41 h 52"/>
                <a:gd name="T12" fmla="*/ 6 w 10"/>
                <a:gd name="T13" fmla="*/ 15 h 52"/>
                <a:gd name="T14" fmla="*/ 8 w 10"/>
                <a:gd name="T15" fmla="*/ 5 h 52"/>
                <a:gd name="T16" fmla="*/ 9 w 10"/>
                <a:gd name="T17" fmla="*/ 2 h 52"/>
                <a:gd name="T18" fmla="*/ 9 w 10"/>
                <a:gd name="T19" fmla="*/ 0 h 52"/>
                <a:gd name="T20" fmla="*/ 7 w 10"/>
                <a:gd name="T21" fmla="*/ 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52">
                  <a:moveTo>
                    <a:pt x="7" y="1"/>
                  </a:moveTo>
                  <a:cubicBezTo>
                    <a:pt x="7" y="1"/>
                    <a:pt x="0" y="22"/>
                    <a:pt x="0" y="41"/>
                  </a:cubicBezTo>
                  <a:cubicBezTo>
                    <a:pt x="0" y="44"/>
                    <a:pt x="0" y="48"/>
                    <a:pt x="0" y="51"/>
                  </a:cubicBezTo>
                  <a:cubicBezTo>
                    <a:pt x="1" y="52"/>
                    <a:pt x="1" y="52"/>
                    <a:pt x="2" y="52"/>
                  </a:cubicBezTo>
                  <a:cubicBezTo>
                    <a:pt x="3" y="52"/>
                    <a:pt x="3" y="51"/>
                    <a:pt x="3" y="50"/>
                  </a:cubicBezTo>
                  <a:cubicBezTo>
                    <a:pt x="3" y="47"/>
                    <a:pt x="2" y="44"/>
                    <a:pt x="2" y="41"/>
                  </a:cubicBezTo>
                  <a:cubicBezTo>
                    <a:pt x="2" y="32"/>
                    <a:pt x="4" y="22"/>
                    <a:pt x="6" y="15"/>
                  </a:cubicBezTo>
                  <a:cubicBezTo>
                    <a:pt x="7" y="11"/>
                    <a:pt x="8" y="8"/>
                    <a:pt x="8" y="5"/>
                  </a:cubicBezTo>
                  <a:cubicBezTo>
                    <a:pt x="9" y="3"/>
                    <a:pt x="9" y="2"/>
                    <a:pt x="9" y="2"/>
                  </a:cubicBezTo>
                  <a:cubicBezTo>
                    <a:pt x="10" y="1"/>
                    <a:pt x="9" y="0"/>
                    <a:pt x="9" y="0"/>
                  </a:cubicBezTo>
                  <a:cubicBezTo>
                    <a:pt x="8" y="0"/>
                    <a:pt x="7" y="0"/>
                    <a:pt x="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7" name="íŝľíḋé">
              <a:extLst>
                <a:ext uri="{FF2B5EF4-FFF2-40B4-BE49-F238E27FC236}">
                  <a16:creationId xmlns:a16="http://schemas.microsoft.com/office/drawing/2014/main" id="{37A2B09C-D616-4B8D-8070-36D34AA4FE85}"/>
                </a:ext>
              </a:extLst>
            </p:cNvPr>
            <p:cNvSpPr/>
            <p:nvPr/>
          </p:nvSpPr>
          <p:spPr bwMode="auto">
            <a:xfrm>
              <a:off x="3142297" y="4555968"/>
              <a:ext cx="148531" cy="45205"/>
            </a:xfrm>
            <a:custGeom>
              <a:avLst/>
              <a:gdLst>
                <a:gd name="T0" fmla="*/ 2 w 58"/>
                <a:gd name="T1" fmla="*/ 3 h 18"/>
                <a:gd name="T2" fmla="*/ 8 w 58"/>
                <a:gd name="T3" fmla="*/ 4 h 18"/>
                <a:gd name="T4" fmla="*/ 33 w 58"/>
                <a:gd name="T5" fmla="*/ 8 h 18"/>
                <a:gd name="T6" fmla="*/ 56 w 58"/>
                <a:gd name="T7" fmla="*/ 17 h 18"/>
                <a:gd name="T8" fmla="*/ 58 w 58"/>
                <a:gd name="T9" fmla="*/ 17 h 18"/>
                <a:gd name="T10" fmla="*/ 57 w 58"/>
                <a:gd name="T11" fmla="*/ 15 h 18"/>
                <a:gd name="T12" fmla="*/ 43 w 58"/>
                <a:gd name="T13" fmla="*/ 8 h 18"/>
                <a:gd name="T14" fmla="*/ 2 w 58"/>
                <a:gd name="T15" fmla="*/ 0 h 18"/>
                <a:gd name="T16" fmla="*/ 1 w 58"/>
                <a:gd name="T17" fmla="*/ 1 h 18"/>
                <a:gd name="T18" fmla="*/ 2 w 58"/>
                <a:gd name="T19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18">
                  <a:moveTo>
                    <a:pt x="2" y="3"/>
                  </a:moveTo>
                  <a:cubicBezTo>
                    <a:pt x="2" y="3"/>
                    <a:pt x="4" y="3"/>
                    <a:pt x="8" y="4"/>
                  </a:cubicBezTo>
                  <a:cubicBezTo>
                    <a:pt x="14" y="4"/>
                    <a:pt x="24" y="6"/>
                    <a:pt x="33" y="8"/>
                  </a:cubicBezTo>
                  <a:cubicBezTo>
                    <a:pt x="42" y="11"/>
                    <a:pt x="51" y="14"/>
                    <a:pt x="56" y="17"/>
                  </a:cubicBezTo>
                  <a:cubicBezTo>
                    <a:pt x="56" y="18"/>
                    <a:pt x="57" y="18"/>
                    <a:pt x="58" y="17"/>
                  </a:cubicBezTo>
                  <a:cubicBezTo>
                    <a:pt x="58" y="17"/>
                    <a:pt x="58" y="16"/>
                    <a:pt x="57" y="15"/>
                  </a:cubicBezTo>
                  <a:cubicBezTo>
                    <a:pt x="54" y="12"/>
                    <a:pt x="48" y="10"/>
                    <a:pt x="43" y="8"/>
                  </a:cubicBezTo>
                  <a:cubicBezTo>
                    <a:pt x="25" y="3"/>
                    <a:pt x="2" y="0"/>
                    <a:pt x="2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0" y="2"/>
                    <a:pt x="1" y="2"/>
                    <a:pt x="2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8" name="iṥļíḋè">
              <a:extLst>
                <a:ext uri="{FF2B5EF4-FFF2-40B4-BE49-F238E27FC236}">
                  <a16:creationId xmlns:a16="http://schemas.microsoft.com/office/drawing/2014/main" id="{786DB56C-D619-42DB-9CA2-BB85BDF1EC11}"/>
                </a:ext>
              </a:extLst>
            </p:cNvPr>
            <p:cNvSpPr/>
            <p:nvPr/>
          </p:nvSpPr>
          <p:spPr bwMode="auto">
            <a:xfrm>
              <a:off x="3320964" y="4532289"/>
              <a:ext cx="50587" cy="135614"/>
            </a:xfrm>
            <a:custGeom>
              <a:avLst/>
              <a:gdLst>
                <a:gd name="T0" fmla="*/ 17 w 20"/>
                <a:gd name="T1" fmla="*/ 1 h 53"/>
                <a:gd name="T2" fmla="*/ 9 w 20"/>
                <a:gd name="T3" fmla="*/ 20 h 53"/>
                <a:gd name="T4" fmla="*/ 0 w 20"/>
                <a:gd name="T5" fmla="*/ 51 h 53"/>
                <a:gd name="T6" fmla="*/ 0 w 20"/>
                <a:gd name="T7" fmla="*/ 52 h 53"/>
                <a:gd name="T8" fmla="*/ 1 w 20"/>
                <a:gd name="T9" fmla="*/ 53 h 53"/>
                <a:gd name="T10" fmla="*/ 3 w 20"/>
                <a:gd name="T11" fmla="*/ 52 h 53"/>
                <a:gd name="T12" fmla="*/ 3 w 20"/>
                <a:gd name="T13" fmla="*/ 51 h 53"/>
                <a:gd name="T14" fmla="*/ 11 w 20"/>
                <a:gd name="T15" fmla="*/ 21 h 53"/>
                <a:gd name="T16" fmla="*/ 17 w 20"/>
                <a:gd name="T17" fmla="*/ 7 h 53"/>
                <a:gd name="T18" fmla="*/ 20 w 20"/>
                <a:gd name="T19" fmla="*/ 2 h 53"/>
                <a:gd name="T20" fmla="*/ 19 w 20"/>
                <a:gd name="T21" fmla="*/ 0 h 53"/>
                <a:gd name="T22" fmla="*/ 17 w 20"/>
                <a:gd name="T23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53">
                  <a:moveTo>
                    <a:pt x="17" y="1"/>
                  </a:moveTo>
                  <a:cubicBezTo>
                    <a:pt x="17" y="1"/>
                    <a:pt x="13" y="9"/>
                    <a:pt x="9" y="20"/>
                  </a:cubicBezTo>
                  <a:cubicBezTo>
                    <a:pt x="4" y="30"/>
                    <a:pt x="0" y="43"/>
                    <a:pt x="0" y="51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1" y="53"/>
                    <a:pt x="1" y="53"/>
                  </a:cubicBezTo>
                  <a:cubicBezTo>
                    <a:pt x="2" y="53"/>
                    <a:pt x="3" y="52"/>
                    <a:pt x="3" y="52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3" y="44"/>
                    <a:pt x="7" y="31"/>
                    <a:pt x="11" y="21"/>
                  </a:cubicBezTo>
                  <a:cubicBezTo>
                    <a:pt x="13" y="16"/>
                    <a:pt x="16" y="11"/>
                    <a:pt x="17" y="7"/>
                  </a:cubicBezTo>
                  <a:cubicBezTo>
                    <a:pt x="19" y="4"/>
                    <a:pt x="20" y="2"/>
                    <a:pt x="20" y="2"/>
                  </a:cubicBezTo>
                  <a:cubicBezTo>
                    <a:pt x="20" y="1"/>
                    <a:pt x="20" y="0"/>
                    <a:pt x="19" y="0"/>
                  </a:cubicBezTo>
                  <a:cubicBezTo>
                    <a:pt x="18" y="0"/>
                    <a:pt x="18" y="0"/>
                    <a:pt x="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9" name="íṥļiḓe">
              <a:extLst>
                <a:ext uri="{FF2B5EF4-FFF2-40B4-BE49-F238E27FC236}">
                  <a16:creationId xmlns:a16="http://schemas.microsoft.com/office/drawing/2014/main" id="{63EB37A3-1C42-47F1-8455-6221202C4D63}"/>
                </a:ext>
              </a:extLst>
            </p:cNvPr>
            <p:cNvSpPr/>
            <p:nvPr/>
          </p:nvSpPr>
          <p:spPr bwMode="auto">
            <a:xfrm>
              <a:off x="3190731" y="4693735"/>
              <a:ext cx="156065" cy="15069"/>
            </a:xfrm>
            <a:custGeom>
              <a:avLst/>
              <a:gdLst>
                <a:gd name="T0" fmla="*/ 1 w 61"/>
                <a:gd name="T1" fmla="*/ 6 h 6"/>
                <a:gd name="T2" fmla="*/ 5 w 61"/>
                <a:gd name="T3" fmla="*/ 6 h 6"/>
                <a:gd name="T4" fmla="*/ 41 w 61"/>
                <a:gd name="T5" fmla="*/ 2 h 6"/>
                <a:gd name="T6" fmla="*/ 59 w 61"/>
                <a:gd name="T7" fmla="*/ 4 h 6"/>
                <a:gd name="T8" fmla="*/ 61 w 61"/>
                <a:gd name="T9" fmla="*/ 3 h 6"/>
                <a:gd name="T10" fmla="*/ 60 w 61"/>
                <a:gd name="T11" fmla="*/ 1 h 6"/>
                <a:gd name="T12" fmla="*/ 41 w 61"/>
                <a:gd name="T13" fmla="*/ 0 h 6"/>
                <a:gd name="T14" fmla="*/ 1 w 61"/>
                <a:gd name="T15" fmla="*/ 3 h 6"/>
                <a:gd name="T16" fmla="*/ 0 w 61"/>
                <a:gd name="T17" fmla="*/ 5 h 6"/>
                <a:gd name="T18" fmla="*/ 1 w 61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6">
                  <a:moveTo>
                    <a:pt x="1" y="6"/>
                  </a:moveTo>
                  <a:cubicBezTo>
                    <a:pt x="1" y="6"/>
                    <a:pt x="3" y="6"/>
                    <a:pt x="5" y="6"/>
                  </a:cubicBezTo>
                  <a:cubicBezTo>
                    <a:pt x="11" y="5"/>
                    <a:pt x="26" y="2"/>
                    <a:pt x="41" y="2"/>
                  </a:cubicBezTo>
                  <a:cubicBezTo>
                    <a:pt x="47" y="2"/>
                    <a:pt x="54" y="3"/>
                    <a:pt x="59" y="4"/>
                  </a:cubicBezTo>
                  <a:cubicBezTo>
                    <a:pt x="60" y="4"/>
                    <a:pt x="61" y="3"/>
                    <a:pt x="61" y="3"/>
                  </a:cubicBezTo>
                  <a:cubicBezTo>
                    <a:pt x="61" y="2"/>
                    <a:pt x="61" y="1"/>
                    <a:pt x="60" y="1"/>
                  </a:cubicBezTo>
                  <a:cubicBezTo>
                    <a:pt x="54" y="0"/>
                    <a:pt x="47" y="0"/>
                    <a:pt x="41" y="0"/>
                  </a:cubicBezTo>
                  <a:cubicBezTo>
                    <a:pt x="20" y="0"/>
                    <a:pt x="1" y="3"/>
                    <a:pt x="1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6"/>
                    <a:pt x="1" y="6"/>
                    <a:pt x="1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0" name="í$1ïďê">
              <a:extLst>
                <a:ext uri="{FF2B5EF4-FFF2-40B4-BE49-F238E27FC236}">
                  <a16:creationId xmlns:a16="http://schemas.microsoft.com/office/drawing/2014/main" id="{ABF0B1EF-0A3E-4C52-A1D5-183A3241B88B}"/>
                </a:ext>
              </a:extLst>
            </p:cNvPr>
            <p:cNvSpPr/>
            <p:nvPr/>
          </p:nvSpPr>
          <p:spPr bwMode="auto">
            <a:xfrm>
              <a:off x="3241317" y="4465558"/>
              <a:ext cx="16145" cy="69961"/>
            </a:xfrm>
            <a:custGeom>
              <a:avLst/>
              <a:gdLst>
                <a:gd name="T0" fmla="*/ 3 w 6"/>
                <a:gd name="T1" fmla="*/ 2 h 27"/>
                <a:gd name="T2" fmla="*/ 0 w 6"/>
                <a:gd name="T3" fmla="*/ 25 h 27"/>
                <a:gd name="T4" fmla="*/ 0 w 6"/>
                <a:gd name="T5" fmla="*/ 26 h 27"/>
                <a:gd name="T6" fmla="*/ 2 w 6"/>
                <a:gd name="T7" fmla="*/ 27 h 27"/>
                <a:gd name="T8" fmla="*/ 3 w 6"/>
                <a:gd name="T9" fmla="*/ 26 h 27"/>
                <a:gd name="T10" fmla="*/ 3 w 6"/>
                <a:gd name="T11" fmla="*/ 25 h 27"/>
                <a:gd name="T12" fmla="*/ 5 w 6"/>
                <a:gd name="T13" fmla="*/ 11 h 27"/>
                <a:gd name="T14" fmla="*/ 6 w 6"/>
                <a:gd name="T15" fmla="*/ 5 h 27"/>
                <a:gd name="T16" fmla="*/ 6 w 6"/>
                <a:gd name="T17" fmla="*/ 2 h 27"/>
                <a:gd name="T18" fmla="*/ 5 w 6"/>
                <a:gd name="T19" fmla="*/ 1 h 27"/>
                <a:gd name="T20" fmla="*/ 3 w 6"/>
                <a:gd name="T21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27">
                  <a:moveTo>
                    <a:pt x="3" y="2"/>
                  </a:moveTo>
                  <a:cubicBezTo>
                    <a:pt x="3" y="2"/>
                    <a:pt x="0" y="16"/>
                    <a:pt x="0" y="25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7"/>
                    <a:pt x="1" y="27"/>
                    <a:pt x="2" y="27"/>
                  </a:cubicBezTo>
                  <a:cubicBezTo>
                    <a:pt x="2" y="27"/>
                    <a:pt x="3" y="27"/>
                    <a:pt x="3" y="26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1"/>
                    <a:pt x="4" y="15"/>
                    <a:pt x="5" y="11"/>
                  </a:cubicBezTo>
                  <a:cubicBezTo>
                    <a:pt x="5" y="8"/>
                    <a:pt x="5" y="6"/>
                    <a:pt x="6" y="5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6" y="2"/>
                    <a:pt x="6" y="1"/>
                    <a:pt x="5" y="1"/>
                  </a:cubicBezTo>
                  <a:cubicBezTo>
                    <a:pt x="4" y="0"/>
                    <a:pt x="4" y="1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1" name="íśļîḍe">
              <a:extLst>
                <a:ext uri="{FF2B5EF4-FFF2-40B4-BE49-F238E27FC236}">
                  <a16:creationId xmlns:a16="http://schemas.microsoft.com/office/drawing/2014/main" id="{A9E899F7-F308-47ED-8E02-2AEC75E5D75D}"/>
                </a:ext>
              </a:extLst>
            </p:cNvPr>
            <p:cNvSpPr/>
            <p:nvPr/>
          </p:nvSpPr>
          <p:spPr bwMode="auto">
            <a:xfrm>
              <a:off x="3323116" y="4243839"/>
              <a:ext cx="373479" cy="526315"/>
            </a:xfrm>
            <a:custGeom>
              <a:avLst/>
              <a:gdLst>
                <a:gd name="T0" fmla="*/ 125 w 146"/>
                <a:gd name="T1" fmla="*/ 1 h 206"/>
                <a:gd name="T2" fmla="*/ 138 w 146"/>
                <a:gd name="T3" fmla="*/ 24 h 206"/>
                <a:gd name="T4" fmla="*/ 139 w 146"/>
                <a:gd name="T5" fmla="*/ 69 h 206"/>
                <a:gd name="T6" fmla="*/ 126 w 146"/>
                <a:gd name="T7" fmla="*/ 119 h 206"/>
                <a:gd name="T8" fmla="*/ 131 w 146"/>
                <a:gd name="T9" fmla="*/ 169 h 206"/>
                <a:gd name="T10" fmla="*/ 99 w 146"/>
                <a:gd name="T11" fmla="*/ 194 h 206"/>
                <a:gd name="T12" fmla="*/ 9 w 146"/>
                <a:gd name="T13" fmla="*/ 159 h 206"/>
                <a:gd name="T14" fmla="*/ 4 w 146"/>
                <a:gd name="T15" fmla="*/ 143 h 206"/>
                <a:gd name="T16" fmla="*/ 47 w 146"/>
                <a:gd name="T17" fmla="*/ 90 h 206"/>
                <a:gd name="T18" fmla="*/ 61 w 146"/>
                <a:gd name="T19" fmla="*/ 44 h 206"/>
                <a:gd name="T20" fmla="*/ 94 w 146"/>
                <a:gd name="T21" fmla="*/ 26 h 206"/>
                <a:gd name="T22" fmla="*/ 125 w 146"/>
                <a:gd name="T23" fmla="*/ 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6" h="206">
                  <a:moveTo>
                    <a:pt x="125" y="1"/>
                  </a:moveTo>
                  <a:cubicBezTo>
                    <a:pt x="125" y="1"/>
                    <a:pt x="138" y="2"/>
                    <a:pt x="138" y="24"/>
                  </a:cubicBezTo>
                  <a:cubicBezTo>
                    <a:pt x="139" y="47"/>
                    <a:pt x="132" y="51"/>
                    <a:pt x="139" y="69"/>
                  </a:cubicBezTo>
                  <a:cubicBezTo>
                    <a:pt x="146" y="88"/>
                    <a:pt x="127" y="107"/>
                    <a:pt x="126" y="119"/>
                  </a:cubicBezTo>
                  <a:cubicBezTo>
                    <a:pt x="125" y="132"/>
                    <a:pt x="138" y="151"/>
                    <a:pt x="131" y="169"/>
                  </a:cubicBezTo>
                  <a:cubicBezTo>
                    <a:pt x="128" y="179"/>
                    <a:pt x="116" y="188"/>
                    <a:pt x="99" y="194"/>
                  </a:cubicBezTo>
                  <a:cubicBezTo>
                    <a:pt x="61" y="206"/>
                    <a:pt x="25" y="192"/>
                    <a:pt x="9" y="159"/>
                  </a:cubicBezTo>
                  <a:cubicBezTo>
                    <a:pt x="7" y="154"/>
                    <a:pt x="5" y="149"/>
                    <a:pt x="4" y="143"/>
                  </a:cubicBezTo>
                  <a:cubicBezTo>
                    <a:pt x="0" y="109"/>
                    <a:pt x="38" y="100"/>
                    <a:pt x="47" y="90"/>
                  </a:cubicBezTo>
                  <a:cubicBezTo>
                    <a:pt x="56" y="80"/>
                    <a:pt x="53" y="52"/>
                    <a:pt x="61" y="44"/>
                  </a:cubicBezTo>
                  <a:cubicBezTo>
                    <a:pt x="69" y="36"/>
                    <a:pt x="82" y="43"/>
                    <a:pt x="94" y="26"/>
                  </a:cubicBezTo>
                  <a:cubicBezTo>
                    <a:pt x="107" y="8"/>
                    <a:pt x="114" y="0"/>
                    <a:pt x="125" y="1"/>
                  </a:cubicBezTo>
                  <a:close/>
                </a:path>
              </a:pathLst>
            </a:custGeom>
            <a:solidFill>
              <a:srgbClr val="577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2" name="isľïḍè">
              <a:extLst>
                <a:ext uri="{FF2B5EF4-FFF2-40B4-BE49-F238E27FC236}">
                  <a16:creationId xmlns:a16="http://schemas.microsoft.com/office/drawing/2014/main" id="{CCF33A94-6784-4317-909E-48B729B504B8}"/>
                </a:ext>
              </a:extLst>
            </p:cNvPr>
            <p:cNvSpPr/>
            <p:nvPr/>
          </p:nvSpPr>
          <p:spPr bwMode="auto">
            <a:xfrm>
              <a:off x="3430747" y="4264289"/>
              <a:ext cx="219567" cy="708210"/>
            </a:xfrm>
            <a:custGeom>
              <a:avLst/>
              <a:gdLst>
                <a:gd name="T0" fmla="*/ 81 w 86"/>
                <a:gd name="T1" fmla="*/ 2 h 277"/>
                <a:gd name="T2" fmla="*/ 41 w 86"/>
                <a:gd name="T3" fmla="*/ 90 h 277"/>
                <a:gd name="T4" fmla="*/ 0 w 86"/>
                <a:gd name="T5" fmla="*/ 262 h 277"/>
                <a:gd name="T6" fmla="*/ 0 w 86"/>
                <a:gd name="T7" fmla="*/ 275 h 277"/>
                <a:gd name="T8" fmla="*/ 3 w 86"/>
                <a:gd name="T9" fmla="*/ 277 h 277"/>
                <a:gd name="T10" fmla="*/ 5 w 86"/>
                <a:gd name="T11" fmla="*/ 274 h 277"/>
                <a:gd name="T12" fmla="*/ 4 w 86"/>
                <a:gd name="T13" fmla="*/ 262 h 277"/>
                <a:gd name="T14" fmla="*/ 45 w 86"/>
                <a:gd name="T15" fmla="*/ 92 h 277"/>
                <a:gd name="T16" fmla="*/ 73 w 86"/>
                <a:gd name="T17" fmla="*/ 29 h 277"/>
                <a:gd name="T18" fmla="*/ 82 w 86"/>
                <a:gd name="T19" fmla="*/ 10 h 277"/>
                <a:gd name="T20" fmla="*/ 84 w 86"/>
                <a:gd name="T21" fmla="*/ 5 h 277"/>
                <a:gd name="T22" fmla="*/ 85 w 86"/>
                <a:gd name="T23" fmla="*/ 4 h 277"/>
                <a:gd name="T24" fmla="*/ 84 w 86"/>
                <a:gd name="T25" fmla="*/ 1 h 277"/>
                <a:gd name="T26" fmla="*/ 81 w 86"/>
                <a:gd name="T27" fmla="*/ 2 h 277"/>
                <a:gd name="T28" fmla="*/ 81 w 86"/>
                <a:gd name="T29" fmla="*/ 2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277">
                  <a:moveTo>
                    <a:pt x="81" y="2"/>
                  </a:moveTo>
                  <a:cubicBezTo>
                    <a:pt x="81" y="2"/>
                    <a:pt x="61" y="39"/>
                    <a:pt x="41" y="90"/>
                  </a:cubicBezTo>
                  <a:cubicBezTo>
                    <a:pt x="20" y="141"/>
                    <a:pt x="0" y="206"/>
                    <a:pt x="0" y="262"/>
                  </a:cubicBezTo>
                  <a:cubicBezTo>
                    <a:pt x="0" y="266"/>
                    <a:pt x="0" y="270"/>
                    <a:pt x="0" y="275"/>
                  </a:cubicBezTo>
                  <a:cubicBezTo>
                    <a:pt x="0" y="276"/>
                    <a:pt x="1" y="277"/>
                    <a:pt x="3" y="277"/>
                  </a:cubicBezTo>
                  <a:cubicBezTo>
                    <a:pt x="4" y="277"/>
                    <a:pt x="5" y="276"/>
                    <a:pt x="5" y="274"/>
                  </a:cubicBezTo>
                  <a:cubicBezTo>
                    <a:pt x="4" y="270"/>
                    <a:pt x="4" y="266"/>
                    <a:pt x="4" y="262"/>
                  </a:cubicBezTo>
                  <a:cubicBezTo>
                    <a:pt x="4" y="207"/>
                    <a:pt x="24" y="143"/>
                    <a:pt x="45" y="92"/>
                  </a:cubicBezTo>
                  <a:cubicBezTo>
                    <a:pt x="55" y="66"/>
                    <a:pt x="65" y="44"/>
                    <a:pt x="73" y="29"/>
                  </a:cubicBezTo>
                  <a:cubicBezTo>
                    <a:pt x="76" y="21"/>
                    <a:pt x="79" y="15"/>
                    <a:pt x="82" y="10"/>
                  </a:cubicBezTo>
                  <a:cubicBezTo>
                    <a:pt x="83" y="8"/>
                    <a:pt x="84" y="7"/>
                    <a:pt x="84" y="5"/>
                  </a:cubicBezTo>
                  <a:cubicBezTo>
                    <a:pt x="85" y="4"/>
                    <a:pt x="85" y="4"/>
                    <a:pt x="85" y="4"/>
                  </a:cubicBezTo>
                  <a:cubicBezTo>
                    <a:pt x="86" y="3"/>
                    <a:pt x="85" y="1"/>
                    <a:pt x="84" y="1"/>
                  </a:cubicBezTo>
                  <a:cubicBezTo>
                    <a:pt x="83" y="0"/>
                    <a:pt x="82" y="1"/>
                    <a:pt x="81" y="2"/>
                  </a:cubicBezTo>
                  <a:cubicBezTo>
                    <a:pt x="81" y="2"/>
                    <a:pt x="81" y="2"/>
                    <a:pt x="81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3" name="î$ḻïḑè">
              <a:extLst>
                <a:ext uri="{FF2B5EF4-FFF2-40B4-BE49-F238E27FC236}">
                  <a16:creationId xmlns:a16="http://schemas.microsoft.com/office/drawing/2014/main" id="{16028C33-359F-454A-910D-A806C9E29024}"/>
                </a:ext>
              </a:extLst>
            </p:cNvPr>
            <p:cNvSpPr/>
            <p:nvPr/>
          </p:nvSpPr>
          <p:spPr bwMode="auto">
            <a:xfrm>
              <a:off x="3563134" y="4355775"/>
              <a:ext cx="94715" cy="77494"/>
            </a:xfrm>
            <a:custGeom>
              <a:avLst/>
              <a:gdLst>
                <a:gd name="T0" fmla="*/ 34 w 37"/>
                <a:gd name="T1" fmla="*/ 1 h 30"/>
                <a:gd name="T2" fmla="*/ 1 w 37"/>
                <a:gd name="T3" fmla="*/ 28 h 30"/>
                <a:gd name="T4" fmla="*/ 1 w 37"/>
                <a:gd name="T5" fmla="*/ 30 h 30"/>
                <a:gd name="T6" fmla="*/ 3 w 37"/>
                <a:gd name="T7" fmla="*/ 30 h 30"/>
                <a:gd name="T8" fmla="*/ 24 w 37"/>
                <a:gd name="T9" fmla="*/ 10 h 30"/>
                <a:gd name="T10" fmla="*/ 32 w 37"/>
                <a:gd name="T11" fmla="*/ 5 h 30"/>
                <a:gd name="T12" fmla="*/ 35 w 37"/>
                <a:gd name="T13" fmla="*/ 4 h 30"/>
                <a:gd name="T14" fmla="*/ 36 w 37"/>
                <a:gd name="T15" fmla="*/ 3 h 30"/>
                <a:gd name="T16" fmla="*/ 36 w 37"/>
                <a:gd name="T17" fmla="*/ 1 h 30"/>
                <a:gd name="T18" fmla="*/ 34 w 37"/>
                <a:gd name="T19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30">
                  <a:moveTo>
                    <a:pt x="34" y="1"/>
                  </a:moveTo>
                  <a:cubicBezTo>
                    <a:pt x="34" y="1"/>
                    <a:pt x="13" y="11"/>
                    <a:pt x="1" y="28"/>
                  </a:cubicBezTo>
                  <a:cubicBezTo>
                    <a:pt x="0" y="28"/>
                    <a:pt x="0" y="29"/>
                    <a:pt x="1" y="30"/>
                  </a:cubicBezTo>
                  <a:cubicBezTo>
                    <a:pt x="1" y="30"/>
                    <a:pt x="2" y="30"/>
                    <a:pt x="3" y="30"/>
                  </a:cubicBezTo>
                  <a:cubicBezTo>
                    <a:pt x="9" y="21"/>
                    <a:pt x="17" y="15"/>
                    <a:pt x="24" y="10"/>
                  </a:cubicBezTo>
                  <a:cubicBezTo>
                    <a:pt x="27" y="8"/>
                    <a:pt x="30" y="6"/>
                    <a:pt x="32" y="5"/>
                  </a:cubicBezTo>
                  <a:cubicBezTo>
                    <a:pt x="33" y="4"/>
                    <a:pt x="34" y="4"/>
                    <a:pt x="35" y="4"/>
                  </a:cubicBezTo>
                  <a:cubicBezTo>
                    <a:pt x="35" y="3"/>
                    <a:pt x="36" y="3"/>
                    <a:pt x="36" y="3"/>
                  </a:cubicBezTo>
                  <a:cubicBezTo>
                    <a:pt x="36" y="3"/>
                    <a:pt x="37" y="2"/>
                    <a:pt x="36" y="1"/>
                  </a:cubicBezTo>
                  <a:cubicBezTo>
                    <a:pt x="36" y="1"/>
                    <a:pt x="35" y="0"/>
                    <a:pt x="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4" name="îšlíďe">
              <a:extLst>
                <a:ext uri="{FF2B5EF4-FFF2-40B4-BE49-F238E27FC236}">
                  <a16:creationId xmlns:a16="http://schemas.microsoft.com/office/drawing/2014/main" id="{941C3901-0A77-4A7E-8229-02C372841900}"/>
                </a:ext>
              </a:extLst>
            </p:cNvPr>
            <p:cNvSpPr/>
            <p:nvPr/>
          </p:nvSpPr>
          <p:spPr bwMode="auto">
            <a:xfrm>
              <a:off x="3499631" y="4361156"/>
              <a:ext cx="48435" cy="128081"/>
            </a:xfrm>
            <a:custGeom>
              <a:avLst/>
              <a:gdLst>
                <a:gd name="T0" fmla="*/ 0 w 19"/>
                <a:gd name="T1" fmla="*/ 2 h 50"/>
                <a:gd name="T2" fmla="*/ 1 w 19"/>
                <a:gd name="T3" fmla="*/ 4 h 50"/>
                <a:gd name="T4" fmla="*/ 16 w 19"/>
                <a:gd name="T5" fmla="*/ 49 h 50"/>
                <a:gd name="T6" fmla="*/ 18 w 19"/>
                <a:gd name="T7" fmla="*/ 50 h 50"/>
                <a:gd name="T8" fmla="*/ 19 w 19"/>
                <a:gd name="T9" fmla="*/ 48 h 50"/>
                <a:gd name="T10" fmla="*/ 11 w 19"/>
                <a:gd name="T11" fmla="*/ 17 h 50"/>
                <a:gd name="T12" fmla="*/ 3 w 19"/>
                <a:gd name="T13" fmla="*/ 1 h 50"/>
                <a:gd name="T14" fmla="*/ 1 w 19"/>
                <a:gd name="T15" fmla="*/ 0 h 50"/>
                <a:gd name="T16" fmla="*/ 0 w 19"/>
                <a:gd name="T17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50">
                  <a:moveTo>
                    <a:pt x="0" y="2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4" y="9"/>
                    <a:pt x="16" y="31"/>
                    <a:pt x="16" y="49"/>
                  </a:cubicBezTo>
                  <a:cubicBezTo>
                    <a:pt x="16" y="49"/>
                    <a:pt x="17" y="50"/>
                    <a:pt x="18" y="50"/>
                  </a:cubicBezTo>
                  <a:cubicBezTo>
                    <a:pt x="18" y="50"/>
                    <a:pt x="19" y="49"/>
                    <a:pt x="19" y="48"/>
                  </a:cubicBezTo>
                  <a:cubicBezTo>
                    <a:pt x="19" y="38"/>
                    <a:pt x="15" y="26"/>
                    <a:pt x="11" y="17"/>
                  </a:cubicBezTo>
                  <a:cubicBezTo>
                    <a:pt x="6" y="8"/>
                    <a:pt x="3" y="1"/>
                    <a:pt x="3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5" name="îsḷíḍe">
              <a:extLst>
                <a:ext uri="{FF2B5EF4-FFF2-40B4-BE49-F238E27FC236}">
                  <a16:creationId xmlns:a16="http://schemas.microsoft.com/office/drawing/2014/main" id="{4D2FBB11-E864-4EF7-990E-E51436751238}"/>
                </a:ext>
              </a:extLst>
            </p:cNvPr>
            <p:cNvSpPr/>
            <p:nvPr/>
          </p:nvSpPr>
          <p:spPr bwMode="auto">
            <a:xfrm>
              <a:off x="3501784" y="4515068"/>
              <a:ext cx="138844" cy="76418"/>
            </a:xfrm>
            <a:custGeom>
              <a:avLst/>
              <a:gdLst>
                <a:gd name="T0" fmla="*/ 51 w 54"/>
                <a:gd name="T1" fmla="*/ 1 h 30"/>
                <a:gd name="T2" fmla="*/ 30 w 54"/>
                <a:gd name="T3" fmla="*/ 9 h 30"/>
                <a:gd name="T4" fmla="*/ 1 w 54"/>
                <a:gd name="T5" fmla="*/ 27 h 30"/>
                <a:gd name="T6" fmla="*/ 1 w 54"/>
                <a:gd name="T7" fmla="*/ 29 h 30"/>
                <a:gd name="T8" fmla="*/ 3 w 54"/>
                <a:gd name="T9" fmla="*/ 29 h 30"/>
                <a:gd name="T10" fmla="*/ 32 w 54"/>
                <a:gd name="T11" fmla="*/ 12 h 30"/>
                <a:gd name="T12" fmla="*/ 46 w 54"/>
                <a:gd name="T13" fmla="*/ 6 h 30"/>
                <a:gd name="T14" fmla="*/ 52 w 54"/>
                <a:gd name="T15" fmla="*/ 3 h 30"/>
                <a:gd name="T16" fmla="*/ 53 w 54"/>
                <a:gd name="T17" fmla="*/ 2 h 30"/>
                <a:gd name="T18" fmla="*/ 51 w 54"/>
                <a:gd name="T19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30">
                  <a:moveTo>
                    <a:pt x="51" y="1"/>
                  </a:moveTo>
                  <a:cubicBezTo>
                    <a:pt x="51" y="1"/>
                    <a:pt x="42" y="4"/>
                    <a:pt x="30" y="9"/>
                  </a:cubicBezTo>
                  <a:cubicBezTo>
                    <a:pt x="19" y="14"/>
                    <a:pt x="7" y="20"/>
                    <a:pt x="1" y="27"/>
                  </a:cubicBezTo>
                  <a:cubicBezTo>
                    <a:pt x="0" y="28"/>
                    <a:pt x="0" y="29"/>
                    <a:pt x="1" y="29"/>
                  </a:cubicBezTo>
                  <a:cubicBezTo>
                    <a:pt x="1" y="30"/>
                    <a:pt x="2" y="30"/>
                    <a:pt x="3" y="29"/>
                  </a:cubicBezTo>
                  <a:cubicBezTo>
                    <a:pt x="8" y="23"/>
                    <a:pt x="20" y="16"/>
                    <a:pt x="32" y="12"/>
                  </a:cubicBezTo>
                  <a:cubicBezTo>
                    <a:pt x="37" y="9"/>
                    <a:pt x="42" y="7"/>
                    <a:pt x="46" y="6"/>
                  </a:cubicBezTo>
                  <a:cubicBezTo>
                    <a:pt x="50" y="4"/>
                    <a:pt x="52" y="3"/>
                    <a:pt x="52" y="3"/>
                  </a:cubicBezTo>
                  <a:cubicBezTo>
                    <a:pt x="53" y="3"/>
                    <a:pt x="54" y="2"/>
                    <a:pt x="53" y="2"/>
                  </a:cubicBezTo>
                  <a:cubicBezTo>
                    <a:pt x="53" y="1"/>
                    <a:pt x="52" y="0"/>
                    <a:pt x="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6" name="îṩḷîďe">
              <a:extLst>
                <a:ext uri="{FF2B5EF4-FFF2-40B4-BE49-F238E27FC236}">
                  <a16:creationId xmlns:a16="http://schemas.microsoft.com/office/drawing/2014/main" id="{FD64196E-32CD-445D-8704-8C938600D8D5}"/>
                </a:ext>
              </a:extLst>
            </p:cNvPr>
            <p:cNvSpPr/>
            <p:nvPr/>
          </p:nvSpPr>
          <p:spPr bwMode="auto">
            <a:xfrm>
              <a:off x="3410297" y="4537671"/>
              <a:ext cx="76418" cy="124851"/>
            </a:xfrm>
            <a:custGeom>
              <a:avLst/>
              <a:gdLst>
                <a:gd name="T0" fmla="*/ 0 w 30"/>
                <a:gd name="T1" fmla="*/ 3 h 49"/>
                <a:gd name="T2" fmla="*/ 4 w 30"/>
                <a:gd name="T3" fmla="*/ 8 h 49"/>
                <a:gd name="T4" fmla="*/ 17 w 30"/>
                <a:gd name="T5" fmla="*/ 27 h 49"/>
                <a:gd name="T6" fmla="*/ 27 w 30"/>
                <a:gd name="T7" fmla="*/ 48 h 49"/>
                <a:gd name="T8" fmla="*/ 29 w 30"/>
                <a:gd name="T9" fmla="*/ 49 h 49"/>
                <a:gd name="T10" fmla="*/ 30 w 30"/>
                <a:gd name="T11" fmla="*/ 48 h 49"/>
                <a:gd name="T12" fmla="*/ 15 w 30"/>
                <a:gd name="T13" fmla="*/ 18 h 49"/>
                <a:gd name="T14" fmla="*/ 2 w 30"/>
                <a:gd name="T15" fmla="*/ 1 h 49"/>
                <a:gd name="T16" fmla="*/ 0 w 30"/>
                <a:gd name="T17" fmla="*/ 1 h 49"/>
                <a:gd name="T18" fmla="*/ 0 w 30"/>
                <a:gd name="T1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49">
                  <a:moveTo>
                    <a:pt x="0" y="3"/>
                  </a:moveTo>
                  <a:cubicBezTo>
                    <a:pt x="0" y="3"/>
                    <a:pt x="2" y="5"/>
                    <a:pt x="4" y="8"/>
                  </a:cubicBezTo>
                  <a:cubicBezTo>
                    <a:pt x="7" y="12"/>
                    <a:pt x="13" y="20"/>
                    <a:pt x="17" y="27"/>
                  </a:cubicBezTo>
                  <a:cubicBezTo>
                    <a:pt x="22" y="35"/>
                    <a:pt x="26" y="43"/>
                    <a:pt x="27" y="48"/>
                  </a:cubicBezTo>
                  <a:cubicBezTo>
                    <a:pt x="27" y="49"/>
                    <a:pt x="28" y="49"/>
                    <a:pt x="29" y="49"/>
                  </a:cubicBezTo>
                  <a:cubicBezTo>
                    <a:pt x="29" y="49"/>
                    <a:pt x="30" y="48"/>
                    <a:pt x="30" y="48"/>
                  </a:cubicBezTo>
                  <a:cubicBezTo>
                    <a:pt x="28" y="39"/>
                    <a:pt x="21" y="28"/>
                    <a:pt x="15" y="18"/>
                  </a:cubicBezTo>
                  <a:cubicBezTo>
                    <a:pt x="9" y="9"/>
                    <a:pt x="3" y="1"/>
                    <a:pt x="2" y="1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7" name="iṣ1íde">
              <a:extLst>
                <a:ext uri="{FF2B5EF4-FFF2-40B4-BE49-F238E27FC236}">
                  <a16:creationId xmlns:a16="http://schemas.microsoft.com/office/drawing/2014/main" id="{7B5AD513-D5BD-480B-9ABE-4DE57038E3F7}"/>
                </a:ext>
              </a:extLst>
            </p:cNvPr>
            <p:cNvSpPr/>
            <p:nvPr/>
          </p:nvSpPr>
          <p:spPr bwMode="auto">
            <a:xfrm>
              <a:off x="3469494" y="4671133"/>
              <a:ext cx="152836" cy="30136"/>
            </a:xfrm>
            <a:custGeom>
              <a:avLst/>
              <a:gdLst>
                <a:gd name="T0" fmla="*/ 59 w 60"/>
                <a:gd name="T1" fmla="*/ 0 h 12"/>
                <a:gd name="T2" fmla="*/ 1 w 60"/>
                <a:gd name="T3" fmla="*/ 9 h 12"/>
                <a:gd name="T4" fmla="*/ 0 w 60"/>
                <a:gd name="T5" fmla="*/ 11 h 12"/>
                <a:gd name="T6" fmla="*/ 2 w 60"/>
                <a:gd name="T7" fmla="*/ 12 h 12"/>
                <a:gd name="T8" fmla="*/ 39 w 60"/>
                <a:gd name="T9" fmla="*/ 4 h 12"/>
                <a:gd name="T10" fmla="*/ 53 w 60"/>
                <a:gd name="T11" fmla="*/ 3 h 12"/>
                <a:gd name="T12" fmla="*/ 59 w 60"/>
                <a:gd name="T13" fmla="*/ 3 h 12"/>
                <a:gd name="T14" fmla="*/ 60 w 60"/>
                <a:gd name="T15" fmla="*/ 1 h 12"/>
                <a:gd name="T16" fmla="*/ 59 w 60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12">
                  <a:moveTo>
                    <a:pt x="59" y="0"/>
                  </a:moveTo>
                  <a:cubicBezTo>
                    <a:pt x="59" y="0"/>
                    <a:pt x="25" y="0"/>
                    <a:pt x="1" y="9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0" y="12"/>
                    <a:pt x="1" y="12"/>
                    <a:pt x="2" y="12"/>
                  </a:cubicBezTo>
                  <a:cubicBezTo>
                    <a:pt x="13" y="8"/>
                    <a:pt x="28" y="5"/>
                    <a:pt x="39" y="4"/>
                  </a:cubicBezTo>
                  <a:cubicBezTo>
                    <a:pt x="45" y="3"/>
                    <a:pt x="50" y="3"/>
                    <a:pt x="53" y="3"/>
                  </a:cubicBezTo>
                  <a:cubicBezTo>
                    <a:pt x="57" y="3"/>
                    <a:pt x="59" y="3"/>
                    <a:pt x="59" y="3"/>
                  </a:cubicBezTo>
                  <a:cubicBezTo>
                    <a:pt x="60" y="3"/>
                    <a:pt x="60" y="2"/>
                    <a:pt x="60" y="1"/>
                  </a:cubicBezTo>
                  <a:cubicBezTo>
                    <a:pt x="60" y="0"/>
                    <a:pt x="60" y="0"/>
                    <a:pt x="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8" name="ïṥ1íḑé">
              <a:extLst>
                <a:ext uri="{FF2B5EF4-FFF2-40B4-BE49-F238E27FC236}">
                  <a16:creationId xmlns:a16="http://schemas.microsoft.com/office/drawing/2014/main" id="{4CFA397D-166A-43E5-897B-70532FC3924C}"/>
                </a:ext>
              </a:extLst>
            </p:cNvPr>
            <p:cNvSpPr/>
            <p:nvPr/>
          </p:nvSpPr>
          <p:spPr bwMode="auto">
            <a:xfrm>
              <a:off x="3507166" y="4453719"/>
              <a:ext cx="31214" cy="63502"/>
            </a:xfrm>
            <a:custGeom>
              <a:avLst/>
              <a:gdLst>
                <a:gd name="T0" fmla="*/ 1 w 12"/>
                <a:gd name="T1" fmla="*/ 2 h 25"/>
                <a:gd name="T2" fmla="*/ 2 w 12"/>
                <a:gd name="T3" fmla="*/ 4 h 25"/>
                <a:gd name="T4" fmla="*/ 9 w 12"/>
                <a:gd name="T5" fmla="*/ 24 h 25"/>
                <a:gd name="T6" fmla="*/ 10 w 12"/>
                <a:gd name="T7" fmla="*/ 25 h 25"/>
                <a:gd name="T8" fmla="*/ 11 w 12"/>
                <a:gd name="T9" fmla="*/ 23 h 25"/>
                <a:gd name="T10" fmla="*/ 3 w 12"/>
                <a:gd name="T11" fmla="*/ 1 h 25"/>
                <a:gd name="T12" fmla="*/ 1 w 12"/>
                <a:gd name="T13" fmla="*/ 0 h 25"/>
                <a:gd name="T14" fmla="*/ 1 w 12"/>
                <a:gd name="T15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5">
                  <a:moveTo>
                    <a:pt x="1" y="2"/>
                  </a:moveTo>
                  <a:cubicBezTo>
                    <a:pt x="1" y="2"/>
                    <a:pt x="1" y="3"/>
                    <a:pt x="2" y="4"/>
                  </a:cubicBezTo>
                  <a:cubicBezTo>
                    <a:pt x="4" y="8"/>
                    <a:pt x="7" y="18"/>
                    <a:pt x="9" y="24"/>
                  </a:cubicBezTo>
                  <a:cubicBezTo>
                    <a:pt x="9" y="25"/>
                    <a:pt x="10" y="25"/>
                    <a:pt x="10" y="25"/>
                  </a:cubicBezTo>
                  <a:cubicBezTo>
                    <a:pt x="11" y="25"/>
                    <a:pt x="12" y="24"/>
                    <a:pt x="11" y="23"/>
                  </a:cubicBezTo>
                  <a:cubicBezTo>
                    <a:pt x="10" y="14"/>
                    <a:pt x="3" y="1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0" y="1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9" name="iṣļîḍê">
              <a:extLst>
                <a:ext uri="{FF2B5EF4-FFF2-40B4-BE49-F238E27FC236}">
                  <a16:creationId xmlns:a16="http://schemas.microsoft.com/office/drawing/2014/main" id="{B2D263EF-713B-474A-A8CE-3CA035ED1B51}"/>
                </a:ext>
              </a:extLst>
            </p:cNvPr>
            <p:cNvSpPr/>
            <p:nvPr/>
          </p:nvSpPr>
          <p:spPr bwMode="auto">
            <a:xfrm>
              <a:off x="3259615" y="4808901"/>
              <a:ext cx="334732" cy="340113"/>
            </a:xfrm>
            <a:custGeom>
              <a:avLst/>
              <a:gdLst>
                <a:gd name="T0" fmla="*/ 263 w 311"/>
                <a:gd name="T1" fmla="*/ 316 h 316"/>
                <a:gd name="T2" fmla="*/ 45 w 311"/>
                <a:gd name="T3" fmla="*/ 316 h 316"/>
                <a:gd name="T4" fmla="*/ 0 w 311"/>
                <a:gd name="T5" fmla="*/ 0 h 316"/>
                <a:gd name="T6" fmla="*/ 311 w 311"/>
                <a:gd name="T7" fmla="*/ 0 h 316"/>
                <a:gd name="T8" fmla="*/ 263 w 311"/>
                <a:gd name="T9" fmla="*/ 316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1" h="316">
                  <a:moveTo>
                    <a:pt x="263" y="316"/>
                  </a:moveTo>
                  <a:lnTo>
                    <a:pt x="45" y="316"/>
                  </a:lnTo>
                  <a:lnTo>
                    <a:pt x="0" y="0"/>
                  </a:lnTo>
                  <a:lnTo>
                    <a:pt x="311" y="0"/>
                  </a:lnTo>
                  <a:lnTo>
                    <a:pt x="263" y="316"/>
                  </a:lnTo>
                  <a:close/>
                </a:path>
              </a:pathLst>
            </a:custGeom>
            <a:solidFill>
              <a:srgbClr val="DFEDF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0" name="îşľíďè">
              <a:extLst>
                <a:ext uri="{FF2B5EF4-FFF2-40B4-BE49-F238E27FC236}">
                  <a16:creationId xmlns:a16="http://schemas.microsoft.com/office/drawing/2014/main" id="{7ADBD7C4-11AA-4AE7-ABFD-DB5B944CB03F}"/>
                </a:ext>
              </a:extLst>
            </p:cNvPr>
            <p:cNvSpPr/>
            <p:nvPr/>
          </p:nvSpPr>
          <p:spPr bwMode="auto">
            <a:xfrm>
              <a:off x="3259615" y="4808901"/>
              <a:ext cx="334732" cy="68883"/>
            </a:xfrm>
            <a:custGeom>
              <a:avLst/>
              <a:gdLst>
                <a:gd name="T0" fmla="*/ 0 w 311"/>
                <a:gd name="T1" fmla="*/ 0 h 64"/>
                <a:gd name="T2" fmla="*/ 5 w 311"/>
                <a:gd name="T3" fmla="*/ 33 h 64"/>
                <a:gd name="T4" fmla="*/ 0 w 311"/>
                <a:gd name="T5" fmla="*/ 0 h 64"/>
                <a:gd name="T6" fmla="*/ 311 w 311"/>
                <a:gd name="T7" fmla="*/ 0 h 64"/>
                <a:gd name="T8" fmla="*/ 301 w 311"/>
                <a:gd name="T9" fmla="*/ 64 h 64"/>
                <a:gd name="T10" fmla="*/ 301 w 311"/>
                <a:gd name="T11" fmla="*/ 64 h 64"/>
                <a:gd name="T12" fmla="*/ 311 w 311"/>
                <a:gd name="T1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1" h="64">
                  <a:moveTo>
                    <a:pt x="0" y="0"/>
                  </a:moveTo>
                  <a:lnTo>
                    <a:pt x="5" y="33"/>
                  </a:lnTo>
                  <a:lnTo>
                    <a:pt x="0" y="0"/>
                  </a:lnTo>
                  <a:moveTo>
                    <a:pt x="311" y="0"/>
                  </a:moveTo>
                  <a:lnTo>
                    <a:pt x="301" y="64"/>
                  </a:lnTo>
                  <a:lnTo>
                    <a:pt x="301" y="64"/>
                  </a:lnTo>
                  <a:lnTo>
                    <a:pt x="3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1" name="íṧḷíḋê">
              <a:extLst>
                <a:ext uri="{FF2B5EF4-FFF2-40B4-BE49-F238E27FC236}">
                  <a16:creationId xmlns:a16="http://schemas.microsoft.com/office/drawing/2014/main" id="{B5624108-EFB8-4C29-8684-E6340BBDFDB6}"/>
                </a:ext>
              </a:extLst>
            </p:cNvPr>
            <p:cNvSpPr/>
            <p:nvPr/>
          </p:nvSpPr>
          <p:spPr bwMode="auto">
            <a:xfrm>
              <a:off x="3259615" y="4808901"/>
              <a:ext cx="334732" cy="68883"/>
            </a:xfrm>
            <a:custGeom>
              <a:avLst/>
              <a:gdLst>
                <a:gd name="T0" fmla="*/ 311 w 311"/>
                <a:gd name="T1" fmla="*/ 0 h 64"/>
                <a:gd name="T2" fmla="*/ 180 w 311"/>
                <a:gd name="T3" fmla="*/ 0 h 64"/>
                <a:gd name="T4" fmla="*/ 169 w 311"/>
                <a:gd name="T5" fmla="*/ 0 h 64"/>
                <a:gd name="T6" fmla="*/ 128 w 311"/>
                <a:gd name="T7" fmla="*/ 0 h 64"/>
                <a:gd name="T8" fmla="*/ 116 w 311"/>
                <a:gd name="T9" fmla="*/ 0 h 64"/>
                <a:gd name="T10" fmla="*/ 0 w 311"/>
                <a:gd name="T11" fmla="*/ 0 h 64"/>
                <a:gd name="T12" fmla="*/ 5 w 311"/>
                <a:gd name="T13" fmla="*/ 33 h 64"/>
                <a:gd name="T14" fmla="*/ 301 w 311"/>
                <a:gd name="T15" fmla="*/ 64 h 64"/>
                <a:gd name="T16" fmla="*/ 311 w 311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1" h="64">
                  <a:moveTo>
                    <a:pt x="311" y="0"/>
                  </a:moveTo>
                  <a:lnTo>
                    <a:pt x="180" y="0"/>
                  </a:lnTo>
                  <a:lnTo>
                    <a:pt x="169" y="0"/>
                  </a:lnTo>
                  <a:lnTo>
                    <a:pt x="128" y="0"/>
                  </a:lnTo>
                  <a:lnTo>
                    <a:pt x="116" y="0"/>
                  </a:lnTo>
                  <a:lnTo>
                    <a:pt x="0" y="0"/>
                  </a:lnTo>
                  <a:lnTo>
                    <a:pt x="5" y="33"/>
                  </a:lnTo>
                  <a:lnTo>
                    <a:pt x="301" y="64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rgbClr val="B4DB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2" name="íslïḓê">
              <a:extLst>
                <a:ext uri="{FF2B5EF4-FFF2-40B4-BE49-F238E27FC236}">
                  <a16:creationId xmlns:a16="http://schemas.microsoft.com/office/drawing/2014/main" id="{220A40CF-75C4-4F04-92E3-3E045299F729}"/>
                </a:ext>
              </a:extLst>
            </p:cNvPr>
            <p:cNvSpPr/>
            <p:nvPr/>
          </p:nvSpPr>
          <p:spPr bwMode="auto">
            <a:xfrm>
              <a:off x="3237012" y="4773382"/>
              <a:ext cx="377784" cy="52739"/>
            </a:xfrm>
            <a:prstGeom prst="rect">
              <a:avLst/>
            </a:prstGeom>
            <a:solidFill>
              <a:srgbClr val="DFEDF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3" name="í$ḷiḑè">
              <a:extLst>
                <a:ext uri="{FF2B5EF4-FFF2-40B4-BE49-F238E27FC236}">
                  <a16:creationId xmlns:a16="http://schemas.microsoft.com/office/drawing/2014/main" id="{814D52D9-CF8B-4C01-A586-6DBA6B6828D5}"/>
                </a:ext>
              </a:extLst>
            </p:cNvPr>
            <p:cNvSpPr/>
            <p:nvPr/>
          </p:nvSpPr>
          <p:spPr bwMode="auto">
            <a:xfrm>
              <a:off x="8355932" y="3093266"/>
              <a:ext cx="58120" cy="61350"/>
            </a:xfrm>
            <a:prstGeom prst="ellipse">
              <a:avLst/>
            </a:prstGeom>
            <a:solidFill>
              <a:srgbClr val="3F49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4" name="iśļidê">
              <a:extLst>
                <a:ext uri="{FF2B5EF4-FFF2-40B4-BE49-F238E27FC236}">
                  <a16:creationId xmlns:a16="http://schemas.microsoft.com/office/drawing/2014/main" id="{9C62A280-91C9-41BF-8D9C-C23857ADC6A7}"/>
                </a:ext>
              </a:extLst>
            </p:cNvPr>
            <p:cNvSpPr/>
            <p:nvPr/>
          </p:nvSpPr>
          <p:spPr bwMode="auto">
            <a:xfrm>
              <a:off x="3196112" y="3890810"/>
              <a:ext cx="61350" cy="61350"/>
            </a:xfrm>
            <a:prstGeom prst="ellipse">
              <a:avLst/>
            </a:prstGeom>
            <a:solidFill>
              <a:srgbClr val="3F49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5" name="íš1ïďe">
              <a:extLst>
                <a:ext uri="{FF2B5EF4-FFF2-40B4-BE49-F238E27FC236}">
                  <a16:creationId xmlns:a16="http://schemas.microsoft.com/office/drawing/2014/main" id="{32BC1CE5-D4C0-4CC9-9F60-228EC566D353}"/>
                </a:ext>
              </a:extLst>
            </p:cNvPr>
            <p:cNvSpPr/>
            <p:nvPr/>
          </p:nvSpPr>
          <p:spPr bwMode="auto">
            <a:xfrm>
              <a:off x="8603482" y="4322409"/>
              <a:ext cx="76418" cy="16145"/>
            </a:xfrm>
            <a:custGeom>
              <a:avLst/>
              <a:gdLst>
                <a:gd name="T0" fmla="*/ 2 w 30"/>
                <a:gd name="T1" fmla="*/ 6 h 6"/>
                <a:gd name="T2" fmla="*/ 27 w 30"/>
                <a:gd name="T3" fmla="*/ 6 h 6"/>
                <a:gd name="T4" fmla="*/ 30 w 30"/>
                <a:gd name="T5" fmla="*/ 3 h 6"/>
                <a:gd name="T6" fmla="*/ 27 w 30"/>
                <a:gd name="T7" fmla="*/ 0 h 6"/>
                <a:gd name="T8" fmla="*/ 2 w 30"/>
                <a:gd name="T9" fmla="*/ 0 h 6"/>
                <a:gd name="T10" fmla="*/ 0 w 30"/>
                <a:gd name="T11" fmla="*/ 3 h 6"/>
                <a:gd name="T12" fmla="*/ 2 w 3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6">
                  <a:moveTo>
                    <a:pt x="2" y="6"/>
                  </a:moveTo>
                  <a:cubicBezTo>
                    <a:pt x="27" y="6"/>
                    <a:pt x="27" y="6"/>
                    <a:pt x="27" y="6"/>
                  </a:cubicBezTo>
                  <a:cubicBezTo>
                    <a:pt x="29" y="6"/>
                    <a:pt x="30" y="5"/>
                    <a:pt x="30" y="3"/>
                  </a:cubicBezTo>
                  <a:cubicBezTo>
                    <a:pt x="30" y="2"/>
                    <a:pt x="29" y="0"/>
                    <a:pt x="27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5"/>
                    <a:pt x="1" y="6"/>
                    <a:pt x="2" y="6"/>
                  </a:cubicBezTo>
                </a:path>
              </a:pathLst>
            </a:custGeom>
            <a:solidFill>
              <a:srgbClr val="3F49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6" name="îšḷïdè">
              <a:extLst>
                <a:ext uri="{FF2B5EF4-FFF2-40B4-BE49-F238E27FC236}">
                  <a16:creationId xmlns:a16="http://schemas.microsoft.com/office/drawing/2014/main" id="{E2C02E5A-1234-4DE3-A48D-1A0416CB5647}"/>
                </a:ext>
              </a:extLst>
            </p:cNvPr>
            <p:cNvSpPr/>
            <p:nvPr/>
          </p:nvSpPr>
          <p:spPr bwMode="auto">
            <a:xfrm>
              <a:off x="8633619" y="4292273"/>
              <a:ext cx="12915" cy="76418"/>
            </a:xfrm>
            <a:custGeom>
              <a:avLst/>
              <a:gdLst>
                <a:gd name="T0" fmla="*/ 0 w 5"/>
                <a:gd name="T1" fmla="*/ 2 h 30"/>
                <a:gd name="T2" fmla="*/ 0 w 5"/>
                <a:gd name="T3" fmla="*/ 28 h 30"/>
                <a:gd name="T4" fmla="*/ 3 w 5"/>
                <a:gd name="T5" fmla="*/ 30 h 30"/>
                <a:gd name="T6" fmla="*/ 5 w 5"/>
                <a:gd name="T7" fmla="*/ 28 h 30"/>
                <a:gd name="T8" fmla="*/ 5 w 5"/>
                <a:gd name="T9" fmla="*/ 2 h 30"/>
                <a:gd name="T10" fmla="*/ 3 w 5"/>
                <a:gd name="T11" fmla="*/ 0 h 30"/>
                <a:gd name="T12" fmla="*/ 0 w 5"/>
                <a:gd name="T13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30">
                  <a:moveTo>
                    <a:pt x="0" y="2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9"/>
                    <a:pt x="1" y="30"/>
                    <a:pt x="3" y="30"/>
                  </a:cubicBezTo>
                  <a:cubicBezTo>
                    <a:pt x="4" y="30"/>
                    <a:pt x="5" y="29"/>
                    <a:pt x="5" y="28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3F49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7" name="íṥliďè">
              <a:extLst>
                <a:ext uri="{FF2B5EF4-FFF2-40B4-BE49-F238E27FC236}">
                  <a16:creationId xmlns:a16="http://schemas.microsoft.com/office/drawing/2014/main" id="{3B3F3A79-3C39-4493-B58E-8367661E2343}"/>
                </a:ext>
              </a:extLst>
            </p:cNvPr>
            <p:cNvSpPr/>
            <p:nvPr/>
          </p:nvSpPr>
          <p:spPr bwMode="auto">
            <a:xfrm>
              <a:off x="7154772" y="2888767"/>
              <a:ext cx="704982" cy="472499"/>
            </a:xfrm>
            <a:custGeom>
              <a:avLst/>
              <a:gdLst>
                <a:gd name="T0" fmla="*/ 263 w 276"/>
                <a:gd name="T1" fmla="*/ 185 h 185"/>
                <a:gd name="T2" fmla="*/ 12 w 276"/>
                <a:gd name="T3" fmla="*/ 185 h 185"/>
                <a:gd name="T4" fmla="*/ 0 w 276"/>
                <a:gd name="T5" fmla="*/ 173 h 185"/>
                <a:gd name="T6" fmla="*/ 0 w 276"/>
                <a:gd name="T7" fmla="*/ 13 h 185"/>
                <a:gd name="T8" fmla="*/ 12 w 276"/>
                <a:gd name="T9" fmla="*/ 0 h 185"/>
                <a:gd name="T10" fmla="*/ 263 w 276"/>
                <a:gd name="T11" fmla="*/ 0 h 185"/>
                <a:gd name="T12" fmla="*/ 276 w 276"/>
                <a:gd name="T13" fmla="*/ 13 h 185"/>
                <a:gd name="T14" fmla="*/ 276 w 276"/>
                <a:gd name="T15" fmla="*/ 173 h 185"/>
                <a:gd name="T16" fmla="*/ 263 w 276"/>
                <a:gd name="T17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6" h="185">
                  <a:moveTo>
                    <a:pt x="263" y="185"/>
                  </a:moveTo>
                  <a:cubicBezTo>
                    <a:pt x="12" y="185"/>
                    <a:pt x="12" y="185"/>
                    <a:pt x="12" y="185"/>
                  </a:cubicBezTo>
                  <a:cubicBezTo>
                    <a:pt x="6" y="185"/>
                    <a:pt x="0" y="180"/>
                    <a:pt x="0" y="17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2" y="0"/>
                  </a:cubicBezTo>
                  <a:cubicBezTo>
                    <a:pt x="263" y="0"/>
                    <a:pt x="263" y="0"/>
                    <a:pt x="263" y="0"/>
                  </a:cubicBezTo>
                  <a:cubicBezTo>
                    <a:pt x="270" y="0"/>
                    <a:pt x="276" y="6"/>
                    <a:pt x="276" y="13"/>
                  </a:cubicBezTo>
                  <a:cubicBezTo>
                    <a:pt x="276" y="173"/>
                    <a:pt x="276" y="173"/>
                    <a:pt x="276" y="173"/>
                  </a:cubicBezTo>
                  <a:cubicBezTo>
                    <a:pt x="276" y="180"/>
                    <a:pt x="270" y="185"/>
                    <a:pt x="263" y="185"/>
                  </a:cubicBezTo>
                </a:path>
              </a:pathLst>
            </a:custGeom>
            <a:solidFill>
              <a:srgbClr val="3F49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8" name="íṩḻîḍe">
              <a:extLst>
                <a:ext uri="{FF2B5EF4-FFF2-40B4-BE49-F238E27FC236}">
                  <a16:creationId xmlns:a16="http://schemas.microsoft.com/office/drawing/2014/main" id="{9C01A014-6E0E-42E3-B7A8-041898B54593}"/>
                </a:ext>
              </a:extLst>
            </p:cNvPr>
            <p:cNvSpPr/>
            <p:nvPr/>
          </p:nvSpPr>
          <p:spPr bwMode="auto">
            <a:xfrm>
              <a:off x="7178451" y="3006085"/>
              <a:ext cx="4305" cy="319663"/>
            </a:xfrm>
            <a:custGeom>
              <a:avLst/>
              <a:gdLst>
                <a:gd name="T0" fmla="*/ 1 w 2"/>
                <a:gd name="T1" fmla="*/ 0 h 125"/>
                <a:gd name="T2" fmla="*/ 0 w 2"/>
                <a:gd name="T3" fmla="*/ 2 h 125"/>
                <a:gd name="T4" fmla="*/ 0 w 2"/>
                <a:gd name="T5" fmla="*/ 123 h 125"/>
                <a:gd name="T6" fmla="*/ 1 w 2"/>
                <a:gd name="T7" fmla="*/ 125 h 125"/>
                <a:gd name="T8" fmla="*/ 2 w 2"/>
                <a:gd name="T9" fmla="*/ 123 h 125"/>
                <a:gd name="T10" fmla="*/ 2 w 2"/>
                <a:gd name="T11" fmla="*/ 2 h 125"/>
                <a:gd name="T12" fmla="*/ 1 w 2"/>
                <a:gd name="T13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25">
                  <a:moveTo>
                    <a:pt x="1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24"/>
                    <a:pt x="0" y="125"/>
                    <a:pt x="1" y="125"/>
                  </a:cubicBezTo>
                  <a:cubicBezTo>
                    <a:pt x="1" y="125"/>
                    <a:pt x="2" y="124"/>
                    <a:pt x="2" y="12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1" y="0"/>
                    <a:pt x="1" y="0"/>
                  </a:cubicBezTo>
                </a:path>
              </a:pathLst>
            </a:custGeom>
            <a:solidFill>
              <a:srgbClr val="777E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9" name="iṣľïdé">
              <a:extLst>
                <a:ext uri="{FF2B5EF4-FFF2-40B4-BE49-F238E27FC236}">
                  <a16:creationId xmlns:a16="http://schemas.microsoft.com/office/drawing/2014/main" id="{7F487718-6D24-416B-B940-A3C29F7ECAF3}"/>
                </a:ext>
              </a:extLst>
            </p:cNvPr>
            <p:cNvSpPr/>
            <p:nvPr/>
          </p:nvSpPr>
          <p:spPr bwMode="auto">
            <a:xfrm>
              <a:off x="7231190" y="3006085"/>
              <a:ext cx="5382" cy="319663"/>
            </a:xfrm>
            <a:custGeom>
              <a:avLst/>
              <a:gdLst>
                <a:gd name="T0" fmla="*/ 1 w 2"/>
                <a:gd name="T1" fmla="*/ 0 h 125"/>
                <a:gd name="T2" fmla="*/ 0 w 2"/>
                <a:gd name="T3" fmla="*/ 2 h 125"/>
                <a:gd name="T4" fmla="*/ 0 w 2"/>
                <a:gd name="T5" fmla="*/ 123 h 125"/>
                <a:gd name="T6" fmla="*/ 1 w 2"/>
                <a:gd name="T7" fmla="*/ 125 h 125"/>
                <a:gd name="T8" fmla="*/ 2 w 2"/>
                <a:gd name="T9" fmla="*/ 123 h 125"/>
                <a:gd name="T10" fmla="*/ 2 w 2"/>
                <a:gd name="T11" fmla="*/ 2 h 125"/>
                <a:gd name="T12" fmla="*/ 1 w 2"/>
                <a:gd name="T13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25">
                  <a:moveTo>
                    <a:pt x="1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24"/>
                    <a:pt x="0" y="125"/>
                    <a:pt x="1" y="125"/>
                  </a:cubicBezTo>
                  <a:cubicBezTo>
                    <a:pt x="1" y="125"/>
                    <a:pt x="2" y="124"/>
                    <a:pt x="2" y="12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1" y="0"/>
                    <a:pt x="1" y="0"/>
                  </a:cubicBezTo>
                </a:path>
              </a:pathLst>
            </a:custGeom>
            <a:solidFill>
              <a:srgbClr val="777E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0" name="îsļiďè">
              <a:extLst>
                <a:ext uri="{FF2B5EF4-FFF2-40B4-BE49-F238E27FC236}">
                  <a16:creationId xmlns:a16="http://schemas.microsoft.com/office/drawing/2014/main" id="{C86E3903-99EB-4578-AE28-FC4321FF92A8}"/>
                </a:ext>
              </a:extLst>
            </p:cNvPr>
            <p:cNvSpPr/>
            <p:nvPr/>
          </p:nvSpPr>
          <p:spPr bwMode="auto">
            <a:xfrm>
              <a:off x="7285005" y="3006085"/>
              <a:ext cx="5382" cy="319663"/>
            </a:xfrm>
            <a:custGeom>
              <a:avLst/>
              <a:gdLst>
                <a:gd name="T0" fmla="*/ 1 w 2"/>
                <a:gd name="T1" fmla="*/ 0 h 125"/>
                <a:gd name="T2" fmla="*/ 0 w 2"/>
                <a:gd name="T3" fmla="*/ 2 h 125"/>
                <a:gd name="T4" fmla="*/ 0 w 2"/>
                <a:gd name="T5" fmla="*/ 123 h 125"/>
                <a:gd name="T6" fmla="*/ 1 w 2"/>
                <a:gd name="T7" fmla="*/ 125 h 125"/>
                <a:gd name="T8" fmla="*/ 2 w 2"/>
                <a:gd name="T9" fmla="*/ 123 h 125"/>
                <a:gd name="T10" fmla="*/ 2 w 2"/>
                <a:gd name="T11" fmla="*/ 2 h 125"/>
                <a:gd name="T12" fmla="*/ 1 w 2"/>
                <a:gd name="T13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25">
                  <a:moveTo>
                    <a:pt x="1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24"/>
                    <a:pt x="1" y="125"/>
                    <a:pt x="1" y="125"/>
                  </a:cubicBezTo>
                  <a:cubicBezTo>
                    <a:pt x="2" y="125"/>
                    <a:pt x="2" y="124"/>
                    <a:pt x="2" y="12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</a:path>
              </a:pathLst>
            </a:custGeom>
            <a:solidFill>
              <a:srgbClr val="777E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1" name="ïṣlidê">
              <a:extLst>
                <a:ext uri="{FF2B5EF4-FFF2-40B4-BE49-F238E27FC236}">
                  <a16:creationId xmlns:a16="http://schemas.microsoft.com/office/drawing/2014/main" id="{3F7E957A-AC58-4046-8C10-66C16389E064}"/>
                </a:ext>
              </a:extLst>
            </p:cNvPr>
            <p:cNvSpPr/>
            <p:nvPr/>
          </p:nvSpPr>
          <p:spPr bwMode="auto">
            <a:xfrm>
              <a:off x="7338821" y="3006085"/>
              <a:ext cx="5382" cy="319663"/>
            </a:xfrm>
            <a:custGeom>
              <a:avLst/>
              <a:gdLst>
                <a:gd name="T0" fmla="*/ 1 w 2"/>
                <a:gd name="T1" fmla="*/ 0 h 125"/>
                <a:gd name="T2" fmla="*/ 0 w 2"/>
                <a:gd name="T3" fmla="*/ 2 h 125"/>
                <a:gd name="T4" fmla="*/ 0 w 2"/>
                <a:gd name="T5" fmla="*/ 123 h 125"/>
                <a:gd name="T6" fmla="*/ 1 w 2"/>
                <a:gd name="T7" fmla="*/ 125 h 125"/>
                <a:gd name="T8" fmla="*/ 2 w 2"/>
                <a:gd name="T9" fmla="*/ 123 h 125"/>
                <a:gd name="T10" fmla="*/ 2 w 2"/>
                <a:gd name="T11" fmla="*/ 2 h 125"/>
                <a:gd name="T12" fmla="*/ 1 w 2"/>
                <a:gd name="T13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25">
                  <a:moveTo>
                    <a:pt x="1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24"/>
                    <a:pt x="1" y="125"/>
                    <a:pt x="1" y="125"/>
                  </a:cubicBezTo>
                  <a:cubicBezTo>
                    <a:pt x="2" y="125"/>
                    <a:pt x="2" y="124"/>
                    <a:pt x="2" y="12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</a:path>
              </a:pathLst>
            </a:custGeom>
            <a:solidFill>
              <a:srgbClr val="777E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2" name="íṩ1îḓe">
              <a:extLst>
                <a:ext uri="{FF2B5EF4-FFF2-40B4-BE49-F238E27FC236}">
                  <a16:creationId xmlns:a16="http://schemas.microsoft.com/office/drawing/2014/main" id="{988975FB-23BA-44ED-86A4-6B33E3B2F630}"/>
                </a:ext>
              </a:extLst>
            </p:cNvPr>
            <p:cNvSpPr/>
            <p:nvPr/>
          </p:nvSpPr>
          <p:spPr bwMode="auto">
            <a:xfrm>
              <a:off x="7394789" y="3006085"/>
              <a:ext cx="5382" cy="319663"/>
            </a:xfrm>
            <a:custGeom>
              <a:avLst/>
              <a:gdLst>
                <a:gd name="T0" fmla="*/ 1 w 2"/>
                <a:gd name="T1" fmla="*/ 0 h 125"/>
                <a:gd name="T2" fmla="*/ 0 w 2"/>
                <a:gd name="T3" fmla="*/ 2 h 125"/>
                <a:gd name="T4" fmla="*/ 0 w 2"/>
                <a:gd name="T5" fmla="*/ 123 h 125"/>
                <a:gd name="T6" fmla="*/ 1 w 2"/>
                <a:gd name="T7" fmla="*/ 125 h 125"/>
                <a:gd name="T8" fmla="*/ 2 w 2"/>
                <a:gd name="T9" fmla="*/ 123 h 125"/>
                <a:gd name="T10" fmla="*/ 2 w 2"/>
                <a:gd name="T11" fmla="*/ 2 h 125"/>
                <a:gd name="T12" fmla="*/ 1 w 2"/>
                <a:gd name="T13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25">
                  <a:moveTo>
                    <a:pt x="1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24"/>
                    <a:pt x="0" y="125"/>
                    <a:pt x="1" y="125"/>
                  </a:cubicBezTo>
                  <a:cubicBezTo>
                    <a:pt x="1" y="125"/>
                    <a:pt x="2" y="124"/>
                    <a:pt x="2" y="12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1" y="0"/>
                    <a:pt x="1" y="0"/>
                  </a:cubicBezTo>
                </a:path>
              </a:pathLst>
            </a:custGeom>
            <a:solidFill>
              <a:srgbClr val="777E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3" name="iSľiďé">
              <a:extLst>
                <a:ext uri="{FF2B5EF4-FFF2-40B4-BE49-F238E27FC236}">
                  <a16:creationId xmlns:a16="http://schemas.microsoft.com/office/drawing/2014/main" id="{AEEF835F-9F4C-4DD0-B523-FBBB0329E28F}"/>
                </a:ext>
              </a:extLst>
            </p:cNvPr>
            <p:cNvSpPr/>
            <p:nvPr/>
          </p:nvSpPr>
          <p:spPr bwMode="auto">
            <a:xfrm>
              <a:off x="7448605" y="3006085"/>
              <a:ext cx="5382" cy="319663"/>
            </a:xfrm>
            <a:custGeom>
              <a:avLst/>
              <a:gdLst>
                <a:gd name="T0" fmla="*/ 1 w 2"/>
                <a:gd name="T1" fmla="*/ 0 h 125"/>
                <a:gd name="T2" fmla="*/ 0 w 2"/>
                <a:gd name="T3" fmla="*/ 2 h 125"/>
                <a:gd name="T4" fmla="*/ 0 w 2"/>
                <a:gd name="T5" fmla="*/ 123 h 125"/>
                <a:gd name="T6" fmla="*/ 1 w 2"/>
                <a:gd name="T7" fmla="*/ 125 h 125"/>
                <a:gd name="T8" fmla="*/ 2 w 2"/>
                <a:gd name="T9" fmla="*/ 123 h 125"/>
                <a:gd name="T10" fmla="*/ 2 w 2"/>
                <a:gd name="T11" fmla="*/ 2 h 125"/>
                <a:gd name="T12" fmla="*/ 1 w 2"/>
                <a:gd name="T13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25">
                  <a:moveTo>
                    <a:pt x="1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24"/>
                    <a:pt x="0" y="125"/>
                    <a:pt x="1" y="125"/>
                  </a:cubicBezTo>
                  <a:cubicBezTo>
                    <a:pt x="1" y="125"/>
                    <a:pt x="2" y="124"/>
                    <a:pt x="2" y="12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1" y="0"/>
                    <a:pt x="1" y="0"/>
                  </a:cubicBezTo>
                </a:path>
              </a:pathLst>
            </a:custGeom>
            <a:solidFill>
              <a:srgbClr val="777E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4" name="ïšľïḑe">
              <a:extLst>
                <a:ext uri="{FF2B5EF4-FFF2-40B4-BE49-F238E27FC236}">
                  <a16:creationId xmlns:a16="http://schemas.microsoft.com/office/drawing/2014/main" id="{4EAA8303-F1A2-45C5-8827-D3A42907E397}"/>
                </a:ext>
              </a:extLst>
            </p:cNvPr>
            <p:cNvSpPr/>
            <p:nvPr/>
          </p:nvSpPr>
          <p:spPr bwMode="auto">
            <a:xfrm>
              <a:off x="7502419" y="3006085"/>
              <a:ext cx="5382" cy="319663"/>
            </a:xfrm>
            <a:custGeom>
              <a:avLst/>
              <a:gdLst>
                <a:gd name="T0" fmla="*/ 1 w 2"/>
                <a:gd name="T1" fmla="*/ 0 h 125"/>
                <a:gd name="T2" fmla="*/ 0 w 2"/>
                <a:gd name="T3" fmla="*/ 2 h 125"/>
                <a:gd name="T4" fmla="*/ 0 w 2"/>
                <a:gd name="T5" fmla="*/ 123 h 125"/>
                <a:gd name="T6" fmla="*/ 1 w 2"/>
                <a:gd name="T7" fmla="*/ 125 h 125"/>
                <a:gd name="T8" fmla="*/ 2 w 2"/>
                <a:gd name="T9" fmla="*/ 123 h 125"/>
                <a:gd name="T10" fmla="*/ 2 w 2"/>
                <a:gd name="T11" fmla="*/ 2 h 125"/>
                <a:gd name="T12" fmla="*/ 1 w 2"/>
                <a:gd name="T13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25">
                  <a:moveTo>
                    <a:pt x="1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24"/>
                    <a:pt x="0" y="125"/>
                    <a:pt x="1" y="125"/>
                  </a:cubicBezTo>
                  <a:cubicBezTo>
                    <a:pt x="2" y="125"/>
                    <a:pt x="2" y="124"/>
                    <a:pt x="2" y="12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</a:path>
              </a:pathLst>
            </a:custGeom>
            <a:solidFill>
              <a:srgbClr val="777E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5" name="îŝḷïḋê">
              <a:extLst>
                <a:ext uri="{FF2B5EF4-FFF2-40B4-BE49-F238E27FC236}">
                  <a16:creationId xmlns:a16="http://schemas.microsoft.com/office/drawing/2014/main" id="{678AFA39-DD64-48CE-A1A3-BAFD958DEDD4}"/>
                </a:ext>
              </a:extLst>
            </p:cNvPr>
            <p:cNvSpPr/>
            <p:nvPr/>
          </p:nvSpPr>
          <p:spPr bwMode="auto">
            <a:xfrm>
              <a:off x="7556235" y="3006085"/>
              <a:ext cx="5382" cy="319663"/>
            </a:xfrm>
            <a:custGeom>
              <a:avLst/>
              <a:gdLst>
                <a:gd name="T0" fmla="*/ 1 w 2"/>
                <a:gd name="T1" fmla="*/ 0 h 125"/>
                <a:gd name="T2" fmla="*/ 0 w 2"/>
                <a:gd name="T3" fmla="*/ 2 h 125"/>
                <a:gd name="T4" fmla="*/ 0 w 2"/>
                <a:gd name="T5" fmla="*/ 123 h 125"/>
                <a:gd name="T6" fmla="*/ 1 w 2"/>
                <a:gd name="T7" fmla="*/ 125 h 125"/>
                <a:gd name="T8" fmla="*/ 2 w 2"/>
                <a:gd name="T9" fmla="*/ 123 h 125"/>
                <a:gd name="T10" fmla="*/ 2 w 2"/>
                <a:gd name="T11" fmla="*/ 2 h 125"/>
                <a:gd name="T12" fmla="*/ 1 w 2"/>
                <a:gd name="T13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25">
                  <a:moveTo>
                    <a:pt x="1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24"/>
                    <a:pt x="1" y="125"/>
                    <a:pt x="1" y="125"/>
                  </a:cubicBezTo>
                  <a:cubicBezTo>
                    <a:pt x="2" y="125"/>
                    <a:pt x="2" y="124"/>
                    <a:pt x="2" y="12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</a:path>
              </a:pathLst>
            </a:custGeom>
            <a:solidFill>
              <a:srgbClr val="777E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6" name="îśḷïḋè">
              <a:extLst>
                <a:ext uri="{FF2B5EF4-FFF2-40B4-BE49-F238E27FC236}">
                  <a16:creationId xmlns:a16="http://schemas.microsoft.com/office/drawing/2014/main" id="{0E999477-F47F-480F-BD1B-21A63252012C}"/>
                </a:ext>
              </a:extLst>
            </p:cNvPr>
            <p:cNvSpPr/>
            <p:nvPr/>
          </p:nvSpPr>
          <p:spPr bwMode="auto">
            <a:xfrm>
              <a:off x="7610051" y="3006085"/>
              <a:ext cx="7534" cy="319663"/>
            </a:xfrm>
            <a:custGeom>
              <a:avLst/>
              <a:gdLst>
                <a:gd name="T0" fmla="*/ 1 w 3"/>
                <a:gd name="T1" fmla="*/ 0 h 125"/>
                <a:gd name="T2" fmla="*/ 0 w 3"/>
                <a:gd name="T3" fmla="*/ 2 h 125"/>
                <a:gd name="T4" fmla="*/ 0 w 3"/>
                <a:gd name="T5" fmla="*/ 123 h 125"/>
                <a:gd name="T6" fmla="*/ 1 w 3"/>
                <a:gd name="T7" fmla="*/ 125 h 125"/>
                <a:gd name="T8" fmla="*/ 3 w 3"/>
                <a:gd name="T9" fmla="*/ 123 h 125"/>
                <a:gd name="T10" fmla="*/ 3 w 3"/>
                <a:gd name="T11" fmla="*/ 2 h 125"/>
                <a:gd name="T12" fmla="*/ 1 w 3"/>
                <a:gd name="T13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5">
                  <a:moveTo>
                    <a:pt x="1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24"/>
                    <a:pt x="1" y="125"/>
                    <a:pt x="1" y="125"/>
                  </a:cubicBezTo>
                  <a:cubicBezTo>
                    <a:pt x="2" y="125"/>
                    <a:pt x="3" y="124"/>
                    <a:pt x="3" y="12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</a:path>
              </a:pathLst>
            </a:custGeom>
            <a:solidFill>
              <a:srgbClr val="777E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7" name="i$lïḋê">
              <a:extLst>
                <a:ext uri="{FF2B5EF4-FFF2-40B4-BE49-F238E27FC236}">
                  <a16:creationId xmlns:a16="http://schemas.microsoft.com/office/drawing/2014/main" id="{B2EBEE51-4C43-4A53-B2E9-061EDDD6AA11}"/>
                </a:ext>
              </a:extLst>
            </p:cNvPr>
            <p:cNvSpPr/>
            <p:nvPr/>
          </p:nvSpPr>
          <p:spPr bwMode="auto">
            <a:xfrm>
              <a:off x="7666019" y="3006085"/>
              <a:ext cx="5382" cy="319663"/>
            </a:xfrm>
            <a:custGeom>
              <a:avLst/>
              <a:gdLst>
                <a:gd name="T0" fmla="*/ 1 w 2"/>
                <a:gd name="T1" fmla="*/ 0 h 125"/>
                <a:gd name="T2" fmla="*/ 0 w 2"/>
                <a:gd name="T3" fmla="*/ 2 h 125"/>
                <a:gd name="T4" fmla="*/ 0 w 2"/>
                <a:gd name="T5" fmla="*/ 123 h 125"/>
                <a:gd name="T6" fmla="*/ 1 w 2"/>
                <a:gd name="T7" fmla="*/ 125 h 125"/>
                <a:gd name="T8" fmla="*/ 2 w 2"/>
                <a:gd name="T9" fmla="*/ 123 h 125"/>
                <a:gd name="T10" fmla="*/ 2 w 2"/>
                <a:gd name="T11" fmla="*/ 2 h 125"/>
                <a:gd name="T12" fmla="*/ 1 w 2"/>
                <a:gd name="T13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25">
                  <a:moveTo>
                    <a:pt x="1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24"/>
                    <a:pt x="0" y="125"/>
                    <a:pt x="1" y="125"/>
                  </a:cubicBezTo>
                  <a:cubicBezTo>
                    <a:pt x="1" y="125"/>
                    <a:pt x="2" y="124"/>
                    <a:pt x="2" y="12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1" y="0"/>
                    <a:pt x="1" y="0"/>
                  </a:cubicBezTo>
                </a:path>
              </a:pathLst>
            </a:custGeom>
            <a:solidFill>
              <a:srgbClr val="777E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8" name="iṣḻíďe">
              <a:extLst>
                <a:ext uri="{FF2B5EF4-FFF2-40B4-BE49-F238E27FC236}">
                  <a16:creationId xmlns:a16="http://schemas.microsoft.com/office/drawing/2014/main" id="{3876FFC2-7647-4FD5-928D-ACE435BF7157}"/>
                </a:ext>
              </a:extLst>
            </p:cNvPr>
            <p:cNvSpPr/>
            <p:nvPr/>
          </p:nvSpPr>
          <p:spPr bwMode="auto">
            <a:xfrm>
              <a:off x="7719833" y="3006085"/>
              <a:ext cx="4305" cy="319663"/>
            </a:xfrm>
            <a:custGeom>
              <a:avLst/>
              <a:gdLst>
                <a:gd name="T0" fmla="*/ 1 w 2"/>
                <a:gd name="T1" fmla="*/ 0 h 125"/>
                <a:gd name="T2" fmla="*/ 0 w 2"/>
                <a:gd name="T3" fmla="*/ 2 h 125"/>
                <a:gd name="T4" fmla="*/ 0 w 2"/>
                <a:gd name="T5" fmla="*/ 123 h 125"/>
                <a:gd name="T6" fmla="*/ 1 w 2"/>
                <a:gd name="T7" fmla="*/ 125 h 125"/>
                <a:gd name="T8" fmla="*/ 2 w 2"/>
                <a:gd name="T9" fmla="*/ 123 h 125"/>
                <a:gd name="T10" fmla="*/ 2 w 2"/>
                <a:gd name="T11" fmla="*/ 2 h 125"/>
                <a:gd name="T12" fmla="*/ 1 w 2"/>
                <a:gd name="T13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25">
                  <a:moveTo>
                    <a:pt x="1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24"/>
                    <a:pt x="0" y="125"/>
                    <a:pt x="1" y="125"/>
                  </a:cubicBezTo>
                  <a:cubicBezTo>
                    <a:pt x="1" y="125"/>
                    <a:pt x="2" y="124"/>
                    <a:pt x="2" y="12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1" y="0"/>
                    <a:pt x="1" y="0"/>
                  </a:cubicBezTo>
                </a:path>
              </a:pathLst>
            </a:custGeom>
            <a:solidFill>
              <a:srgbClr val="777E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9" name="íṩlïde">
              <a:extLst>
                <a:ext uri="{FF2B5EF4-FFF2-40B4-BE49-F238E27FC236}">
                  <a16:creationId xmlns:a16="http://schemas.microsoft.com/office/drawing/2014/main" id="{8498AE5A-6B78-4B9B-9778-915AC2FCE7B3}"/>
                </a:ext>
              </a:extLst>
            </p:cNvPr>
            <p:cNvSpPr/>
            <p:nvPr/>
          </p:nvSpPr>
          <p:spPr bwMode="auto">
            <a:xfrm>
              <a:off x="7773649" y="3006085"/>
              <a:ext cx="4305" cy="319663"/>
            </a:xfrm>
            <a:custGeom>
              <a:avLst/>
              <a:gdLst>
                <a:gd name="T0" fmla="*/ 1 w 2"/>
                <a:gd name="T1" fmla="*/ 0 h 125"/>
                <a:gd name="T2" fmla="*/ 0 w 2"/>
                <a:gd name="T3" fmla="*/ 2 h 125"/>
                <a:gd name="T4" fmla="*/ 0 w 2"/>
                <a:gd name="T5" fmla="*/ 123 h 125"/>
                <a:gd name="T6" fmla="*/ 1 w 2"/>
                <a:gd name="T7" fmla="*/ 125 h 125"/>
                <a:gd name="T8" fmla="*/ 2 w 2"/>
                <a:gd name="T9" fmla="*/ 123 h 125"/>
                <a:gd name="T10" fmla="*/ 2 w 2"/>
                <a:gd name="T11" fmla="*/ 2 h 125"/>
                <a:gd name="T12" fmla="*/ 1 w 2"/>
                <a:gd name="T13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25">
                  <a:moveTo>
                    <a:pt x="1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24"/>
                    <a:pt x="1" y="125"/>
                    <a:pt x="1" y="125"/>
                  </a:cubicBezTo>
                  <a:cubicBezTo>
                    <a:pt x="2" y="125"/>
                    <a:pt x="2" y="124"/>
                    <a:pt x="2" y="12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</a:path>
              </a:pathLst>
            </a:custGeom>
            <a:solidFill>
              <a:srgbClr val="777E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0" name="ïšḻiḑè">
              <a:extLst>
                <a:ext uri="{FF2B5EF4-FFF2-40B4-BE49-F238E27FC236}">
                  <a16:creationId xmlns:a16="http://schemas.microsoft.com/office/drawing/2014/main" id="{828AF3B3-CCB3-4D2B-B147-E8C98807A219}"/>
                </a:ext>
              </a:extLst>
            </p:cNvPr>
            <p:cNvSpPr/>
            <p:nvPr/>
          </p:nvSpPr>
          <p:spPr bwMode="auto">
            <a:xfrm>
              <a:off x="7826388" y="3006085"/>
              <a:ext cx="5382" cy="319663"/>
            </a:xfrm>
            <a:custGeom>
              <a:avLst/>
              <a:gdLst>
                <a:gd name="T0" fmla="*/ 1 w 2"/>
                <a:gd name="T1" fmla="*/ 0 h 125"/>
                <a:gd name="T2" fmla="*/ 0 w 2"/>
                <a:gd name="T3" fmla="*/ 2 h 125"/>
                <a:gd name="T4" fmla="*/ 0 w 2"/>
                <a:gd name="T5" fmla="*/ 123 h 125"/>
                <a:gd name="T6" fmla="*/ 1 w 2"/>
                <a:gd name="T7" fmla="*/ 125 h 125"/>
                <a:gd name="T8" fmla="*/ 2 w 2"/>
                <a:gd name="T9" fmla="*/ 123 h 125"/>
                <a:gd name="T10" fmla="*/ 2 w 2"/>
                <a:gd name="T11" fmla="*/ 2 h 125"/>
                <a:gd name="T12" fmla="*/ 1 w 2"/>
                <a:gd name="T13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25">
                  <a:moveTo>
                    <a:pt x="1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24"/>
                    <a:pt x="1" y="125"/>
                    <a:pt x="1" y="125"/>
                  </a:cubicBezTo>
                  <a:cubicBezTo>
                    <a:pt x="2" y="125"/>
                    <a:pt x="2" y="124"/>
                    <a:pt x="2" y="12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</a:path>
              </a:pathLst>
            </a:custGeom>
            <a:solidFill>
              <a:srgbClr val="777E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1" name="iṡliďè">
              <a:extLst>
                <a:ext uri="{FF2B5EF4-FFF2-40B4-BE49-F238E27FC236}">
                  <a16:creationId xmlns:a16="http://schemas.microsoft.com/office/drawing/2014/main" id="{F65AB191-D7C8-4679-B0C8-D52AE9914546}"/>
                </a:ext>
              </a:extLst>
            </p:cNvPr>
            <p:cNvSpPr/>
            <p:nvPr/>
          </p:nvSpPr>
          <p:spPr bwMode="auto">
            <a:xfrm>
              <a:off x="7173069" y="2968415"/>
              <a:ext cx="660853" cy="7534"/>
            </a:xfrm>
            <a:custGeom>
              <a:avLst/>
              <a:gdLst>
                <a:gd name="T0" fmla="*/ 2 w 259"/>
                <a:gd name="T1" fmla="*/ 3 h 3"/>
                <a:gd name="T2" fmla="*/ 257 w 259"/>
                <a:gd name="T3" fmla="*/ 3 h 3"/>
                <a:gd name="T4" fmla="*/ 259 w 259"/>
                <a:gd name="T5" fmla="*/ 1 h 3"/>
                <a:gd name="T6" fmla="*/ 257 w 259"/>
                <a:gd name="T7" fmla="*/ 0 h 3"/>
                <a:gd name="T8" fmla="*/ 2 w 259"/>
                <a:gd name="T9" fmla="*/ 0 h 3"/>
                <a:gd name="T10" fmla="*/ 0 w 259"/>
                <a:gd name="T11" fmla="*/ 1 h 3"/>
                <a:gd name="T12" fmla="*/ 2 w 259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9" h="3">
                  <a:moveTo>
                    <a:pt x="2" y="3"/>
                  </a:moveTo>
                  <a:cubicBezTo>
                    <a:pt x="257" y="3"/>
                    <a:pt x="257" y="3"/>
                    <a:pt x="257" y="3"/>
                  </a:cubicBezTo>
                  <a:cubicBezTo>
                    <a:pt x="258" y="3"/>
                    <a:pt x="259" y="2"/>
                    <a:pt x="259" y="1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2" name="ísḻiďé">
              <a:extLst>
                <a:ext uri="{FF2B5EF4-FFF2-40B4-BE49-F238E27FC236}">
                  <a16:creationId xmlns:a16="http://schemas.microsoft.com/office/drawing/2014/main" id="{A98DBD29-EBD4-4303-A278-EA85E2D06DF0}"/>
                </a:ext>
              </a:extLst>
            </p:cNvPr>
            <p:cNvSpPr/>
            <p:nvPr/>
          </p:nvSpPr>
          <p:spPr bwMode="auto">
            <a:xfrm>
              <a:off x="7790870" y="2905989"/>
              <a:ext cx="43053" cy="44129"/>
            </a:xfrm>
            <a:custGeom>
              <a:avLst/>
              <a:gdLst>
                <a:gd name="T0" fmla="*/ 1 w 17"/>
                <a:gd name="T1" fmla="*/ 3 h 17"/>
                <a:gd name="T2" fmla="*/ 14 w 17"/>
                <a:gd name="T3" fmla="*/ 16 h 17"/>
                <a:gd name="T4" fmla="*/ 17 w 17"/>
                <a:gd name="T5" fmla="*/ 16 h 17"/>
                <a:gd name="T6" fmla="*/ 17 w 17"/>
                <a:gd name="T7" fmla="*/ 14 h 17"/>
                <a:gd name="T8" fmla="*/ 3 w 17"/>
                <a:gd name="T9" fmla="*/ 0 h 17"/>
                <a:gd name="T10" fmla="*/ 1 w 17"/>
                <a:gd name="T11" fmla="*/ 0 h 17"/>
                <a:gd name="T12" fmla="*/ 1 w 17"/>
                <a:gd name="T13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7">
                  <a:moveTo>
                    <a:pt x="1" y="3"/>
                  </a:moveTo>
                  <a:cubicBezTo>
                    <a:pt x="14" y="16"/>
                    <a:pt x="14" y="16"/>
                    <a:pt x="14" y="16"/>
                  </a:cubicBezTo>
                  <a:cubicBezTo>
                    <a:pt x="15" y="17"/>
                    <a:pt x="16" y="17"/>
                    <a:pt x="17" y="16"/>
                  </a:cubicBezTo>
                  <a:cubicBezTo>
                    <a:pt x="17" y="16"/>
                    <a:pt x="17" y="14"/>
                    <a:pt x="17" y="1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1" y="0"/>
                    <a:pt x="1" y="0"/>
                  </a:cubicBezTo>
                  <a:cubicBezTo>
                    <a:pt x="0" y="1"/>
                    <a:pt x="0" y="2"/>
                    <a:pt x="1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3" name="íšļíďe">
              <a:extLst>
                <a:ext uri="{FF2B5EF4-FFF2-40B4-BE49-F238E27FC236}">
                  <a16:creationId xmlns:a16="http://schemas.microsoft.com/office/drawing/2014/main" id="{2170018C-A689-4D7C-A56A-2A08A5E8ECBB}"/>
                </a:ext>
              </a:extLst>
            </p:cNvPr>
            <p:cNvSpPr/>
            <p:nvPr/>
          </p:nvSpPr>
          <p:spPr bwMode="auto">
            <a:xfrm>
              <a:off x="7790870" y="2905989"/>
              <a:ext cx="43053" cy="44129"/>
            </a:xfrm>
            <a:custGeom>
              <a:avLst/>
              <a:gdLst>
                <a:gd name="T0" fmla="*/ 14 w 17"/>
                <a:gd name="T1" fmla="*/ 0 h 17"/>
                <a:gd name="T2" fmla="*/ 1 w 17"/>
                <a:gd name="T3" fmla="*/ 14 h 17"/>
                <a:gd name="T4" fmla="*/ 1 w 17"/>
                <a:gd name="T5" fmla="*/ 16 h 17"/>
                <a:gd name="T6" fmla="*/ 3 w 17"/>
                <a:gd name="T7" fmla="*/ 16 h 17"/>
                <a:gd name="T8" fmla="*/ 17 w 17"/>
                <a:gd name="T9" fmla="*/ 3 h 17"/>
                <a:gd name="T10" fmla="*/ 17 w 17"/>
                <a:gd name="T11" fmla="*/ 0 h 17"/>
                <a:gd name="T12" fmla="*/ 14 w 17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7">
                  <a:moveTo>
                    <a:pt x="14" y="0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0" y="14"/>
                    <a:pt x="0" y="16"/>
                    <a:pt x="1" y="16"/>
                  </a:cubicBezTo>
                  <a:cubicBezTo>
                    <a:pt x="1" y="17"/>
                    <a:pt x="3" y="17"/>
                    <a:pt x="3" y="16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2"/>
                    <a:pt x="17" y="1"/>
                    <a:pt x="17" y="0"/>
                  </a:cubicBezTo>
                  <a:cubicBezTo>
                    <a:pt x="16" y="0"/>
                    <a:pt x="15" y="0"/>
                    <a:pt x="1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4" name="íśḷîḑé">
              <a:extLst>
                <a:ext uri="{FF2B5EF4-FFF2-40B4-BE49-F238E27FC236}">
                  <a16:creationId xmlns:a16="http://schemas.microsoft.com/office/drawing/2014/main" id="{601062CB-719E-4D15-AD8C-97BE484D7619}"/>
                </a:ext>
              </a:extLst>
            </p:cNvPr>
            <p:cNvSpPr/>
            <p:nvPr/>
          </p:nvSpPr>
          <p:spPr bwMode="auto">
            <a:xfrm>
              <a:off x="7729520" y="2905989"/>
              <a:ext cx="44129" cy="44129"/>
            </a:xfrm>
            <a:custGeom>
              <a:avLst/>
              <a:gdLst>
                <a:gd name="T0" fmla="*/ 3 w 17"/>
                <a:gd name="T1" fmla="*/ 15 h 17"/>
                <a:gd name="T2" fmla="*/ 3 w 17"/>
                <a:gd name="T3" fmla="*/ 17 h 17"/>
                <a:gd name="T4" fmla="*/ 14 w 17"/>
                <a:gd name="T5" fmla="*/ 17 h 17"/>
                <a:gd name="T6" fmla="*/ 17 w 17"/>
                <a:gd name="T7" fmla="*/ 14 h 17"/>
                <a:gd name="T8" fmla="*/ 17 w 17"/>
                <a:gd name="T9" fmla="*/ 3 h 17"/>
                <a:gd name="T10" fmla="*/ 14 w 17"/>
                <a:gd name="T11" fmla="*/ 0 h 17"/>
                <a:gd name="T12" fmla="*/ 3 w 17"/>
                <a:gd name="T13" fmla="*/ 0 h 17"/>
                <a:gd name="T14" fmla="*/ 0 w 17"/>
                <a:gd name="T15" fmla="*/ 3 h 17"/>
                <a:gd name="T16" fmla="*/ 0 w 17"/>
                <a:gd name="T17" fmla="*/ 14 h 17"/>
                <a:gd name="T18" fmla="*/ 3 w 17"/>
                <a:gd name="T19" fmla="*/ 17 h 17"/>
                <a:gd name="T20" fmla="*/ 3 w 17"/>
                <a:gd name="T21" fmla="*/ 15 h 17"/>
                <a:gd name="T22" fmla="*/ 3 w 17"/>
                <a:gd name="T23" fmla="*/ 13 h 17"/>
                <a:gd name="T24" fmla="*/ 3 w 17"/>
                <a:gd name="T25" fmla="*/ 14 h 17"/>
                <a:gd name="T26" fmla="*/ 4 w 17"/>
                <a:gd name="T27" fmla="*/ 14 h 17"/>
                <a:gd name="T28" fmla="*/ 3 w 17"/>
                <a:gd name="T29" fmla="*/ 13 h 17"/>
                <a:gd name="T30" fmla="*/ 3 w 17"/>
                <a:gd name="T31" fmla="*/ 14 h 17"/>
                <a:gd name="T32" fmla="*/ 4 w 17"/>
                <a:gd name="T33" fmla="*/ 14 h 17"/>
                <a:gd name="T34" fmla="*/ 4 w 17"/>
                <a:gd name="T35" fmla="*/ 3 h 17"/>
                <a:gd name="T36" fmla="*/ 3 w 17"/>
                <a:gd name="T37" fmla="*/ 3 h 17"/>
                <a:gd name="T38" fmla="*/ 3 w 17"/>
                <a:gd name="T39" fmla="*/ 3 h 17"/>
                <a:gd name="T40" fmla="*/ 4 w 17"/>
                <a:gd name="T41" fmla="*/ 3 h 17"/>
                <a:gd name="T42" fmla="*/ 3 w 17"/>
                <a:gd name="T43" fmla="*/ 3 h 17"/>
                <a:gd name="T44" fmla="*/ 3 w 17"/>
                <a:gd name="T45" fmla="*/ 3 h 17"/>
                <a:gd name="T46" fmla="*/ 14 w 17"/>
                <a:gd name="T47" fmla="*/ 3 h 17"/>
                <a:gd name="T48" fmla="*/ 14 w 17"/>
                <a:gd name="T49" fmla="*/ 3 h 17"/>
                <a:gd name="T50" fmla="*/ 14 w 17"/>
                <a:gd name="T51" fmla="*/ 3 h 17"/>
                <a:gd name="T52" fmla="*/ 14 w 17"/>
                <a:gd name="T53" fmla="*/ 3 h 17"/>
                <a:gd name="T54" fmla="*/ 14 w 17"/>
                <a:gd name="T55" fmla="*/ 3 h 17"/>
                <a:gd name="T56" fmla="*/ 14 w 17"/>
                <a:gd name="T57" fmla="*/ 3 h 17"/>
                <a:gd name="T58" fmla="*/ 14 w 17"/>
                <a:gd name="T59" fmla="*/ 14 h 17"/>
                <a:gd name="T60" fmla="*/ 14 w 17"/>
                <a:gd name="T61" fmla="*/ 14 h 17"/>
                <a:gd name="T62" fmla="*/ 14 w 17"/>
                <a:gd name="T63" fmla="*/ 13 h 17"/>
                <a:gd name="T64" fmla="*/ 14 w 17"/>
                <a:gd name="T65" fmla="*/ 14 h 17"/>
                <a:gd name="T66" fmla="*/ 14 w 17"/>
                <a:gd name="T67" fmla="*/ 14 h 17"/>
                <a:gd name="T68" fmla="*/ 14 w 17"/>
                <a:gd name="T69" fmla="*/ 13 h 17"/>
                <a:gd name="T70" fmla="*/ 3 w 17"/>
                <a:gd name="T71" fmla="*/ 13 h 17"/>
                <a:gd name="T72" fmla="*/ 3 w 17"/>
                <a:gd name="T73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" h="17">
                  <a:moveTo>
                    <a:pt x="3" y="15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6" y="17"/>
                    <a:pt x="17" y="15"/>
                    <a:pt x="17" y="14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1"/>
                    <a:pt x="16" y="0"/>
                    <a:pt x="1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2" y="17"/>
                    <a:pt x="3" y="17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3" y="13"/>
                    <a:pt x="3" y="13"/>
                    <a:pt x="3" y="13"/>
                  </a:cubicBezTo>
                  <a:lnTo>
                    <a:pt x="3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5" name="îṧ1îdè">
              <a:extLst>
                <a:ext uri="{FF2B5EF4-FFF2-40B4-BE49-F238E27FC236}">
                  <a16:creationId xmlns:a16="http://schemas.microsoft.com/office/drawing/2014/main" id="{8BB25388-D180-4E28-A35E-271D587EE6AE}"/>
                </a:ext>
              </a:extLst>
            </p:cNvPr>
            <p:cNvSpPr/>
            <p:nvPr/>
          </p:nvSpPr>
          <p:spPr bwMode="auto">
            <a:xfrm>
              <a:off x="7666019" y="2939354"/>
              <a:ext cx="43053" cy="10763"/>
            </a:xfrm>
            <a:custGeom>
              <a:avLst/>
              <a:gdLst>
                <a:gd name="T0" fmla="*/ 2 w 17"/>
                <a:gd name="T1" fmla="*/ 4 h 4"/>
                <a:gd name="T2" fmla="*/ 16 w 17"/>
                <a:gd name="T3" fmla="*/ 4 h 4"/>
                <a:gd name="T4" fmla="*/ 17 w 17"/>
                <a:gd name="T5" fmla="*/ 2 h 4"/>
                <a:gd name="T6" fmla="*/ 16 w 17"/>
                <a:gd name="T7" fmla="*/ 0 h 4"/>
                <a:gd name="T8" fmla="*/ 2 w 17"/>
                <a:gd name="T9" fmla="*/ 0 h 4"/>
                <a:gd name="T10" fmla="*/ 0 w 17"/>
                <a:gd name="T11" fmla="*/ 2 h 4"/>
                <a:gd name="T12" fmla="*/ 2 w 17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4">
                  <a:moveTo>
                    <a:pt x="2" y="4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7" y="4"/>
                    <a:pt x="17" y="3"/>
                    <a:pt x="17" y="2"/>
                  </a:cubicBezTo>
                  <a:cubicBezTo>
                    <a:pt x="17" y="1"/>
                    <a:pt x="17" y="0"/>
                    <a:pt x="1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6" name="í$ḷïḓê">
              <a:extLst>
                <a:ext uri="{FF2B5EF4-FFF2-40B4-BE49-F238E27FC236}">
                  <a16:creationId xmlns:a16="http://schemas.microsoft.com/office/drawing/2014/main" id="{7D4C301B-B93C-4971-A535-812FF1EEBE02}"/>
                </a:ext>
              </a:extLst>
            </p:cNvPr>
            <p:cNvSpPr/>
            <p:nvPr/>
          </p:nvSpPr>
          <p:spPr bwMode="auto">
            <a:xfrm>
              <a:off x="7173069" y="3029764"/>
              <a:ext cx="660853" cy="212033"/>
            </a:xfrm>
            <a:custGeom>
              <a:avLst/>
              <a:gdLst>
                <a:gd name="T0" fmla="*/ 4 w 259"/>
                <a:gd name="T1" fmla="*/ 20 h 83"/>
                <a:gd name="T2" fmla="*/ 4 w 259"/>
                <a:gd name="T3" fmla="*/ 20 h 83"/>
                <a:gd name="T4" fmla="*/ 43 w 259"/>
                <a:gd name="T5" fmla="*/ 3 h 83"/>
                <a:gd name="T6" fmla="*/ 56 w 259"/>
                <a:gd name="T7" fmla="*/ 5 h 83"/>
                <a:gd name="T8" fmla="*/ 76 w 259"/>
                <a:gd name="T9" fmla="*/ 17 h 83"/>
                <a:gd name="T10" fmla="*/ 101 w 259"/>
                <a:gd name="T11" fmla="*/ 45 h 83"/>
                <a:gd name="T12" fmla="*/ 135 w 259"/>
                <a:gd name="T13" fmla="*/ 68 h 83"/>
                <a:gd name="T14" fmla="*/ 148 w 259"/>
                <a:gd name="T15" fmla="*/ 70 h 83"/>
                <a:gd name="T16" fmla="*/ 180 w 259"/>
                <a:gd name="T17" fmla="*/ 63 h 83"/>
                <a:gd name="T18" fmla="*/ 215 w 259"/>
                <a:gd name="T19" fmla="*/ 56 h 83"/>
                <a:gd name="T20" fmla="*/ 215 w 259"/>
                <a:gd name="T21" fmla="*/ 56 h 83"/>
                <a:gd name="T22" fmla="*/ 246 w 259"/>
                <a:gd name="T23" fmla="*/ 69 h 83"/>
                <a:gd name="T24" fmla="*/ 253 w 259"/>
                <a:gd name="T25" fmla="*/ 77 h 83"/>
                <a:gd name="T26" fmla="*/ 255 w 259"/>
                <a:gd name="T27" fmla="*/ 80 h 83"/>
                <a:gd name="T28" fmla="*/ 256 w 259"/>
                <a:gd name="T29" fmla="*/ 81 h 83"/>
                <a:gd name="T30" fmla="*/ 256 w 259"/>
                <a:gd name="T31" fmla="*/ 81 h 83"/>
                <a:gd name="T32" fmla="*/ 258 w 259"/>
                <a:gd name="T33" fmla="*/ 82 h 83"/>
                <a:gd name="T34" fmla="*/ 259 w 259"/>
                <a:gd name="T35" fmla="*/ 80 h 83"/>
                <a:gd name="T36" fmla="*/ 248 w 259"/>
                <a:gd name="T37" fmla="*/ 66 h 83"/>
                <a:gd name="T38" fmla="*/ 215 w 259"/>
                <a:gd name="T39" fmla="*/ 52 h 83"/>
                <a:gd name="T40" fmla="*/ 215 w 259"/>
                <a:gd name="T41" fmla="*/ 52 h 83"/>
                <a:gd name="T42" fmla="*/ 179 w 259"/>
                <a:gd name="T43" fmla="*/ 60 h 83"/>
                <a:gd name="T44" fmla="*/ 148 w 259"/>
                <a:gd name="T45" fmla="*/ 67 h 83"/>
                <a:gd name="T46" fmla="*/ 136 w 259"/>
                <a:gd name="T47" fmla="*/ 65 h 83"/>
                <a:gd name="T48" fmla="*/ 95 w 259"/>
                <a:gd name="T49" fmla="*/ 32 h 83"/>
                <a:gd name="T50" fmla="*/ 78 w 259"/>
                <a:gd name="T51" fmla="*/ 14 h 83"/>
                <a:gd name="T52" fmla="*/ 57 w 259"/>
                <a:gd name="T53" fmla="*/ 2 h 83"/>
                <a:gd name="T54" fmla="*/ 43 w 259"/>
                <a:gd name="T55" fmla="*/ 0 h 83"/>
                <a:gd name="T56" fmla="*/ 12 w 259"/>
                <a:gd name="T57" fmla="*/ 9 h 83"/>
                <a:gd name="T58" fmla="*/ 1 w 259"/>
                <a:gd name="T59" fmla="*/ 18 h 83"/>
                <a:gd name="T60" fmla="*/ 1 w 259"/>
                <a:gd name="T61" fmla="*/ 20 h 83"/>
                <a:gd name="T62" fmla="*/ 4 w 259"/>
                <a:gd name="T63" fmla="*/ 2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9" h="83">
                  <a:moveTo>
                    <a:pt x="4" y="20"/>
                  </a:moveTo>
                  <a:cubicBezTo>
                    <a:pt x="4" y="20"/>
                    <a:pt x="4" y="20"/>
                    <a:pt x="4" y="20"/>
                  </a:cubicBezTo>
                  <a:cubicBezTo>
                    <a:pt x="6" y="18"/>
                    <a:pt x="21" y="3"/>
                    <a:pt x="43" y="3"/>
                  </a:cubicBezTo>
                  <a:cubicBezTo>
                    <a:pt x="47" y="3"/>
                    <a:pt x="51" y="4"/>
                    <a:pt x="56" y="5"/>
                  </a:cubicBezTo>
                  <a:cubicBezTo>
                    <a:pt x="64" y="8"/>
                    <a:pt x="70" y="12"/>
                    <a:pt x="76" y="17"/>
                  </a:cubicBezTo>
                  <a:cubicBezTo>
                    <a:pt x="84" y="25"/>
                    <a:pt x="92" y="35"/>
                    <a:pt x="101" y="45"/>
                  </a:cubicBezTo>
                  <a:cubicBezTo>
                    <a:pt x="110" y="54"/>
                    <a:pt x="120" y="63"/>
                    <a:pt x="135" y="68"/>
                  </a:cubicBezTo>
                  <a:cubicBezTo>
                    <a:pt x="139" y="70"/>
                    <a:pt x="144" y="70"/>
                    <a:pt x="148" y="70"/>
                  </a:cubicBezTo>
                  <a:cubicBezTo>
                    <a:pt x="159" y="70"/>
                    <a:pt x="169" y="67"/>
                    <a:pt x="180" y="63"/>
                  </a:cubicBezTo>
                  <a:cubicBezTo>
                    <a:pt x="191" y="59"/>
                    <a:pt x="202" y="56"/>
                    <a:pt x="215" y="56"/>
                  </a:cubicBezTo>
                  <a:cubicBezTo>
                    <a:pt x="215" y="56"/>
                    <a:pt x="215" y="56"/>
                    <a:pt x="215" y="56"/>
                  </a:cubicBezTo>
                  <a:cubicBezTo>
                    <a:pt x="229" y="56"/>
                    <a:pt x="239" y="62"/>
                    <a:pt x="246" y="69"/>
                  </a:cubicBezTo>
                  <a:cubicBezTo>
                    <a:pt x="249" y="72"/>
                    <a:pt x="252" y="75"/>
                    <a:pt x="253" y="77"/>
                  </a:cubicBezTo>
                  <a:cubicBezTo>
                    <a:pt x="254" y="79"/>
                    <a:pt x="255" y="80"/>
                    <a:pt x="255" y="80"/>
                  </a:cubicBezTo>
                  <a:cubicBezTo>
                    <a:pt x="256" y="81"/>
                    <a:pt x="256" y="81"/>
                    <a:pt x="256" y="81"/>
                  </a:cubicBezTo>
                  <a:cubicBezTo>
                    <a:pt x="256" y="81"/>
                    <a:pt x="256" y="81"/>
                    <a:pt x="256" y="81"/>
                  </a:cubicBezTo>
                  <a:cubicBezTo>
                    <a:pt x="256" y="82"/>
                    <a:pt x="257" y="83"/>
                    <a:pt x="258" y="82"/>
                  </a:cubicBezTo>
                  <a:cubicBezTo>
                    <a:pt x="259" y="82"/>
                    <a:pt x="259" y="81"/>
                    <a:pt x="259" y="80"/>
                  </a:cubicBezTo>
                  <a:cubicBezTo>
                    <a:pt x="259" y="80"/>
                    <a:pt x="256" y="73"/>
                    <a:pt x="248" y="66"/>
                  </a:cubicBezTo>
                  <a:cubicBezTo>
                    <a:pt x="241" y="59"/>
                    <a:pt x="230" y="52"/>
                    <a:pt x="215" y="52"/>
                  </a:cubicBezTo>
                  <a:cubicBezTo>
                    <a:pt x="215" y="52"/>
                    <a:pt x="215" y="52"/>
                    <a:pt x="215" y="52"/>
                  </a:cubicBezTo>
                  <a:cubicBezTo>
                    <a:pt x="202" y="52"/>
                    <a:pt x="190" y="56"/>
                    <a:pt x="179" y="60"/>
                  </a:cubicBezTo>
                  <a:cubicBezTo>
                    <a:pt x="168" y="63"/>
                    <a:pt x="158" y="67"/>
                    <a:pt x="148" y="67"/>
                  </a:cubicBezTo>
                  <a:cubicBezTo>
                    <a:pt x="144" y="67"/>
                    <a:pt x="140" y="66"/>
                    <a:pt x="136" y="65"/>
                  </a:cubicBezTo>
                  <a:cubicBezTo>
                    <a:pt x="118" y="58"/>
                    <a:pt x="106" y="45"/>
                    <a:pt x="95" y="32"/>
                  </a:cubicBezTo>
                  <a:cubicBezTo>
                    <a:pt x="90" y="26"/>
                    <a:pt x="84" y="19"/>
                    <a:pt x="78" y="14"/>
                  </a:cubicBezTo>
                  <a:cubicBezTo>
                    <a:pt x="72" y="9"/>
                    <a:pt x="65" y="4"/>
                    <a:pt x="57" y="2"/>
                  </a:cubicBezTo>
                  <a:cubicBezTo>
                    <a:pt x="52" y="0"/>
                    <a:pt x="47" y="0"/>
                    <a:pt x="43" y="0"/>
                  </a:cubicBezTo>
                  <a:cubicBezTo>
                    <a:pt x="30" y="0"/>
                    <a:pt x="20" y="4"/>
                    <a:pt x="12" y="9"/>
                  </a:cubicBezTo>
                  <a:cubicBezTo>
                    <a:pt x="5" y="13"/>
                    <a:pt x="1" y="18"/>
                    <a:pt x="1" y="18"/>
                  </a:cubicBezTo>
                  <a:cubicBezTo>
                    <a:pt x="0" y="19"/>
                    <a:pt x="0" y="20"/>
                    <a:pt x="1" y="20"/>
                  </a:cubicBezTo>
                  <a:cubicBezTo>
                    <a:pt x="2" y="21"/>
                    <a:pt x="3" y="21"/>
                    <a:pt x="4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7" name="ïṧḷídê">
              <a:extLst>
                <a:ext uri="{FF2B5EF4-FFF2-40B4-BE49-F238E27FC236}">
                  <a16:creationId xmlns:a16="http://schemas.microsoft.com/office/drawing/2014/main" id="{2AB05212-D5E3-425D-8563-C90A669FADB5}"/>
                </a:ext>
              </a:extLst>
            </p:cNvPr>
            <p:cNvSpPr/>
            <p:nvPr/>
          </p:nvSpPr>
          <p:spPr bwMode="auto">
            <a:xfrm>
              <a:off x="7165535" y="3062053"/>
              <a:ext cx="30136" cy="312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8" name="iśļîḑe">
              <a:extLst>
                <a:ext uri="{FF2B5EF4-FFF2-40B4-BE49-F238E27FC236}">
                  <a16:creationId xmlns:a16="http://schemas.microsoft.com/office/drawing/2014/main" id="{0E726357-4768-408A-83A2-530EC412AB6B}"/>
                </a:ext>
              </a:extLst>
            </p:cNvPr>
            <p:cNvSpPr/>
            <p:nvPr/>
          </p:nvSpPr>
          <p:spPr bwMode="auto">
            <a:xfrm>
              <a:off x="7489504" y="3177218"/>
              <a:ext cx="31214" cy="312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9" name="îṡḻïḓe">
              <a:extLst>
                <a:ext uri="{FF2B5EF4-FFF2-40B4-BE49-F238E27FC236}">
                  <a16:creationId xmlns:a16="http://schemas.microsoft.com/office/drawing/2014/main" id="{9F3F53A8-7D36-4053-ACFA-42B21F80851F}"/>
                </a:ext>
              </a:extLst>
            </p:cNvPr>
            <p:cNvSpPr/>
            <p:nvPr/>
          </p:nvSpPr>
          <p:spPr bwMode="auto">
            <a:xfrm>
              <a:off x="7813472" y="3221346"/>
              <a:ext cx="31214" cy="3013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0" name="îṣḷíḑe">
              <a:extLst>
                <a:ext uri="{FF2B5EF4-FFF2-40B4-BE49-F238E27FC236}">
                  <a16:creationId xmlns:a16="http://schemas.microsoft.com/office/drawing/2014/main" id="{A041D7E8-DAB9-42F1-84C3-E883383348E0}"/>
                </a:ext>
              </a:extLst>
            </p:cNvPr>
            <p:cNvSpPr/>
            <p:nvPr/>
          </p:nvSpPr>
          <p:spPr bwMode="auto">
            <a:xfrm>
              <a:off x="3376932" y="3640031"/>
              <a:ext cx="613495" cy="306748"/>
            </a:xfrm>
            <a:custGeom>
              <a:avLst/>
              <a:gdLst>
                <a:gd name="T0" fmla="*/ 220 w 240"/>
                <a:gd name="T1" fmla="*/ 0 h 120"/>
                <a:gd name="T2" fmla="*/ 20 w 240"/>
                <a:gd name="T3" fmla="*/ 0 h 120"/>
                <a:gd name="T4" fmla="*/ 0 w 240"/>
                <a:gd name="T5" fmla="*/ 19 h 120"/>
                <a:gd name="T6" fmla="*/ 0 w 240"/>
                <a:gd name="T7" fmla="*/ 72 h 120"/>
                <a:gd name="T8" fmla="*/ 20 w 240"/>
                <a:gd name="T9" fmla="*/ 92 h 120"/>
                <a:gd name="T10" fmla="*/ 175 w 240"/>
                <a:gd name="T11" fmla="*/ 92 h 120"/>
                <a:gd name="T12" fmla="*/ 204 w 240"/>
                <a:gd name="T13" fmla="*/ 120 h 120"/>
                <a:gd name="T14" fmla="*/ 204 w 240"/>
                <a:gd name="T15" fmla="*/ 92 h 120"/>
                <a:gd name="T16" fmla="*/ 220 w 240"/>
                <a:gd name="T17" fmla="*/ 92 h 120"/>
                <a:gd name="T18" fmla="*/ 240 w 240"/>
                <a:gd name="T19" fmla="*/ 72 h 120"/>
                <a:gd name="T20" fmla="*/ 240 w 240"/>
                <a:gd name="T21" fmla="*/ 19 h 120"/>
                <a:gd name="T22" fmla="*/ 220 w 240"/>
                <a:gd name="T2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0" h="120">
                  <a:moveTo>
                    <a:pt x="22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8"/>
                    <a:pt x="0" y="19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3"/>
                    <a:pt x="9" y="92"/>
                    <a:pt x="20" y="92"/>
                  </a:cubicBezTo>
                  <a:cubicBezTo>
                    <a:pt x="175" y="92"/>
                    <a:pt x="175" y="92"/>
                    <a:pt x="175" y="92"/>
                  </a:cubicBezTo>
                  <a:cubicBezTo>
                    <a:pt x="204" y="120"/>
                    <a:pt x="204" y="120"/>
                    <a:pt x="204" y="120"/>
                  </a:cubicBezTo>
                  <a:cubicBezTo>
                    <a:pt x="204" y="92"/>
                    <a:pt x="204" y="92"/>
                    <a:pt x="204" y="92"/>
                  </a:cubicBezTo>
                  <a:cubicBezTo>
                    <a:pt x="220" y="92"/>
                    <a:pt x="220" y="92"/>
                    <a:pt x="220" y="92"/>
                  </a:cubicBezTo>
                  <a:cubicBezTo>
                    <a:pt x="231" y="92"/>
                    <a:pt x="240" y="83"/>
                    <a:pt x="240" y="72"/>
                  </a:cubicBezTo>
                  <a:cubicBezTo>
                    <a:pt x="240" y="19"/>
                    <a:pt x="240" y="19"/>
                    <a:pt x="240" y="19"/>
                  </a:cubicBezTo>
                  <a:cubicBezTo>
                    <a:pt x="240" y="8"/>
                    <a:pt x="231" y="0"/>
                    <a:pt x="220" y="0"/>
                  </a:cubicBezTo>
                  <a:close/>
                </a:path>
              </a:pathLst>
            </a:custGeom>
            <a:solidFill>
              <a:srgbClr val="9DB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1" name="íṣḻîḓê">
              <a:extLst>
                <a:ext uri="{FF2B5EF4-FFF2-40B4-BE49-F238E27FC236}">
                  <a16:creationId xmlns:a16="http://schemas.microsoft.com/office/drawing/2014/main" id="{11BA805C-1612-43EF-AF53-2390C7BBF3B3}"/>
                </a:ext>
              </a:extLst>
            </p:cNvPr>
            <p:cNvSpPr/>
            <p:nvPr/>
          </p:nvSpPr>
          <p:spPr bwMode="auto">
            <a:xfrm>
              <a:off x="3445816" y="3695999"/>
              <a:ext cx="406844" cy="12915"/>
            </a:xfrm>
            <a:custGeom>
              <a:avLst/>
              <a:gdLst>
                <a:gd name="T0" fmla="*/ 3 w 159"/>
                <a:gd name="T1" fmla="*/ 5 h 5"/>
                <a:gd name="T2" fmla="*/ 156 w 159"/>
                <a:gd name="T3" fmla="*/ 5 h 5"/>
                <a:gd name="T4" fmla="*/ 159 w 159"/>
                <a:gd name="T5" fmla="*/ 3 h 5"/>
                <a:gd name="T6" fmla="*/ 156 w 159"/>
                <a:gd name="T7" fmla="*/ 0 h 5"/>
                <a:gd name="T8" fmla="*/ 3 w 159"/>
                <a:gd name="T9" fmla="*/ 0 h 5"/>
                <a:gd name="T10" fmla="*/ 0 w 159"/>
                <a:gd name="T11" fmla="*/ 3 h 5"/>
                <a:gd name="T12" fmla="*/ 3 w 159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9" h="5">
                  <a:moveTo>
                    <a:pt x="3" y="5"/>
                  </a:moveTo>
                  <a:cubicBezTo>
                    <a:pt x="156" y="5"/>
                    <a:pt x="156" y="5"/>
                    <a:pt x="156" y="5"/>
                  </a:cubicBezTo>
                  <a:cubicBezTo>
                    <a:pt x="158" y="5"/>
                    <a:pt x="159" y="4"/>
                    <a:pt x="159" y="3"/>
                  </a:cubicBezTo>
                  <a:cubicBezTo>
                    <a:pt x="159" y="1"/>
                    <a:pt x="158" y="0"/>
                    <a:pt x="156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3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2" name="ïṩ1îḓe">
              <a:extLst>
                <a:ext uri="{FF2B5EF4-FFF2-40B4-BE49-F238E27FC236}">
                  <a16:creationId xmlns:a16="http://schemas.microsoft.com/office/drawing/2014/main" id="{A1CA8BD9-EAA3-489B-9764-7B7D791AF363}"/>
                </a:ext>
              </a:extLst>
            </p:cNvPr>
            <p:cNvSpPr/>
            <p:nvPr/>
          </p:nvSpPr>
          <p:spPr bwMode="auto">
            <a:xfrm>
              <a:off x="3445816" y="3749814"/>
              <a:ext cx="468194" cy="12915"/>
            </a:xfrm>
            <a:custGeom>
              <a:avLst/>
              <a:gdLst>
                <a:gd name="T0" fmla="*/ 3 w 183"/>
                <a:gd name="T1" fmla="*/ 5 h 5"/>
                <a:gd name="T2" fmla="*/ 180 w 183"/>
                <a:gd name="T3" fmla="*/ 5 h 5"/>
                <a:gd name="T4" fmla="*/ 183 w 183"/>
                <a:gd name="T5" fmla="*/ 3 h 5"/>
                <a:gd name="T6" fmla="*/ 180 w 183"/>
                <a:gd name="T7" fmla="*/ 0 h 5"/>
                <a:gd name="T8" fmla="*/ 3 w 183"/>
                <a:gd name="T9" fmla="*/ 0 h 5"/>
                <a:gd name="T10" fmla="*/ 0 w 183"/>
                <a:gd name="T11" fmla="*/ 3 h 5"/>
                <a:gd name="T12" fmla="*/ 3 w 183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5">
                  <a:moveTo>
                    <a:pt x="3" y="5"/>
                  </a:moveTo>
                  <a:cubicBezTo>
                    <a:pt x="180" y="5"/>
                    <a:pt x="180" y="5"/>
                    <a:pt x="180" y="5"/>
                  </a:cubicBezTo>
                  <a:cubicBezTo>
                    <a:pt x="182" y="5"/>
                    <a:pt x="183" y="4"/>
                    <a:pt x="183" y="3"/>
                  </a:cubicBezTo>
                  <a:cubicBezTo>
                    <a:pt x="183" y="1"/>
                    <a:pt x="182" y="0"/>
                    <a:pt x="18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3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3" name="işlïḍè">
              <a:extLst>
                <a:ext uri="{FF2B5EF4-FFF2-40B4-BE49-F238E27FC236}">
                  <a16:creationId xmlns:a16="http://schemas.microsoft.com/office/drawing/2014/main" id="{389F560E-AC23-43C3-B04C-14B4F1C9846D}"/>
                </a:ext>
              </a:extLst>
            </p:cNvPr>
            <p:cNvSpPr/>
            <p:nvPr/>
          </p:nvSpPr>
          <p:spPr bwMode="auto">
            <a:xfrm>
              <a:off x="3445816" y="3803629"/>
              <a:ext cx="176515" cy="12915"/>
            </a:xfrm>
            <a:custGeom>
              <a:avLst/>
              <a:gdLst>
                <a:gd name="T0" fmla="*/ 3 w 69"/>
                <a:gd name="T1" fmla="*/ 5 h 5"/>
                <a:gd name="T2" fmla="*/ 66 w 69"/>
                <a:gd name="T3" fmla="*/ 5 h 5"/>
                <a:gd name="T4" fmla="*/ 69 w 69"/>
                <a:gd name="T5" fmla="*/ 3 h 5"/>
                <a:gd name="T6" fmla="*/ 66 w 69"/>
                <a:gd name="T7" fmla="*/ 0 h 5"/>
                <a:gd name="T8" fmla="*/ 3 w 69"/>
                <a:gd name="T9" fmla="*/ 0 h 5"/>
                <a:gd name="T10" fmla="*/ 0 w 69"/>
                <a:gd name="T11" fmla="*/ 3 h 5"/>
                <a:gd name="T12" fmla="*/ 3 w 69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5">
                  <a:moveTo>
                    <a:pt x="3" y="5"/>
                  </a:moveTo>
                  <a:cubicBezTo>
                    <a:pt x="66" y="5"/>
                    <a:pt x="66" y="5"/>
                    <a:pt x="66" y="5"/>
                  </a:cubicBezTo>
                  <a:cubicBezTo>
                    <a:pt x="68" y="5"/>
                    <a:pt x="69" y="4"/>
                    <a:pt x="69" y="3"/>
                  </a:cubicBezTo>
                  <a:cubicBezTo>
                    <a:pt x="69" y="1"/>
                    <a:pt x="68" y="0"/>
                    <a:pt x="66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3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4" name="išlïḋé">
              <a:extLst>
                <a:ext uri="{FF2B5EF4-FFF2-40B4-BE49-F238E27FC236}">
                  <a16:creationId xmlns:a16="http://schemas.microsoft.com/office/drawing/2014/main" id="{77500B3D-1FAD-4731-A72E-B6F17D069DBD}"/>
                </a:ext>
              </a:extLst>
            </p:cNvPr>
            <p:cNvSpPr/>
            <p:nvPr/>
          </p:nvSpPr>
          <p:spPr bwMode="auto">
            <a:xfrm>
              <a:off x="3722427" y="2965185"/>
              <a:ext cx="244322" cy="319663"/>
            </a:xfrm>
            <a:custGeom>
              <a:avLst/>
              <a:gdLst>
                <a:gd name="T0" fmla="*/ 173 w 227"/>
                <a:gd name="T1" fmla="*/ 0 h 297"/>
                <a:gd name="T2" fmla="*/ 57 w 227"/>
                <a:gd name="T3" fmla="*/ 0 h 297"/>
                <a:gd name="T4" fmla="*/ 57 w 227"/>
                <a:gd name="T5" fmla="*/ 145 h 297"/>
                <a:gd name="T6" fmla="*/ 0 w 227"/>
                <a:gd name="T7" fmla="*/ 145 h 297"/>
                <a:gd name="T8" fmla="*/ 113 w 227"/>
                <a:gd name="T9" fmla="*/ 297 h 297"/>
                <a:gd name="T10" fmla="*/ 227 w 227"/>
                <a:gd name="T11" fmla="*/ 145 h 297"/>
                <a:gd name="T12" fmla="*/ 173 w 227"/>
                <a:gd name="T13" fmla="*/ 145 h 297"/>
                <a:gd name="T14" fmla="*/ 173 w 227"/>
                <a:gd name="T15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7" h="297">
                  <a:moveTo>
                    <a:pt x="173" y="0"/>
                  </a:moveTo>
                  <a:lnTo>
                    <a:pt x="57" y="0"/>
                  </a:lnTo>
                  <a:lnTo>
                    <a:pt x="57" y="145"/>
                  </a:lnTo>
                  <a:lnTo>
                    <a:pt x="0" y="145"/>
                  </a:lnTo>
                  <a:lnTo>
                    <a:pt x="113" y="297"/>
                  </a:lnTo>
                  <a:lnTo>
                    <a:pt x="227" y="145"/>
                  </a:lnTo>
                  <a:lnTo>
                    <a:pt x="173" y="145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C4C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5" name="íśľíḋe">
              <a:extLst>
                <a:ext uri="{FF2B5EF4-FFF2-40B4-BE49-F238E27FC236}">
                  <a16:creationId xmlns:a16="http://schemas.microsoft.com/office/drawing/2014/main" id="{D9BA57E8-B937-4B89-ADCB-796EAF8F8DEC}"/>
                </a:ext>
              </a:extLst>
            </p:cNvPr>
            <p:cNvSpPr/>
            <p:nvPr/>
          </p:nvSpPr>
          <p:spPr bwMode="auto">
            <a:xfrm>
              <a:off x="3486715" y="2297874"/>
              <a:ext cx="245398" cy="319663"/>
            </a:xfrm>
            <a:custGeom>
              <a:avLst/>
              <a:gdLst>
                <a:gd name="T0" fmla="*/ 173 w 228"/>
                <a:gd name="T1" fmla="*/ 0 h 297"/>
                <a:gd name="T2" fmla="*/ 57 w 228"/>
                <a:gd name="T3" fmla="*/ 0 h 297"/>
                <a:gd name="T4" fmla="*/ 57 w 228"/>
                <a:gd name="T5" fmla="*/ 145 h 297"/>
                <a:gd name="T6" fmla="*/ 0 w 228"/>
                <a:gd name="T7" fmla="*/ 145 h 297"/>
                <a:gd name="T8" fmla="*/ 114 w 228"/>
                <a:gd name="T9" fmla="*/ 297 h 297"/>
                <a:gd name="T10" fmla="*/ 228 w 228"/>
                <a:gd name="T11" fmla="*/ 145 h 297"/>
                <a:gd name="T12" fmla="*/ 173 w 228"/>
                <a:gd name="T13" fmla="*/ 145 h 297"/>
                <a:gd name="T14" fmla="*/ 173 w 228"/>
                <a:gd name="T15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8" h="297">
                  <a:moveTo>
                    <a:pt x="173" y="0"/>
                  </a:moveTo>
                  <a:lnTo>
                    <a:pt x="57" y="0"/>
                  </a:lnTo>
                  <a:lnTo>
                    <a:pt x="57" y="145"/>
                  </a:lnTo>
                  <a:lnTo>
                    <a:pt x="0" y="145"/>
                  </a:lnTo>
                  <a:lnTo>
                    <a:pt x="114" y="297"/>
                  </a:lnTo>
                  <a:lnTo>
                    <a:pt x="228" y="145"/>
                  </a:lnTo>
                  <a:lnTo>
                    <a:pt x="173" y="145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A1A1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6" name="iślîdé">
              <a:extLst>
                <a:ext uri="{FF2B5EF4-FFF2-40B4-BE49-F238E27FC236}">
                  <a16:creationId xmlns:a16="http://schemas.microsoft.com/office/drawing/2014/main" id="{5AC18473-C750-40EE-A036-640F6F6215E2}"/>
                </a:ext>
              </a:extLst>
            </p:cNvPr>
            <p:cNvSpPr/>
            <p:nvPr/>
          </p:nvSpPr>
          <p:spPr bwMode="auto">
            <a:xfrm>
              <a:off x="7686468" y="2108444"/>
              <a:ext cx="245398" cy="319663"/>
            </a:xfrm>
            <a:custGeom>
              <a:avLst/>
              <a:gdLst>
                <a:gd name="T0" fmla="*/ 171 w 228"/>
                <a:gd name="T1" fmla="*/ 0 h 297"/>
                <a:gd name="T2" fmla="*/ 54 w 228"/>
                <a:gd name="T3" fmla="*/ 0 h 297"/>
                <a:gd name="T4" fmla="*/ 54 w 228"/>
                <a:gd name="T5" fmla="*/ 143 h 297"/>
                <a:gd name="T6" fmla="*/ 0 w 228"/>
                <a:gd name="T7" fmla="*/ 143 h 297"/>
                <a:gd name="T8" fmla="*/ 114 w 228"/>
                <a:gd name="T9" fmla="*/ 297 h 297"/>
                <a:gd name="T10" fmla="*/ 228 w 228"/>
                <a:gd name="T11" fmla="*/ 143 h 297"/>
                <a:gd name="T12" fmla="*/ 171 w 228"/>
                <a:gd name="T13" fmla="*/ 143 h 297"/>
                <a:gd name="T14" fmla="*/ 171 w 228"/>
                <a:gd name="T15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8" h="297">
                  <a:moveTo>
                    <a:pt x="171" y="0"/>
                  </a:moveTo>
                  <a:lnTo>
                    <a:pt x="54" y="0"/>
                  </a:lnTo>
                  <a:lnTo>
                    <a:pt x="54" y="143"/>
                  </a:lnTo>
                  <a:lnTo>
                    <a:pt x="0" y="143"/>
                  </a:lnTo>
                  <a:lnTo>
                    <a:pt x="114" y="297"/>
                  </a:lnTo>
                  <a:lnTo>
                    <a:pt x="228" y="143"/>
                  </a:lnTo>
                  <a:lnTo>
                    <a:pt x="171" y="143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rgbClr val="A1A1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7" name="ïṣļîḓe">
              <a:extLst>
                <a:ext uri="{FF2B5EF4-FFF2-40B4-BE49-F238E27FC236}">
                  <a16:creationId xmlns:a16="http://schemas.microsoft.com/office/drawing/2014/main" id="{D5001AB6-1744-4878-9721-BCBAE080E383}"/>
                </a:ext>
              </a:extLst>
            </p:cNvPr>
            <p:cNvSpPr/>
            <p:nvPr/>
          </p:nvSpPr>
          <p:spPr bwMode="auto">
            <a:xfrm>
              <a:off x="4993546" y="1768331"/>
              <a:ext cx="368097" cy="481110"/>
            </a:xfrm>
            <a:custGeom>
              <a:avLst/>
              <a:gdLst>
                <a:gd name="T0" fmla="*/ 259 w 342"/>
                <a:gd name="T1" fmla="*/ 0 h 447"/>
                <a:gd name="T2" fmla="*/ 84 w 342"/>
                <a:gd name="T3" fmla="*/ 0 h 447"/>
                <a:gd name="T4" fmla="*/ 84 w 342"/>
                <a:gd name="T5" fmla="*/ 217 h 447"/>
                <a:gd name="T6" fmla="*/ 0 w 342"/>
                <a:gd name="T7" fmla="*/ 217 h 447"/>
                <a:gd name="T8" fmla="*/ 171 w 342"/>
                <a:gd name="T9" fmla="*/ 447 h 447"/>
                <a:gd name="T10" fmla="*/ 342 w 342"/>
                <a:gd name="T11" fmla="*/ 217 h 447"/>
                <a:gd name="T12" fmla="*/ 259 w 342"/>
                <a:gd name="T13" fmla="*/ 217 h 447"/>
                <a:gd name="T14" fmla="*/ 259 w 342"/>
                <a:gd name="T15" fmla="*/ 0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2" h="447">
                  <a:moveTo>
                    <a:pt x="259" y="0"/>
                  </a:moveTo>
                  <a:lnTo>
                    <a:pt x="84" y="0"/>
                  </a:lnTo>
                  <a:lnTo>
                    <a:pt x="84" y="217"/>
                  </a:lnTo>
                  <a:lnTo>
                    <a:pt x="0" y="217"/>
                  </a:lnTo>
                  <a:lnTo>
                    <a:pt x="171" y="447"/>
                  </a:lnTo>
                  <a:lnTo>
                    <a:pt x="342" y="217"/>
                  </a:lnTo>
                  <a:lnTo>
                    <a:pt x="259" y="217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CACA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8" name="işḷïḓé">
              <a:extLst>
                <a:ext uri="{FF2B5EF4-FFF2-40B4-BE49-F238E27FC236}">
                  <a16:creationId xmlns:a16="http://schemas.microsoft.com/office/drawing/2014/main" id="{8A9044EB-2009-4357-8682-778FF7AF7FF6}"/>
                </a:ext>
              </a:extLst>
            </p:cNvPr>
            <p:cNvSpPr/>
            <p:nvPr/>
          </p:nvSpPr>
          <p:spPr bwMode="auto">
            <a:xfrm>
              <a:off x="2963630" y="3295612"/>
              <a:ext cx="367021" cy="483263"/>
            </a:xfrm>
            <a:custGeom>
              <a:avLst/>
              <a:gdLst>
                <a:gd name="T0" fmla="*/ 258 w 341"/>
                <a:gd name="T1" fmla="*/ 0 h 449"/>
                <a:gd name="T2" fmla="*/ 83 w 341"/>
                <a:gd name="T3" fmla="*/ 0 h 449"/>
                <a:gd name="T4" fmla="*/ 83 w 341"/>
                <a:gd name="T5" fmla="*/ 216 h 449"/>
                <a:gd name="T6" fmla="*/ 0 w 341"/>
                <a:gd name="T7" fmla="*/ 216 h 449"/>
                <a:gd name="T8" fmla="*/ 171 w 341"/>
                <a:gd name="T9" fmla="*/ 449 h 449"/>
                <a:gd name="T10" fmla="*/ 341 w 341"/>
                <a:gd name="T11" fmla="*/ 216 h 449"/>
                <a:gd name="T12" fmla="*/ 258 w 341"/>
                <a:gd name="T13" fmla="*/ 216 h 449"/>
                <a:gd name="T14" fmla="*/ 258 w 341"/>
                <a:gd name="T15" fmla="*/ 0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1" h="449">
                  <a:moveTo>
                    <a:pt x="258" y="0"/>
                  </a:moveTo>
                  <a:lnTo>
                    <a:pt x="83" y="0"/>
                  </a:lnTo>
                  <a:lnTo>
                    <a:pt x="83" y="216"/>
                  </a:lnTo>
                  <a:lnTo>
                    <a:pt x="0" y="216"/>
                  </a:lnTo>
                  <a:lnTo>
                    <a:pt x="171" y="449"/>
                  </a:lnTo>
                  <a:lnTo>
                    <a:pt x="341" y="216"/>
                  </a:lnTo>
                  <a:lnTo>
                    <a:pt x="258" y="216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CACA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9" name="iŝlíḋé">
              <a:extLst>
                <a:ext uri="{FF2B5EF4-FFF2-40B4-BE49-F238E27FC236}">
                  <a16:creationId xmlns:a16="http://schemas.microsoft.com/office/drawing/2014/main" id="{E5BDC9E7-28B3-4436-9741-0D2C5AEB3ADB}"/>
                </a:ext>
              </a:extLst>
            </p:cNvPr>
            <p:cNvSpPr/>
            <p:nvPr/>
          </p:nvSpPr>
          <p:spPr bwMode="auto">
            <a:xfrm>
              <a:off x="8396831" y="2556189"/>
              <a:ext cx="367021" cy="481110"/>
            </a:xfrm>
            <a:custGeom>
              <a:avLst/>
              <a:gdLst>
                <a:gd name="T0" fmla="*/ 258 w 341"/>
                <a:gd name="T1" fmla="*/ 0 h 447"/>
                <a:gd name="T2" fmla="*/ 83 w 341"/>
                <a:gd name="T3" fmla="*/ 0 h 447"/>
                <a:gd name="T4" fmla="*/ 83 w 341"/>
                <a:gd name="T5" fmla="*/ 216 h 447"/>
                <a:gd name="T6" fmla="*/ 0 w 341"/>
                <a:gd name="T7" fmla="*/ 216 h 447"/>
                <a:gd name="T8" fmla="*/ 170 w 341"/>
                <a:gd name="T9" fmla="*/ 447 h 447"/>
                <a:gd name="T10" fmla="*/ 341 w 341"/>
                <a:gd name="T11" fmla="*/ 216 h 447"/>
                <a:gd name="T12" fmla="*/ 258 w 341"/>
                <a:gd name="T13" fmla="*/ 216 h 447"/>
                <a:gd name="T14" fmla="*/ 258 w 341"/>
                <a:gd name="T15" fmla="*/ 0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1" h="447">
                  <a:moveTo>
                    <a:pt x="258" y="0"/>
                  </a:moveTo>
                  <a:lnTo>
                    <a:pt x="83" y="0"/>
                  </a:lnTo>
                  <a:lnTo>
                    <a:pt x="83" y="216"/>
                  </a:lnTo>
                  <a:lnTo>
                    <a:pt x="0" y="216"/>
                  </a:lnTo>
                  <a:lnTo>
                    <a:pt x="170" y="447"/>
                  </a:lnTo>
                  <a:lnTo>
                    <a:pt x="341" y="216"/>
                  </a:lnTo>
                  <a:lnTo>
                    <a:pt x="258" y="216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C4C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0" name="ïṡľíḋè">
              <a:extLst>
                <a:ext uri="{FF2B5EF4-FFF2-40B4-BE49-F238E27FC236}">
                  <a16:creationId xmlns:a16="http://schemas.microsoft.com/office/drawing/2014/main" id="{9A6FC44A-9A1C-4657-8C1D-9C8C2A055006}"/>
                </a:ext>
              </a:extLst>
            </p:cNvPr>
            <p:cNvSpPr/>
            <p:nvPr/>
          </p:nvSpPr>
          <p:spPr bwMode="auto">
            <a:xfrm>
              <a:off x="3014216" y="2738084"/>
              <a:ext cx="235711" cy="234635"/>
            </a:xfrm>
            <a:custGeom>
              <a:avLst/>
              <a:gdLst>
                <a:gd name="T0" fmla="*/ 46 w 92"/>
                <a:gd name="T1" fmla="*/ 72 h 92"/>
                <a:gd name="T2" fmla="*/ 21 w 92"/>
                <a:gd name="T3" fmla="*/ 46 h 92"/>
                <a:gd name="T4" fmla="*/ 46 w 92"/>
                <a:gd name="T5" fmla="*/ 21 h 92"/>
                <a:gd name="T6" fmla="*/ 72 w 92"/>
                <a:gd name="T7" fmla="*/ 46 h 92"/>
                <a:gd name="T8" fmla="*/ 46 w 92"/>
                <a:gd name="T9" fmla="*/ 72 h 92"/>
                <a:gd name="T10" fmla="*/ 54 w 92"/>
                <a:gd name="T11" fmla="*/ 0 h 92"/>
                <a:gd name="T12" fmla="*/ 39 w 92"/>
                <a:gd name="T13" fmla="*/ 0 h 92"/>
                <a:gd name="T14" fmla="*/ 39 w 92"/>
                <a:gd name="T15" fmla="*/ 7 h 92"/>
                <a:gd name="T16" fmla="*/ 24 w 92"/>
                <a:gd name="T17" fmla="*/ 13 h 92"/>
                <a:gd name="T18" fmla="*/ 19 w 92"/>
                <a:gd name="T19" fmla="*/ 8 h 92"/>
                <a:gd name="T20" fmla="*/ 9 w 92"/>
                <a:gd name="T21" fmla="*/ 19 h 92"/>
                <a:gd name="T22" fmla="*/ 13 w 92"/>
                <a:gd name="T23" fmla="*/ 24 h 92"/>
                <a:gd name="T24" fmla="*/ 7 w 92"/>
                <a:gd name="T25" fmla="*/ 38 h 92"/>
                <a:gd name="T26" fmla="*/ 0 w 92"/>
                <a:gd name="T27" fmla="*/ 38 h 92"/>
                <a:gd name="T28" fmla="*/ 0 w 92"/>
                <a:gd name="T29" fmla="*/ 54 h 92"/>
                <a:gd name="T30" fmla="*/ 7 w 92"/>
                <a:gd name="T31" fmla="*/ 54 h 92"/>
                <a:gd name="T32" fmla="*/ 13 w 92"/>
                <a:gd name="T33" fmla="*/ 69 h 92"/>
                <a:gd name="T34" fmla="*/ 9 w 92"/>
                <a:gd name="T35" fmla="*/ 73 h 92"/>
                <a:gd name="T36" fmla="*/ 19 w 92"/>
                <a:gd name="T37" fmla="*/ 84 h 92"/>
                <a:gd name="T38" fmla="*/ 24 w 92"/>
                <a:gd name="T39" fmla="*/ 79 h 92"/>
                <a:gd name="T40" fmla="*/ 39 w 92"/>
                <a:gd name="T41" fmla="*/ 85 h 92"/>
                <a:gd name="T42" fmla="*/ 39 w 92"/>
                <a:gd name="T43" fmla="*/ 92 h 92"/>
                <a:gd name="T44" fmla="*/ 54 w 92"/>
                <a:gd name="T45" fmla="*/ 92 h 92"/>
                <a:gd name="T46" fmla="*/ 54 w 92"/>
                <a:gd name="T47" fmla="*/ 85 h 92"/>
                <a:gd name="T48" fmla="*/ 69 w 92"/>
                <a:gd name="T49" fmla="*/ 79 h 92"/>
                <a:gd name="T50" fmla="*/ 73 w 92"/>
                <a:gd name="T51" fmla="*/ 84 h 92"/>
                <a:gd name="T52" fmla="*/ 84 w 92"/>
                <a:gd name="T53" fmla="*/ 73 h 92"/>
                <a:gd name="T54" fmla="*/ 80 w 92"/>
                <a:gd name="T55" fmla="*/ 69 h 92"/>
                <a:gd name="T56" fmla="*/ 86 w 92"/>
                <a:gd name="T57" fmla="*/ 54 h 92"/>
                <a:gd name="T58" fmla="*/ 92 w 92"/>
                <a:gd name="T59" fmla="*/ 54 h 92"/>
                <a:gd name="T60" fmla="*/ 92 w 92"/>
                <a:gd name="T61" fmla="*/ 38 h 92"/>
                <a:gd name="T62" fmla="*/ 86 w 92"/>
                <a:gd name="T63" fmla="*/ 38 h 92"/>
                <a:gd name="T64" fmla="*/ 80 w 92"/>
                <a:gd name="T65" fmla="*/ 24 h 92"/>
                <a:gd name="T66" fmla="*/ 84 w 92"/>
                <a:gd name="T67" fmla="*/ 19 h 92"/>
                <a:gd name="T68" fmla="*/ 73 w 92"/>
                <a:gd name="T69" fmla="*/ 8 h 92"/>
                <a:gd name="T70" fmla="*/ 69 w 92"/>
                <a:gd name="T71" fmla="*/ 13 h 92"/>
                <a:gd name="T72" fmla="*/ 54 w 92"/>
                <a:gd name="T73" fmla="*/ 7 h 92"/>
                <a:gd name="T74" fmla="*/ 54 w 92"/>
                <a:gd name="T7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2" h="92">
                  <a:moveTo>
                    <a:pt x="46" y="72"/>
                  </a:moveTo>
                  <a:cubicBezTo>
                    <a:pt x="32" y="72"/>
                    <a:pt x="21" y="60"/>
                    <a:pt x="21" y="46"/>
                  </a:cubicBezTo>
                  <a:cubicBezTo>
                    <a:pt x="21" y="32"/>
                    <a:pt x="32" y="21"/>
                    <a:pt x="46" y="21"/>
                  </a:cubicBezTo>
                  <a:cubicBezTo>
                    <a:pt x="60" y="21"/>
                    <a:pt x="72" y="32"/>
                    <a:pt x="72" y="46"/>
                  </a:cubicBezTo>
                  <a:cubicBezTo>
                    <a:pt x="72" y="60"/>
                    <a:pt x="60" y="72"/>
                    <a:pt x="46" y="72"/>
                  </a:cubicBezTo>
                  <a:moveTo>
                    <a:pt x="5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3" y="8"/>
                    <a:pt x="28" y="10"/>
                    <a:pt x="24" y="13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0" y="28"/>
                    <a:pt x="8" y="33"/>
                    <a:pt x="7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8" y="59"/>
                    <a:pt x="10" y="64"/>
                    <a:pt x="13" y="69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19" y="84"/>
                    <a:pt x="19" y="84"/>
                    <a:pt x="19" y="84"/>
                  </a:cubicBezTo>
                  <a:cubicBezTo>
                    <a:pt x="24" y="79"/>
                    <a:pt x="24" y="79"/>
                    <a:pt x="24" y="79"/>
                  </a:cubicBezTo>
                  <a:cubicBezTo>
                    <a:pt x="28" y="82"/>
                    <a:pt x="33" y="84"/>
                    <a:pt x="39" y="85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54" y="92"/>
                    <a:pt x="54" y="92"/>
                    <a:pt x="54" y="92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9" y="84"/>
                    <a:pt x="64" y="82"/>
                    <a:pt x="69" y="79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84" y="73"/>
                    <a:pt x="84" y="73"/>
                    <a:pt x="84" y="73"/>
                  </a:cubicBezTo>
                  <a:cubicBezTo>
                    <a:pt x="80" y="69"/>
                    <a:pt x="80" y="69"/>
                    <a:pt x="80" y="69"/>
                  </a:cubicBezTo>
                  <a:cubicBezTo>
                    <a:pt x="83" y="64"/>
                    <a:pt x="85" y="59"/>
                    <a:pt x="86" y="54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2" y="38"/>
                    <a:pt x="92" y="38"/>
                    <a:pt x="92" y="38"/>
                  </a:cubicBezTo>
                  <a:cubicBezTo>
                    <a:pt x="86" y="38"/>
                    <a:pt x="86" y="38"/>
                    <a:pt x="86" y="38"/>
                  </a:cubicBezTo>
                  <a:cubicBezTo>
                    <a:pt x="85" y="33"/>
                    <a:pt x="83" y="28"/>
                    <a:pt x="80" y="24"/>
                  </a:cubicBezTo>
                  <a:cubicBezTo>
                    <a:pt x="84" y="19"/>
                    <a:pt x="84" y="19"/>
                    <a:pt x="84" y="19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4" y="10"/>
                    <a:pt x="59" y="8"/>
                    <a:pt x="54" y="7"/>
                  </a:cubicBezTo>
                  <a:cubicBezTo>
                    <a:pt x="54" y="0"/>
                    <a:pt x="54" y="0"/>
                    <a:pt x="54" y="0"/>
                  </a:cubicBezTo>
                </a:path>
              </a:pathLst>
            </a:custGeom>
            <a:solidFill>
              <a:srgbClr val="CACA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1" name="íṥlïḋè">
              <a:extLst>
                <a:ext uri="{FF2B5EF4-FFF2-40B4-BE49-F238E27FC236}">
                  <a16:creationId xmlns:a16="http://schemas.microsoft.com/office/drawing/2014/main" id="{3F102925-C5C3-48C0-B240-20C2790B3743}"/>
                </a:ext>
              </a:extLst>
            </p:cNvPr>
            <p:cNvSpPr/>
            <p:nvPr/>
          </p:nvSpPr>
          <p:spPr bwMode="auto">
            <a:xfrm>
              <a:off x="3213333" y="2883386"/>
              <a:ext cx="158217" cy="158217"/>
            </a:xfrm>
            <a:custGeom>
              <a:avLst/>
              <a:gdLst>
                <a:gd name="T0" fmla="*/ 31 w 62"/>
                <a:gd name="T1" fmla="*/ 48 h 62"/>
                <a:gd name="T2" fmla="*/ 14 w 62"/>
                <a:gd name="T3" fmla="*/ 31 h 62"/>
                <a:gd name="T4" fmla="*/ 31 w 62"/>
                <a:gd name="T5" fmla="*/ 14 h 62"/>
                <a:gd name="T6" fmla="*/ 48 w 62"/>
                <a:gd name="T7" fmla="*/ 31 h 62"/>
                <a:gd name="T8" fmla="*/ 31 w 62"/>
                <a:gd name="T9" fmla="*/ 48 h 62"/>
                <a:gd name="T10" fmla="*/ 36 w 62"/>
                <a:gd name="T11" fmla="*/ 0 h 62"/>
                <a:gd name="T12" fmla="*/ 26 w 62"/>
                <a:gd name="T13" fmla="*/ 0 h 62"/>
                <a:gd name="T14" fmla="*/ 26 w 62"/>
                <a:gd name="T15" fmla="*/ 5 h 62"/>
                <a:gd name="T16" fmla="*/ 16 w 62"/>
                <a:gd name="T17" fmla="*/ 9 h 62"/>
                <a:gd name="T18" fmla="*/ 13 w 62"/>
                <a:gd name="T19" fmla="*/ 6 h 62"/>
                <a:gd name="T20" fmla="*/ 6 w 62"/>
                <a:gd name="T21" fmla="*/ 13 h 62"/>
                <a:gd name="T22" fmla="*/ 9 w 62"/>
                <a:gd name="T23" fmla="*/ 16 h 62"/>
                <a:gd name="T24" fmla="*/ 5 w 62"/>
                <a:gd name="T25" fmla="*/ 26 h 62"/>
                <a:gd name="T26" fmla="*/ 0 w 62"/>
                <a:gd name="T27" fmla="*/ 26 h 62"/>
                <a:gd name="T28" fmla="*/ 0 w 62"/>
                <a:gd name="T29" fmla="*/ 36 h 62"/>
                <a:gd name="T30" fmla="*/ 5 w 62"/>
                <a:gd name="T31" fmla="*/ 36 h 62"/>
                <a:gd name="T32" fmla="*/ 9 w 62"/>
                <a:gd name="T33" fmla="*/ 46 h 62"/>
                <a:gd name="T34" fmla="*/ 6 w 62"/>
                <a:gd name="T35" fmla="*/ 49 h 62"/>
                <a:gd name="T36" fmla="*/ 13 w 62"/>
                <a:gd name="T37" fmla="*/ 56 h 62"/>
                <a:gd name="T38" fmla="*/ 16 w 62"/>
                <a:gd name="T39" fmla="*/ 53 h 62"/>
                <a:gd name="T40" fmla="*/ 26 w 62"/>
                <a:gd name="T41" fmla="*/ 57 h 62"/>
                <a:gd name="T42" fmla="*/ 26 w 62"/>
                <a:gd name="T43" fmla="*/ 62 h 62"/>
                <a:gd name="T44" fmla="*/ 36 w 62"/>
                <a:gd name="T45" fmla="*/ 62 h 62"/>
                <a:gd name="T46" fmla="*/ 36 w 62"/>
                <a:gd name="T47" fmla="*/ 57 h 62"/>
                <a:gd name="T48" fmla="*/ 46 w 62"/>
                <a:gd name="T49" fmla="*/ 53 h 62"/>
                <a:gd name="T50" fmla="*/ 49 w 62"/>
                <a:gd name="T51" fmla="*/ 56 h 62"/>
                <a:gd name="T52" fmla="*/ 56 w 62"/>
                <a:gd name="T53" fmla="*/ 49 h 62"/>
                <a:gd name="T54" fmla="*/ 53 w 62"/>
                <a:gd name="T55" fmla="*/ 46 h 62"/>
                <a:gd name="T56" fmla="*/ 58 w 62"/>
                <a:gd name="T57" fmla="*/ 36 h 62"/>
                <a:gd name="T58" fmla="*/ 62 w 62"/>
                <a:gd name="T59" fmla="*/ 36 h 62"/>
                <a:gd name="T60" fmla="*/ 62 w 62"/>
                <a:gd name="T61" fmla="*/ 26 h 62"/>
                <a:gd name="T62" fmla="*/ 58 w 62"/>
                <a:gd name="T63" fmla="*/ 26 h 62"/>
                <a:gd name="T64" fmla="*/ 53 w 62"/>
                <a:gd name="T65" fmla="*/ 16 h 62"/>
                <a:gd name="T66" fmla="*/ 56 w 62"/>
                <a:gd name="T67" fmla="*/ 13 h 62"/>
                <a:gd name="T68" fmla="*/ 49 w 62"/>
                <a:gd name="T69" fmla="*/ 6 h 62"/>
                <a:gd name="T70" fmla="*/ 46 w 62"/>
                <a:gd name="T71" fmla="*/ 9 h 62"/>
                <a:gd name="T72" fmla="*/ 36 w 62"/>
                <a:gd name="T73" fmla="*/ 5 h 62"/>
                <a:gd name="T74" fmla="*/ 36 w 62"/>
                <a:gd name="T7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62">
                  <a:moveTo>
                    <a:pt x="31" y="48"/>
                  </a:moveTo>
                  <a:cubicBezTo>
                    <a:pt x="22" y="48"/>
                    <a:pt x="14" y="40"/>
                    <a:pt x="14" y="31"/>
                  </a:cubicBezTo>
                  <a:cubicBezTo>
                    <a:pt x="14" y="22"/>
                    <a:pt x="22" y="14"/>
                    <a:pt x="31" y="14"/>
                  </a:cubicBezTo>
                  <a:cubicBezTo>
                    <a:pt x="41" y="14"/>
                    <a:pt x="48" y="22"/>
                    <a:pt x="48" y="31"/>
                  </a:cubicBezTo>
                  <a:cubicBezTo>
                    <a:pt x="48" y="40"/>
                    <a:pt x="41" y="48"/>
                    <a:pt x="31" y="48"/>
                  </a:cubicBezTo>
                  <a:moveTo>
                    <a:pt x="36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2" y="5"/>
                    <a:pt x="19" y="7"/>
                    <a:pt x="16" y="9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7" y="19"/>
                    <a:pt x="5" y="22"/>
                    <a:pt x="5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40"/>
                    <a:pt x="7" y="43"/>
                    <a:pt x="9" y="46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9" y="55"/>
                    <a:pt x="22" y="57"/>
                    <a:pt x="26" y="57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40" y="57"/>
                    <a:pt x="43" y="55"/>
                    <a:pt x="46" y="53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56" y="49"/>
                    <a:pt x="56" y="49"/>
                    <a:pt x="56" y="49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5" y="43"/>
                    <a:pt x="57" y="40"/>
                    <a:pt x="58" y="36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2" y="26"/>
                    <a:pt x="62" y="26"/>
                    <a:pt x="62" y="26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7" y="22"/>
                    <a:pt x="55" y="19"/>
                    <a:pt x="53" y="16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3" y="7"/>
                    <a:pt x="40" y="5"/>
                    <a:pt x="36" y="5"/>
                  </a:cubicBezTo>
                  <a:cubicBezTo>
                    <a:pt x="36" y="0"/>
                    <a:pt x="36" y="0"/>
                    <a:pt x="36" y="0"/>
                  </a:cubicBezTo>
                </a:path>
              </a:pathLst>
            </a:custGeom>
            <a:solidFill>
              <a:srgbClr val="CACA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2" name="ïṩḻîdé">
              <a:extLst>
                <a:ext uri="{FF2B5EF4-FFF2-40B4-BE49-F238E27FC236}">
                  <a16:creationId xmlns:a16="http://schemas.microsoft.com/office/drawing/2014/main" id="{9EF3CFAB-B8C0-4B3B-92C4-F9408934E0D0}"/>
                </a:ext>
              </a:extLst>
            </p:cNvPr>
            <p:cNvSpPr/>
            <p:nvPr/>
          </p:nvSpPr>
          <p:spPr bwMode="auto">
            <a:xfrm>
              <a:off x="5865355" y="1794163"/>
              <a:ext cx="331503" cy="332580"/>
            </a:xfrm>
            <a:custGeom>
              <a:avLst/>
              <a:gdLst>
                <a:gd name="T0" fmla="*/ 65 w 130"/>
                <a:gd name="T1" fmla="*/ 101 h 130"/>
                <a:gd name="T2" fmla="*/ 29 w 130"/>
                <a:gd name="T3" fmla="*/ 65 h 130"/>
                <a:gd name="T4" fmla="*/ 65 w 130"/>
                <a:gd name="T5" fmla="*/ 29 h 130"/>
                <a:gd name="T6" fmla="*/ 101 w 130"/>
                <a:gd name="T7" fmla="*/ 65 h 130"/>
                <a:gd name="T8" fmla="*/ 65 w 130"/>
                <a:gd name="T9" fmla="*/ 101 h 130"/>
                <a:gd name="T10" fmla="*/ 76 w 130"/>
                <a:gd name="T11" fmla="*/ 0 h 130"/>
                <a:gd name="T12" fmla="*/ 54 w 130"/>
                <a:gd name="T13" fmla="*/ 0 h 130"/>
                <a:gd name="T14" fmla="*/ 54 w 130"/>
                <a:gd name="T15" fmla="*/ 9 h 130"/>
                <a:gd name="T16" fmla="*/ 33 w 130"/>
                <a:gd name="T17" fmla="*/ 18 h 130"/>
                <a:gd name="T18" fmla="*/ 27 w 130"/>
                <a:gd name="T19" fmla="*/ 11 h 130"/>
                <a:gd name="T20" fmla="*/ 12 w 130"/>
                <a:gd name="T21" fmla="*/ 27 h 130"/>
                <a:gd name="T22" fmla="*/ 18 w 130"/>
                <a:gd name="T23" fmla="*/ 33 h 130"/>
                <a:gd name="T24" fmla="*/ 9 w 130"/>
                <a:gd name="T25" fmla="*/ 54 h 130"/>
                <a:gd name="T26" fmla="*/ 0 w 130"/>
                <a:gd name="T27" fmla="*/ 54 h 130"/>
                <a:gd name="T28" fmla="*/ 0 w 130"/>
                <a:gd name="T29" fmla="*/ 76 h 130"/>
                <a:gd name="T30" fmla="*/ 9 w 130"/>
                <a:gd name="T31" fmla="*/ 76 h 130"/>
                <a:gd name="T32" fmla="*/ 18 w 130"/>
                <a:gd name="T33" fmla="*/ 97 h 130"/>
                <a:gd name="T34" fmla="*/ 12 w 130"/>
                <a:gd name="T35" fmla="*/ 103 h 130"/>
                <a:gd name="T36" fmla="*/ 27 w 130"/>
                <a:gd name="T37" fmla="*/ 118 h 130"/>
                <a:gd name="T38" fmla="*/ 33 w 130"/>
                <a:gd name="T39" fmla="*/ 112 h 130"/>
                <a:gd name="T40" fmla="*/ 54 w 130"/>
                <a:gd name="T41" fmla="*/ 121 h 130"/>
                <a:gd name="T42" fmla="*/ 54 w 130"/>
                <a:gd name="T43" fmla="*/ 130 h 130"/>
                <a:gd name="T44" fmla="*/ 76 w 130"/>
                <a:gd name="T45" fmla="*/ 130 h 130"/>
                <a:gd name="T46" fmla="*/ 76 w 130"/>
                <a:gd name="T47" fmla="*/ 121 h 130"/>
                <a:gd name="T48" fmla="*/ 97 w 130"/>
                <a:gd name="T49" fmla="*/ 112 h 130"/>
                <a:gd name="T50" fmla="*/ 103 w 130"/>
                <a:gd name="T51" fmla="*/ 118 h 130"/>
                <a:gd name="T52" fmla="*/ 119 w 130"/>
                <a:gd name="T53" fmla="*/ 103 h 130"/>
                <a:gd name="T54" fmla="*/ 112 w 130"/>
                <a:gd name="T55" fmla="*/ 97 h 130"/>
                <a:gd name="T56" fmla="*/ 121 w 130"/>
                <a:gd name="T57" fmla="*/ 76 h 130"/>
                <a:gd name="T58" fmla="*/ 130 w 130"/>
                <a:gd name="T59" fmla="*/ 76 h 130"/>
                <a:gd name="T60" fmla="*/ 130 w 130"/>
                <a:gd name="T61" fmla="*/ 54 h 130"/>
                <a:gd name="T62" fmla="*/ 121 w 130"/>
                <a:gd name="T63" fmla="*/ 54 h 130"/>
                <a:gd name="T64" fmla="*/ 112 w 130"/>
                <a:gd name="T65" fmla="*/ 33 h 130"/>
                <a:gd name="T66" fmla="*/ 119 w 130"/>
                <a:gd name="T67" fmla="*/ 27 h 130"/>
                <a:gd name="T68" fmla="*/ 103 w 130"/>
                <a:gd name="T69" fmla="*/ 11 h 130"/>
                <a:gd name="T70" fmla="*/ 97 w 130"/>
                <a:gd name="T71" fmla="*/ 18 h 130"/>
                <a:gd name="T72" fmla="*/ 76 w 130"/>
                <a:gd name="T73" fmla="*/ 9 h 130"/>
                <a:gd name="T74" fmla="*/ 76 w 130"/>
                <a:gd name="T75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30">
                  <a:moveTo>
                    <a:pt x="65" y="101"/>
                  </a:moveTo>
                  <a:cubicBezTo>
                    <a:pt x="45" y="101"/>
                    <a:pt x="29" y="85"/>
                    <a:pt x="29" y="65"/>
                  </a:cubicBezTo>
                  <a:cubicBezTo>
                    <a:pt x="29" y="45"/>
                    <a:pt x="45" y="29"/>
                    <a:pt x="65" y="29"/>
                  </a:cubicBezTo>
                  <a:cubicBezTo>
                    <a:pt x="85" y="29"/>
                    <a:pt x="101" y="45"/>
                    <a:pt x="101" y="65"/>
                  </a:cubicBezTo>
                  <a:cubicBezTo>
                    <a:pt x="101" y="85"/>
                    <a:pt x="85" y="101"/>
                    <a:pt x="65" y="101"/>
                  </a:cubicBezTo>
                  <a:moveTo>
                    <a:pt x="76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47" y="10"/>
                    <a:pt x="40" y="13"/>
                    <a:pt x="33" y="18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4" y="39"/>
                    <a:pt x="11" y="46"/>
                    <a:pt x="9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11" y="83"/>
                    <a:pt x="14" y="90"/>
                    <a:pt x="18" y="97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27" y="118"/>
                    <a:pt x="27" y="118"/>
                    <a:pt x="27" y="118"/>
                  </a:cubicBezTo>
                  <a:cubicBezTo>
                    <a:pt x="33" y="112"/>
                    <a:pt x="33" y="112"/>
                    <a:pt x="33" y="112"/>
                  </a:cubicBezTo>
                  <a:cubicBezTo>
                    <a:pt x="40" y="116"/>
                    <a:pt x="47" y="119"/>
                    <a:pt x="54" y="121"/>
                  </a:cubicBezTo>
                  <a:cubicBezTo>
                    <a:pt x="54" y="130"/>
                    <a:pt x="54" y="130"/>
                    <a:pt x="54" y="130"/>
                  </a:cubicBezTo>
                  <a:cubicBezTo>
                    <a:pt x="76" y="130"/>
                    <a:pt x="76" y="130"/>
                    <a:pt x="76" y="130"/>
                  </a:cubicBezTo>
                  <a:cubicBezTo>
                    <a:pt x="76" y="121"/>
                    <a:pt x="76" y="121"/>
                    <a:pt x="76" y="121"/>
                  </a:cubicBezTo>
                  <a:cubicBezTo>
                    <a:pt x="84" y="119"/>
                    <a:pt x="91" y="116"/>
                    <a:pt x="97" y="112"/>
                  </a:cubicBezTo>
                  <a:cubicBezTo>
                    <a:pt x="103" y="118"/>
                    <a:pt x="103" y="118"/>
                    <a:pt x="103" y="118"/>
                  </a:cubicBezTo>
                  <a:cubicBezTo>
                    <a:pt x="119" y="103"/>
                    <a:pt x="119" y="103"/>
                    <a:pt x="119" y="103"/>
                  </a:cubicBezTo>
                  <a:cubicBezTo>
                    <a:pt x="112" y="97"/>
                    <a:pt x="112" y="97"/>
                    <a:pt x="112" y="97"/>
                  </a:cubicBezTo>
                  <a:cubicBezTo>
                    <a:pt x="117" y="90"/>
                    <a:pt x="120" y="83"/>
                    <a:pt x="121" y="76"/>
                  </a:cubicBezTo>
                  <a:cubicBezTo>
                    <a:pt x="130" y="76"/>
                    <a:pt x="130" y="76"/>
                    <a:pt x="130" y="76"/>
                  </a:cubicBezTo>
                  <a:cubicBezTo>
                    <a:pt x="130" y="54"/>
                    <a:pt x="130" y="54"/>
                    <a:pt x="130" y="54"/>
                  </a:cubicBezTo>
                  <a:cubicBezTo>
                    <a:pt x="121" y="54"/>
                    <a:pt x="121" y="54"/>
                    <a:pt x="121" y="54"/>
                  </a:cubicBezTo>
                  <a:cubicBezTo>
                    <a:pt x="120" y="46"/>
                    <a:pt x="117" y="39"/>
                    <a:pt x="112" y="33"/>
                  </a:cubicBezTo>
                  <a:cubicBezTo>
                    <a:pt x="119" y="27"/>
                    <a:pt x="119" y="27"/>
                    <a:pt x="119" y="27"/>
                  </a:cubicBezTo>
                  <a:cubicBezTo>
                    <a:pt x="103" y="11"/>
                    <a:pt x="103" y="11"/>
                    <a:pt x="103" y="11"/>
                  </a:cubicBezTo>
                  <a:cubicBezTo>
                    <a:pt x="97" y="18"/>
                    <a:pt x="97" y="18"/>
                    <a:pt x="97" y="18"/>
                  </a:cubicBezTo>
                  <a:cubicBezTo>
                    <a:pt x="91" y="13"/>
                    <a:pt x="84" y="10"/>
                    <a:pt x="76" y="9"/>
                  </a:cubicBezTo>
                  <a:cubicBezTo>
                    <a:pt x="76" y="0"/>
                    <a:pt x="76" y="0"/>
                    <a:pt x="76" y="0"/>
                  </a:cubicBezTo>
                </a:path>
              </a:pathLst>
            </a:custGeom>
            <a:solidFill>
              <a:srgbClr val="CACA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3" name="ïṥliďe">
              <a:extLst>
                <a:ext uri="{FF2B5EF4-FFF2-40B4-BE49-F238E27FC236}">
                  <a16:creationId xmlns:a16="http://schemas.microsoft.com/office/drawing/2014/main" id="{E2C4EE37-8F46-4D4B-8858-109A2A3E38F7}"/>
                </a:ext>
              </a:extLst>
            </p:cNvPr>
            <p:cNvSpPr/>
            <p:nvPr/>
          </p:nvSpPr>
          <p:spPr bwMode="auto">
            <a:xfrm>
              <a:off x="5694223" y="2001890"/>
              <a:ext cx="221720" cy="221720"/>
            </a:xfrm>
            <a:custGeom>
              <a:avLst/>
              <a:gdLst>
                <a:gd name="T0" fmla="*/ 43 w 87"/>
                <a:gd name="T1" fmla="*/ 67 h 87"/>
                <a:gd name="T2" fmla="*/ 19 w 87"/>
                <a:gd name="T3" fmla="*/ 43 h 87"/>
                <a:gd name="T4" fmla="*/ 43 w 87"/>
                <a:gd name="T5" fmla="*/ 19 h 87"/>
                <a:gd name="T6" fmla="*/ 67 w 87"/>
                <a:gd name="T7" fmla="*/ 43 h 87"/>
                <a:gd name="T8" fmla="*/ 43 w 87"/>
                <a:gd name="T9" fmla="*/ 67 h 87"/>
                <a:gd name="T10" fmla="*/ 51 w 87"/>
                <a:gd name="T11" fmla="*/ 0 h 87"/>
                <a:gd name="T12" fmla="*/ 36 w 87"/>
                <a:gd name="T13" fmla="*/ 0 h 87"/>
                <a:gd name="T14" fmla="*/ 36 w 87"/>
                <a:gd name="T15" fmla="*/ 6 h 87"/>
                <a:gd name="T16" fmla="*/ 22 w 87"/>
                <a:gd name="T17" fmla="*/ 12 h 87"/>
                <a:gd name="T18" fmla="*/ 18 w 87"/>
                <a:gd name="T19" fmla="*/ 7 h 87"/>
                <a:gd name="T20" fmla="*/ 7 w 87"/>
                <a:gd name="T21" fmla="*/ 18 h 87"/>
                <a:gd name="T22" fmla="*/ 12 w 87"/>
                <a:gd name="T23" fmla="*/ 22 h 87"/>
                <a:gd name="T24" fmla="*/ 6 w 87"/>
                <a:gd name="T25" fmla="*/ 36 h 87"/>
                <a:gd name="T26" fmla="*/ 0 w 87"/>
                <a:gd name="T27" fmla="*/ 36 h 87"/>
                <a:gd name="T28" fmla="*/ 0 w 87"/>
                <a:gd name="T29" fmla="*/ 50 h 87"/>
                <a:gd name="T30" fmla="*/ 6 w 87"/>
                <a:gd name="T31" fmla="*/ 50 h 87"/>
                <a:gd name="T32" fmla="*/ 12 w 87"/>
                <a:gd name="T33" fmla="*/ 65 h 87"/>
                <a:gd name="T34" fmla="*/ 7 w 87"/>
                <a:gd name="T35" fmla="*/ 69 h 87"/>
                <a:gd name="T36" fmla="*/ 18 w 87"/>
                <a:gd name="T37" fmla="*/ 79 h 87"/>
                <a:gd name="T38" fmla="*/ 22 w 87"/>
                <a:gd name="T39" fmla="*/ 75 h 87"/>
                <a:gd name="T40" fmla="*/ 36 w 87"/>
                <a:gd name="T41" fmla="*/ 81 h 87"/>
                <a:gd name="T42" fmla="*/ 36 w 87"/>
                <a:gd name="T43" fmla="*/ 87 h 87"/>
                <a:gd name="T44" fmla="*/ 51 w 87"/>
                <a:gd name="T45" fmla="*/ 87 h 87"/>
                <a:gd name="T46" fmla="*/ 51 w 87"/>
                <a:gd name="T47" fmla="*/ 81 h 87"/>
                <a:gd name="T48" fmla="*/ 65 w 87"/>
                <a:gd name="T49" fmla="*/ 75 h 87"/>
                <a:gd name="T50" fmla="*/ 69 w 87"/>
                <a:gd name="T51" fmla="*/ 79 h 87"/>
                <a:gd name="T52" fmla="*/ 79 w 87"/>
                <a:gd name="T53" fmla="*/ 69 h 87"/>
                <a:gd name="T54" fmla="*/ 75 w 87"/>
                <a:gd name="T55" fmla="*/ 65 h 87"/>
                <a:gd name="T56" fmla="*/ 81 w 87"/>
                <a:gd name="T57" fmla="*/ 50 h 87"/>
                <a:gd name="T58" fmla="*/ 87 w 87"/>
                <a:gd name="T59" fmla="*/ 50 h 87"/>
                <a:gd name="T60" fmla="*/ 87 w 87"/>
                <a:gd name="T61" fmla="*/ 36 h 87"/>
                <a:gd name="T62" fmla="*/ 81 w 87"/>
                <a:gd name="T63" fmla="*/ 36 h 87"/>
                <a:gd name="T64" fmla="*/ 75 w 87"/>
                <a:gd name="T65" fmla="*/ 22 h 87"/>
                <a:gd name="T66" fmla="*/ 79 w 87"/>
                <a:gd name="T67" fmla="*/ 18 h 87"/>
                <a:gd name="T68" fmla="*/ 69 w 87"/>
                <a:gd name="T69" fmla="*/ 7 h 87"/>
                <a:gd name="T70" fmla="*/ 65 w 87"/>
                <a:gd name="T71" fmla="*/ 12 h 87"/>
                <a:gd name="T72" fmla="*/ 51 w 87"/>
                <a:gd name="T73" fmla="*/ 6 h 87"/>
                <a:gd name="T74" fmla="*/ 51 w 87"/>
                <a:gd name="T7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7">
                  <a:moveTo>
                    <a:pt x="43" y="67"/>
                  </a:moveTo>
                  <a:cubicBezTo>
                    <a:pt x="30" y="67"/>
                    <a:pt x="19" y="57"/>
                    <a:pt x="19" y="43"/>
                  </a:cubicBezTo>
                  <a:cubicBezTo>
                    <a:pt x="19" y="30"/>
                    <a:pt x="30" y="19"/>
                    <a:pt x="43" y="19"/>
                  </a:cubicBezTo>
                  <a:cubicBezTo>
                    <a:pt x="57" y="19"/>
                    <a:pt x="67" y="30"/>
                    <a:pt x="67" y="43"/>
                  </a:cubicBezTo>
                  <a:cubicBezTo>
                    <a:pt x="67" y="57"/>
                    <a:pt x="57" y="67"/>
                    <a:pt x="43" y="67"/>
                  </a:cubicBezTo>
                  <a:moveTo>
                    <a:pt x="51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1" y="7"/>
                    <a:pt x="26" y="9"/>
                    <a:pt x="22" y="12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9" y="26"/>
                    <a:pt x="7" y="31"/>
                    <a:pt x="6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7" y="56"/>
                    <a:pt x="9" y="60"/>
                    <a:pt x="12" y="65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22" y="75"/>
                    <a:pt x="22" y="75"/>
                    <a:pt x="22" y="75"/>
                  </a:cubicBezTo>
                  <a:cubicBezTo>
                    <a:pt x="26" y="78"/>
                    <a:pt x="31" y="80"/>
                    <a:pt x="36" y="81"/>
                  </a:cubicBezTo>
                  <a:cubicBezTo>
                    <a:pt x="36" y="87"/>
                    <a:pt x="36" y="87"/>
                    <a:pt x="36" y="87"/>
                  </a:cubicBezTo>
                  <a:cubicBezTo>
                    <a:pt x="51" y="87"/>
                    <a:pt x="51" y="87"/>
                    <a:pt x="51" y="87"/>
                  </a:cubicBezTo>
                  <a:cubicBezTo>
                    <a:pt x="51" y="81"/>
                    <a:pt x="51" y="81"/>
                    <a:pt x="51" y="81"/>
                  </a:cubicBezTo>
                  <a:cubicBezTo>
                    <a:pt x="56" y="80"/>
                    <a:pt x="60" y="78"/>
                    <a:pt x="65" y="75"/>
                  </a:cubicBezTo>
                  <a:cubicBezTo>
                    <a:pt x="69" y="79"/>
                    <a:pt x="69" y="79"/>
                    <a:pt x="69" y="7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5" y="65"/>
                    <a:pt x="75" y="65"/>
                    <a:pt x="75" y="65"/>
                  </a:cubicBezTo>
                  <a:cubicBezTo>
                    <a:pt x="78" y="60"/>
                    <a:pt x="80" y="56"/>
                    <a:pt x="81" y="50"/>
                  </a:cubicBezTo>
                  <a:cubicBezTo>
                    <a:pt x="87" y="50"/>
                    <a:pt x="87" y="50"/>
                    <a:pt x="87" y="50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0" y="31"/>
                    <a:pt x="78" y="26"/>
                    <a:pt x="75" y="22"/>
                  </a:cubicBezTo>
                  <a:cubicBezTo>
                    <a:pt x="79" y="18"/>
                    <a:pt x="79" y="18"/>
                    <a:pt x="79" y="18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60" y="9"/>
                    <a:pt x="56" y="7"/>
                    <a:pt x="51" y="6"/>
                  </a:cubicBezTo>
                  <a:cubicBezTo>
                    <a:pt x="51" y="0"/>
                    <a:pt x="51" y="0"/>
                    <a:pt x="51" y="0"/>
                  </a:cubicBezTo>
                </a:path>
              </a:pathLst>
            </a:custGeom>
            <a:solidFill>
              <a:srgbClr val="CACA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4" name="ïṩļïḍé">
              <a:extLst>
                <a:ext uri="{FF2B5EF4-FFF2-40B4-BE49-F238E27FC236}">
                  <a16:creationId xmlns:a16="http://schemas.microsoft.com/office/drawing/2014/main" id="{6427888B-9487-498F-91C3-1010C520147B}"/>
                </a:ext>
              </a:extLst>
            </p:cNvPr>
            <p:cNvSpPr/>
            <p:nvPr/>
          </p:nvSpPr>
          <p:spPr bwMode="auto">
            <a:xfrm>
              <a:off x="8577651" y="3852063"/>
              <a:ext cx="336885" cy="340113"/>
            </a:xfrm>
            <a:prstGeom prst="ellipse">
              <a:avLst/>
            </a:prstGeom>
            <a:solidFill>
              <a:srgbClr val="E1EDF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5" name="ïṧ1íďé">
              <a:extLst>
                <a:ext uri="{FF2B5EF4-FFF2-40B4-BE49-F238E27FC236}">
                  <a16:creationId xmlns:a16="http://schemas.microsoft.com/office/drawing/2014/main" id="{EA02D441-67A9-49AD-9732-3C345B1DF7B7}"/>
                </a:ext>
              </a:extLst>
            </p:cNvPr>
            <p:cNvSpPr/>
            <p:nvPr/>
          </p:nvSpPr>
          <p:spPr bwMode="auto">
            <a:xfrm>
              <a:off x="8674518" y="3905878"/>
              <a:ext cx="143150" cy="232483"/>
            </a:xfrm>
            <a:custGeom>
              <a:avLst/>
              <a:gdLst>
                <a:gd name="T0" fmla="*/ 50 w 56"/>
                <a:gd name="T1" fmla="*/ 73 h 91"/>
                <a:gd name="T2" fmla="*/ 33 w 56"/>
                <a:gd name="T3" fmla="*/ 80 h 91"/>
                <a:gd name="T4" fmla="*/ 33 w 56"/>
                <a:gd name="T5" fmla="*/ 86 h 91"/>
                <a:gd name="T6" fmla="*/ 28 w 56"/>
                <a:gd name="T7" fmla="*/ 91 h 91"/>
                <a:gd name="T8" fmla="*/ 23 w 56"/>
                <a:gd name="T9" fmla="*/ 86 h 91"/>
                <a:gd name="T10" fmla="*/ 23 w 56"/>
                <a:gd name="T11" fmla="*/ 81 h 91"/>
                <a:gd name="T12" fmla="*/ 9 w 56"/>
                <a:gd name="T13" fmla="*/ 78 h 91"/>
                <a:gd name="T14" fmla="*/ 5 w 56"/>
                <a:gd name="T15" fmla="*/ 76 h 91"/>
                <a:gd name="T16" fmla="*/ 1 w 56"/>
                <a:gd name="T17" fmla="*/ 68 h 91"/>
                <a:gd name="T18" fmla="*/ 10 w 56"/>
                <a:gd name="T19" fmla="*/ 64 h 91"/>
                <a:gd name="T20" fmla="*/ 13 w 56"/>
                <a:gd name="T21" fmla="*/ 66 h 91"/>
                <a:gd name="T22" fmla="*/ 23 w 56"/>
                <a:gd name="T23" fmla="*/ 68 h 91"/>
                <a:gd name="T24" fmla="*/ 23 w 56"/>
                <a:gd name="T25" fmla="*/ 52 h 91"/>
                <a:gd name="T26" fmla="*/ 12 w 56"/>
                <a:gd name="T27" fmla="*/ 48 h 91"/>
                <a:gd name="T28" fmla="*/ 4 w 56"/>
                <a:gd name="T29" fmla="*/ 42 h 91"/>
                <a:gd name="T30" fmla="*/ 0 w 56"/>
                <a:gd name="T31" fmla="*/ 31 h 91"/>
                <a:gd name="T32" fmla="*/ 6 w 56"/>
                <a:gd name="T33" fmla="*/ 18 h 91"/>
                <a:gd name="T34" fmla="*/ 23 w 56"/>
                <a:gd name="T35" fmla="*/ 10 h 91"/>
                <a:gd name="T36" fmla="*/ 23 w 56"/>
                <a:gd name="T37" fmla="*/ 4 h 91"/>
                <a:gd name="T38" fmla="*/ 28 w 56"/>
                <a:gd name="T39" fmla="*/ 0 h 91"/>
                <a:gd name="T40" fmla="*/ 33 w 56"/>
                <a:gd name="T41" fmla="*/ 4 h 91"/>
                <a:gd name="T42" fmla="*/ 33 w 56"/>
                <a:gd name="T43" fmla="*/ 10 h 91"/>
                <a:gd name="T44" fmla="*/ 47 w 56"/>
                <a:gd name="T45" fmla="*/ 13 h 91"/>
                <a:gd name="T46" fmla="*/ 51 w 56"/>
                <a:gd name="T47" fmla="*/ 22 h 91"/>
                <a:gd name="T48" fmla="*/ 42 w 56"/>
                <a:gd name="T49" fmla="*/ 25 h 91"/>
                <a:gd name="T50" fmla="*/ 33 w 56"/>
                <a:gd name="T51" fmla="*/ 23 h 91"/>
                <a:gd name="T52" fmla="*/ 33 w 56"/>
                <a:gd name="T53" fmla="*/ 40 h 91"/>
                <a:gd name="T54" fmla="*/ 45 w 56"/>
                <a:gd name="T55" fmla="*/ 43 h 91"/>
                <a:gd name="T56" fmla="*/ 53 w 56"/>
                <a:gd name="T57" fmla="*/ 49 h 91"/>
                <a:gd name="T58" fmla="*/ 56 w 56"/>
                <a:gd name="T59" fmla="*/ 60 h 91"/>
                <a:gd name="T60" fmla="*/ 50 w 56"/>
                <a:gd name="T61" fmla="*/ 73 h 91"/>
                <a:gd name="T62" fmla="*/ 18 w 56"/>
                <a:gd name="T63" fmla="*/ 35 h 91"/>
                <a:gd name="T64" fmla="*/ 23 w 56"/>
                <a:gd name="T65" fmla="*/ 37 h 91"/>
                <a:gd name="T66" fmla="*/ 23 w 56"/>
                <a:gd name="T67" fmla="*/ 23 h 91"/>
                <a:gd name="T68" fmla="*/ 18 w 56"/>
                <a:gd name="T69" fmla="*/ 26 h 91"/>
                <a:gd name="T70" fmla="*/ 16 w 56"/>
                <a:gd name="T71" fmla="*/ 31 h 91"/>
                <a:gd name="T72" fmla="*/ 18 w 56"/>
                <a:gd name="T73" fmla="*/ 35 h 91"/>
                <a:gd name="T74" fmla="*/ 38 w 56"/>
                <a:gd name="T75" fmla="*/ 65 h 91"/>
                <a:gd name="T76" fmla="*/ 40 w 56"/>
                <a:gd name="T77" fmla="*/ 61 h 91"/>
                <a:gd name="T78" fmla="*/ 38 w 56"/>
                <a:gd name="T79" fmla="*/ 57 h 91"/>
                <a:gd name="T80" fmla="*/ 33 w 56"/>
                <a:gd name="T81" fmla="*/ 54 h 91"/>
                <a:gd name="T82" fmla="*/ 33 w 56"/>
                <a:gd name="T83" fmla="*/ 68 h 91"/>
                <a:gd name="T84" fmla="*/ 38 w 56"/>
                <a:gd name="T85" fmla="*/ 6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6" h="91">
                  <a:moveTo>
                    <a:pt x="50" y="73"/>
                  </a:moveTo>
                  <a:cubicBezTo>
                    <a:pt x="46" y="77"/>
                    <a:pt x="40" y="80"/>
                    <a:pt x="33" y="80"/>
                  </a:cubicBezTo>
                  <a:cubicBezTo>
                    <a:pt x="33" y="86"/>
                    <a:pt x="33" y="86"/>
                    <a:pt x="33" y="86"/>
                  </a:cubicBezTo>
                  <a:cubicBezTo>
                    <a:pt x="33" y="89"/>
                    <a:pt x="31" y="91"/>
                    <a:pt x="28" y="91"/>
                  </a:cubicBezTo>
                  <a:cubicBezTo>
                    <a:pt x="25" y="91"/>
                    <a:pt x="23" y="89"/>
                    <a:pt x="23" y="86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18" y="80"/>
                    <a:pt x="14" y="80"/>
                    <a:pt x="9" y="78"/>
                  </a:cubicBezTo>
                  <a:cubicBezTo>
                    <a:pt x="8" y="78"/>
                    <a:pt x="6" y="77"/>
                    <a:pt x="5" y="76"/>
                  </a:cubicBezTo>
                  <a:cubicBezTo>
                    <a:pt x="1" y="75"/>
                    <a:pt x="0" y="71"/>
                    <a:pt x="1" y="68"/>
                  </a:cubicBezTo>
                  <a:cubicBezTo>
                    <a:pt x="3" y="64"/>
                    <a:pt x="7" y="63"/>
                    <a:pt x="10" y="64"/>
                  </a:cubicBezTo>
                  <a:cubicBezTo>
                    <a:pt x="11" y="65"/>
                    <a:pt x="12" y="65"/>
                    <a:pt x="13" y="66"/>
                  </a:cubicBezTo>
                  <a:cubicBezTo>
                    <a:pt x="16" y="67"/>
                    <a:pt x="20" y="68"/>
                    <a:pt x="23" y="68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19" y="51"/>
                    <a:pt x="15" y="49"/>
                    <a:pt x="12" y="48"/>
                  </a:cubicBezTo>
                  <a:cubicBezTo>
                    <a:pt x="8" y="47"/>
                    <a:pt x="6" y="45"/>
                    <a:pt x="4" y="42"/>
                  </a:cubicBezTo>
                  <a:cubicBezTo>
                    <a:pt x="1" y="39"/>
                    <a:pt x="0" y="36"/>
                    <a:pt x="0" y="31"/>
                  </a:cubicBezTo>
                  <a:cubicBezTo>
                    <a:pt x="0" y="26"/>
                    <a:pt x="2" y="21"/>
                    <a:pt x="6" y="18"/>
                  </a:cubicBezTo>
                  <a:cubicBezTo>
                    <a:pt x="10" y="14"/>
                    <a:pt x="16" y="11"/>
                    <a:pt x="23" y="10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2"/>
                    <a:pt x="25" y="0"/>
                    <a:pt x="28" y="0"/>
                  </a:cubicBezTo>
                  <a:cubicBezTo>
                    <a:pt x="31" y="0"/>
                    <a:pt x="33" y="2"/>
                    <a:pt x="33" y="4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8" y="11"/>
                    <a:pt x="43" y="12"/>
                    <a:pt x="47" y="13"/>
                  </a:cubicBezTo>
                  <a:cubicBezTo>
                    <a:pt x="50" y="15"/>
                    <a:pt x="52" y="19"/>
                    <a:pt x="51" y="22"/>
                  </a:cubicBezTo>
                  <a:cubicBezTo>
                    <a:pt x="49" y="25"/>
                    <a:pt x="45" y="27"/>
                    <a:pt x="42" y="25"/>
                  </a:cubicBezTo>
                  <a:cubicBezTo>
                    <a:pt x="39" y="24"/>
                    <a:pt x="36" y="23"/>
                    <a:pt x="33" y="23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8" y="41"/>
                    <a:pt x="41" y="42"/>
                    <a:pt x="45" y="43"/>
                  </a:cubicBezTo>
                  <a:cubicBezTo>
                    <a:pt x="48" y="45"/>
                    <a:pt x="50" y="47"/>
                    <a:pt x="53" y="49"/>
                  </a:cubicBezTo>
                  <a:cubicBezTo>
                    <a:pt x="55" y="52"/>
                    <a:pt x="56" y="55"/>
                    <a:pt x="56" y="60"/>
                  </a:cubicBezTo>
                  <a:cubicBezTo>
                    <a:pt x="56" y="65"/>
                    <a:pt x="54" y="70"/>
                    <a:pt x="50" y="73"/>
                  </a:cubicBezTo>
                  <a:close/>
                  <a:moveTo>
                    <a:pt x="18" y="35"/>
                  </a:moveTo>
                  <a:cubicBezTo>
                    <a:pt x="19" y="36"/>
                    <a:pt x="21" y="37"/>
                    <a:pt x="23" y="37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1" y="24"/>
                    <a:pt x="19" y="25"/>
                    <a:pt x="18" y="26"/>
                  </a:cubicBezTo>
                  <a:cubicBezTo>
                    <a:pt x="17" y="27"/>
                    <a:pt x="16" y="29"/>
                    <a:pt x="16" y="31"/>
                  </a:cubicBezTo>
                  <a:cubicBezTo>
                    <a:pt x="16" y="32"/>
                    <a:pt x="17" y="34"/>
                    <a:pt x="18" y="35"/>
                  </a:cubicBezTo>
                  <a:close/>
                  <a:moveTo>
                    <a:pt x="38" y="65"/>
                  </a:moveTo>
                  <a:cubicBezTo>
                    <a:pt x="39" y="64"/>
                    <a:pt x="40" y="62"/>
                    <a:pt x="40" y="61"/>
                  </a:cubicBezTo>
                  <a:cubicBezTo>
                    <a:pt x="40" y="59"/>
                    <a:pt x="39" y="58"/>
                    <a:pt x="38" y="57"/>
                  </a:cubicBezTo>
                  <a:cubicBezTo>
                    <a:pt x="37" y="56"/>
                    <a:pt x="35" y="55"/>
                    <a:pt x="33" y="54"/>
                  </a:cubicBezTo>
                  <a:cubicBezTo>
                    <a:pt x="33" y="68"/>
                    <a:pt x="33" y="68"/>
                    <a:pt x="33" y="68"/>
                  </a:cubicBezTo>
                  <a:cubicBezTo>
                    <a:pt x="35" y="67"/>
                    <a:pt x="37" y="66"/>
                    <a:pt x="38" y="65"/>
                  </a:cubicBezTo>
                  <a:close/>
                </a:path>
              </a:pathLst>
            </a:custGeom>
            <a:solidFill>
              <a:srgbClr val="A6C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6" name="iṥľiḍe">
              <a:extLst>
                <a:ext uri="{FF2B5EF4-FFF2-40B4-BE49-F238E27FC236}">
                  <a16:creationId xmlns:a16="http://schemas.microsoft.com/office/drawing/2014/main" id="{516F8A34-6BE5-4FAB-A61E-6896E25D5C24}"/>
                </a:ext>
              </a:extLst>
            </p:cNvPr>
            <p:cNvSpPr/>
            <p:nvPr/>
          </p:nvSpPr>
          <p:spPr bwMode="auto">
            <a:xfrm>
              <a:off x="4061463" y="1886725"/>
              <a:ext cx="336885" cy="336885"/>
            </a:xfrm>
            <a:prstGeom prst="ellipse">
              <a:avLst/>
            </a:prstGeom>
            <a:solidFill>
              <a:srgbClr val="E5F1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7" name="ïsḷíďè">
              <a:extLst>
                <a:ext uri="{FF2B5EF4-FFF2-40B4-BE49-F238E27FC236}">
                  <a16:creationId xmlns:a16="http://schemas.microsoft.com/office/drawing/2014/main" id="{0D22A636-4D90-4317-8E37-8592A283FD9D}"/>
                </a:ext>
              </a:extLst>
            </p:cNvPr>
            <p:cNvSpPr/>
            <p:nvPr/>
          </p:nvSpPr>
          <p:spPr bwMode="auto">
            <a:xfrm>
              <a:off x="4158331" y="1937311"/>
              <a:ext cx="140996" cy="235711"/>
            </a:xfrm>
            <a:custGeom>
              <a:avLst/>
              <a:gdLst>
                <a:gd name="T0" fmla="*/ 50 w 55"/>
                <a:gd name="T1" fmla="*/ 74 h 92"/>
                <a:gd name="T2" fmla="*/ 33 w 55"/>
                <a:gd name="T3" fmla="*/ 81 h 92"/>
                <a:gd name="T4" fmla="*/ 33 w 55"/>
                <a:gd name="T5" fmla="*/ 87 h 92"/>
                <a:gd name="T6" fmla="*/ 28 w 55"/>
                <a:gd name="T7" fmla="*/ 92 h 92"/>
                <a:gd name="T8" fmla="*/ 23 w 55"/>
                <a:gd name="T9" fmla="*/ 87 h 92"/>
                <a:gd name="T10" fmla="*/ 23 w 55"/>
                <a:gd name="T11" fmla="*/ 81 h 92"/>
                <a:gd name="T12" fmla="*/ 9 w 55"/>
                <a:gd name="T13" fmla="*/ 78 h 92"/>
                <a:gd name="T14" fmla="*/ 4 w 55"/>
                <a:gd name="T15" fmla="*/ 76 h 92"/>
                <a:gd name="T16" fmla="*/ 1 w 55"/>
                <a:gd name="T17" fmla="*/ 68 h 92"/>
                <a:gd name="T18" fmla="*/ 10 w 55"/>
                <a:gd name="T19" fmla="*/ 64 h 92"/>
                <a:gd name="T20" fmla="*/ 13 w 55"/>
                <a:gd name="T21" fmla="*/ 66 h 92"/>
                <a:gd name="T22" fmla="*/ 23 w 55"/>
                <a:gd name="T23" fmla="*/ 68 h 92"/>
                <a:gd name="T24" fmla="*/ 23 w 55"/>
                <a:gd name="T25" fmla="*/ 52 h 92"/>
                <a:gd name="T26" fmla="*/ 11 w 55"/>
                <a:gd name="T27" fmla="*/ 48 h 92"/>
                <a:gd name="T28" fmla="*/ 3 w 55"/>
                <a:gd name="T29" fmla="*/ 42 h 92"/>
                <a:gd name="T30" fmla="*/ 0 w 55"/>
                <a:gd name="T31" fmla="*/ 32 h 92"/>
                <a:gd name="T32" fmla="*/ 6 w 55"/>
                <a:gd name="T33" fmla="*/ 18 h 92"/>
                <a:gd name="T34" fmla="*/ 23 w 55"/>
                <a:gd name="T35" fmla="*/ 11 h 92"/>
                <a:gd name="T36" fmla="*/ 23 w 55"/>
                <a:gd name="T37" fmla="*/ 5 h 92"/>
                <a:gd name="T38" fmla="*/ 28 w 55"/>
                <a:gd name="T39" fmla="*/ 0 h 92"/>
                <a:gd name="T40" fmla="*/ 33 w 55"/>
                <a:gd name="T41" fmla="*/ 5 h 92"/>
                <a:gd name="T42" fmla="*/ 33 w 55"/>
                <a:gd name="T43" fmla="*/ 10 h 92"/>
                <a:gd name="T44" fmla="*/ 47 w 55"/>
                <a:gd name="T45" fmla="*/ 13 h 92"/>
                <a:gd name="T46" fmla="*/ 50 w 55"/>
                <a:gd name="T47" fmla="*/ 22 h 92"/>
                <a:gd name="T48" fmla="*/ 42 w 55"/>
                <a:gd name="T49" fmla="*/ 26 h 92"/>
                <a:gd name="T50" fmla="*/ 33 w 55"/>
                <a:gd name="T51" fmla="*/ 23 h 92"/>
                <a:gd name="T52" fmla="*/ 33 w 55"/>
                <a:gd name="T53" fmla="*/ 40 h 92"/>
                <a:gd name="T54" fmla="*/ 44 w 55"/>
                <a:gd name="T55" fmla="*/ 43 h 92"/>
                <a:gd name="T56" fmla="*/ 52 w 55"/>
                <a:gd name="T57" fmla="*/ 49 h 92"/>
                <a:gd name="T58" fmla="*/ 55 w 55"/>
                <a:gd name="T59" fmla="*/ 60 h 92"/>
                <a:gd name="T60" fmla="*/ 50 w 55"/>
                <a:gd name="T61" fmla="*/ 74 h 92"/>
                <a:gd name="T62" fmla="*/ 18 w 55"/>
                <a:gd name="T63" fmla="*/ 35 h 92"/>
                <a:gd name="T64" fmla="*/ 23 w 55"/>
                <a:gd name="T65" fmla="*/ 37 h 92"/>
                <a:gd name="T66" fmla="*/ 23 w 55"/>
                <a:gd name="T67" fmla="*/ 24 h 92"/>
                <a:gd name="T68" fmla="*/ 17 w 55"/>
                <a:gd name="T69" fmla="*/ 26 h 92"/>
                <a:gd name="T70" fmla="*/ 16 w 55"/>
                <a:gd name="T71" fmla="*/ 31 h 92"/>
                <a:gd name="T72" fmla="*/ 18 w 55"/>
                <a:gd name="T73" fmla="*/ 35 h 92"/>
                <a:gd name="T74" fmla="*/ 38 w 55"/>
                <a:gd name="T75" fmla="*/ 65 h 92"/>
                <a:gd name="T76" fmla="*/ 40 w 55"/>
                <a:gd name="T77" fmla="*/ 61 h 92"/>
                <a:gd name="T78" fmla="*/ 38 w 55"/>
                <a:gd name="T79" fmla="*/ 57 h 92"/>
                <a:gd name="T80" fmla="*/ 33 w 55"/>
                <a:gd name="T81" fmla="*/ 54 h 92"/>
                <a:gd name="T82" fmla="*/ 33 w 55"/>
                <a:gd name="T83" fmla="*/ 68 h 92"/>
                <a:gd name="T84" fmla="*/ 38 w 55"/>
                <a:gd name="T85" fmla="*/ 6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5" h="92">
                  <a:moveTo>
                    <a:pt x="50" y="74"/>
                  </a:moveTo>
                  <a:cubicBezTo>
                    <a:pt x="46" y="77"/>
                    <a:pt x="40" y="80"/>
                    <a:pt x="33" y="81"/>
                  </a:cubicBezTo>
                  <a:cubicBezTo>
                    <a:pt x="33" y="87"/>
                    <a:pt x="33" y="87"/>
                    <a:pt x="33" y="87"/>
                  </a:cubicBezTo>
                  <a:cubicBezTo>
                    <a:pt x="33" y="89"/>
                    <a:pt x="31" y="92"/>
                    <a:pt x="28" y="92"/>
                  </a:cubicBezTo>
                  <a:cubicBezTo>
                    <a:pt x="25" y="92"/>
                    <a:pt x="23" y="89"/>
                    <a:pt x="23" y="87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18" y="81"/>
                    <a:pt x="14" y="80"/>
                    <a:pt x="9" y="78"/>
                  </a:cubicBezTo>
                  <a:cubicBezTo>
                    <a:pt x="7" y="78"/>
                    <a:pt x="6" y="77"/>
                    <a:pt x="4" y="76"/>
                  </a:cubicBezTo>
                  <a:cubicBezTo>
                    <a:pt x="1" y="75"/>
                    <a:pt x="0" y="71"/>
                    <a:pt x="1" y="68"/>
                  </a:cubicBezTo>
                  <a:cubicBezTo>
                    <a:pt x="2" y="65"/>
                    <a:pt x="6" y="63"/>
                    <a:pt x="10" y="64"/>
                  </a:cubicBezTo>
                  <a:cubicBezTo>
                    <a:pt x="11" y="65"/>
                    <a:pt x="12" y="65"/>
                    <a:pt x="13" y="66"/>
                  </a:cubicBezTo>
                  <a:cubicBezTo>
                    <a:pt x="16" y="67"/>
                    <a:pt x="19" y="68"/>
                    <a:pt x="23" y="68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18" y="51"/>
                    <a:pt x="14" y="49"/>
                    <a:pt x="11" y="48"/>
                  </a:cubicBezTo>
                  <a:cubicBezTo>
                    <a:pt x="8" y="47"/>
                    <a:pt x="5" y="45"/>
                    <a:pt x="3" y="42"/>
                  </a:cubicBezTo>
                  <a:cubicBezTo>
                    <a:pt x="1" y="39"/>
                    <a:pt x="0" y="36"/>
                    <a:pt x="0" y="32"/>
                  </a:cubicBezTo>
                  <a:cubicBezTo>
                    <a:pt x="0" y="26"/>
                    <a:pt x="2" y="22"/>
                    <a:pt x="6" y="18"/>
                  </a:cubicBezTo>
                  <a:cubicBezTo>
                    <a:pt x="10" y="14"/>
                    <a:pt x="16" y="11"/>
                    <a:pt x="23" y="11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2"/>
                    <a:pt x="25" y="0"/>
                    <a:pt x="28" y="0"/>
                  </a:cubicBezTo>
                  <a:cubicBezTo>
                    <a:pt x="31" y="0"/>
                    <a:pt x="33" y="2"/>
                    <a:pt x="33" y="5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8" y="11"/>
                    <a:pt x="43" y="12"/>
                    <a:pt x="47" y="13"/>
                  </a:cubicBezTo>
                  <a:cubicBezTo>
                    <a:pt x="50" y="15"/>
                    <a:pt x="52" y="19"/>
                    <a:pt x="50" y="22"/>
                  </a:cubicBezTo>
                  <a:cubicBezTo>
                    <a:pt x="49" y="25"/>
                    <a:pt x="45" y="27"/>
                    <a:pt x="42" y="26"/>
                  </a:cubicBezTo>
                  <a:cubicBezTo>
                    <a:pt x="39" y="24"/>
                    <a:pt x="36" y="24"/>
                    <a:pt x="33" y="23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7" y="41"/>
                    <a:pt x="41" y="42"/>
                    <a:pt x="44" y="43"/>
                  </a:cubicBezTo>
                  <a:cubicBezTo>
                    <a:pt x="47" y="45"/>
                    <a:pt x="50" y="47"/>
                    <a:pt x="52" y="49"/>
                  </a:cubicBezTo>
                  <a:cubicBezTo>
                    <a:pt x="54" y="52"/>
                    <a:pt x="55" y="55"/>
                    <a:pt x="55" y="60"/>
                  </a:cubicBezTo>
                  <a:cubicBezTo>
                    <a:pt x="55" y="65"/>
                    <a:pt x="54" y="70"/>
                    <a:pt x="50" y="74"/>
                  </a:cubicBezTo>
                  <a:close/>
                  <a:moveTo>
                    <a:pt x="18" y="35"/>
                  </a:moveTo>
                  <a:cubicBezTo>
                    <a:pt x="19" y="36"/>
                    <a:pt x="21" y="37"/>
                    <a:pt x="23" y="37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0" y="24"/>
                    <a:pt x="19" y="25"/>
                    <a:pt x="17" y="26"/>
                  </a:cubicBezTo>
                  <a:cubicBezTo>
                    <a:pt x="16" y="28"/>
                    <a:pt x="16" y="29"/>
                    <a:pt x="16" y="31"/>
                  </a:cubicBezTo>
                  <a:cubicBezTo>
                    <a:pt x="16" y="32"/>
                    <a:pt x="16" y="34"/>
                    <a:pt x="18" y="35"/>
                  </a:cubicBezTo>
                  <a:close/>
                  <a:moveTo>
                    <a:pt x="38" y="65"/>
                  </a:moveTo>
                  <a:cubicBezTo>
                    <a:pt x="39" y="64"/>
                    <a:pt x="40" y="63"/>
                    <a:pt x="40" y="61"/>
                  </a:cubicBezTo>
                  <a:cubicBezTo>
                    <a:pt x="40" y="59"/>
                    <a:pt x="39" y="58"/>
                    <a:pt x="38" y="57"/>
                  </a:cubicBezTo>
                  <a:cubicBezTo>
                    <a:pt x="37" y="56"/>
                    <a:pt x="35" y="55"/>
                    <a:pt x="33" y="54"/>
                  </a:cubicBezTo>
                  <a:cubicBezTo>
                    <a:pt x="33" y="68"/>
                    <a:pt x="33" y="68"/>
                    <a:pt x="33" y="68"/>
                  </a:cubicBezTo>
                  <a:cubicBezTo>
                    <a:pt x="35" y="67"/>
                    <a:pt x="37" y="66"/>
                    <a:pt x="38" y="65"/>
                  </a:cubicBezTo>
                  <a:close/>
                </a:path>
              </a:pathLst>
            </a:custGeom>
            <a:solidFill>
              <a:srgbClr val="A6C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8" name="ïṡļîḑé">
              <a:extLst>
                <a:ext uri="{FF2B5EF4-FFF2-40B4-BE49-F238E27FC236}">
                  <a16:creationId xmlns:a16="http://schemas.microsoft.com/office/drawing/2014/main" id="{D9BAB7C1-0B3D-415F-8B68-2AFE5F0179B8}"/>
                </a:ext>
              </a:extLst>
            </p:cNvPr>
            <p:cNvSpPr/>
            <p:nvPr/>
          </p:nvSpPr>
          <p:spPr bwMode="auto">
            <a:xfrm>
              <a:off x="6620924" y="1809230"/>
              <a:ext cx="490796" cy="488644"/>
            </a:xfrm>
            <a:custGeom>
              <a:avLst/>
              <a:gdLst>
                <a:gd name="T0" fmla="*/ 96 w 192"/>
                <a:gd name="T1" fmla="*/ 0 h 191"/>
                <a:gd name="T2" fmla="*/ 0 w 192"/>
                <a:gd name="T3" fmla="*/ 96 h 191"/>
                <a:gd name="T4" fmla="*/ 17 w 192"/>
                <a:gd name="T5" fmla="*/ 149 h 191"/>
                <a:gd name="T6" fmla="*/ 96 w 192"/>
                <a:gd name="T7" fmla="*/ 191 h 191"/>
                <a:gd name="T8" fmla="*/ 184 w 192"/>
                <a:gd name="T9" fmla="*/ 133 h 191"/>
                <a:gd name="T10" fmla="*/ 184 w 192"/>
                <a:gd name="T11" fmla="*/ 133 h 191"/>
                <a:gd name="T12" fmla="*/ 96 w 192"/>
                <a:gd name="T13" fmla="*/ 191 h 191"/>
                <a:gd name="T14" fmla="*/ 17 w 192"/>
                <a:gd name="T15" fmla="*/ 149 h 191"/>
                <a:gd name="T16" fmla="*/ 49 w 192"/>
                <a:gd name="T17" fmla="*/ 127 h 191"/>
                <a:gd name="T18" fmla="*/ 39 w 192"/>
                <a:gd name="T19" fmla="*/ 96 h 191"/>
                <a:gd name="T20" fmla="*/ 96 w 192"/>
                <a:gd name="T21" fmla="*/ 39 h 191"/>
                <a:gd name="T22" fmla="*/ 141 w 192"/>
                <a:gd name="T23" fmla="*/ 60 h 191"/>
                <a:gd name="T24" fmla="*/ 153 w 192"/>
                <a:gd name="T25" fmla="*/ 96 h 191"/>
                <a:gd name="T26" fmla="*/ 149 w 192"/>
                <a:gd name="T27" fmla="*/ 117 h 191"/>
                <a:gd name="T28" fmla="*/ 184 w 192"/>
                <a:gd name="T29" fmla="*/ 133 h 191"/>
                <a:gd name="T30" fmla="*/ 192 w 192"/>
                <a:gd name="T31" fmla="*/ 96 h 191"/>
                <a:gd name="T32" fmla="*/ 172 w 192"/>
                <a:gd name="T33" fmla="*/ 37 h 191"/>
                <a:gd name="T34" fmla="*/ 96 w 192"/>
                <a:gd name="T35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2" h="191">
                  <a:moveTo>
                    <a:pt x="96" y="0"/>
                  </a:moveTo>
                  <a:cubicBezTo>
                    <a:pt x="43" y="0"/>
                    <a:pt x="0" y="43"/>
                    <a:pt x="0" y="96"/>
                  </a:cubicBezTo>
                  <a:cubicBezTo>
                    <a:pt x="0" y="115"/>
                    <a:pt x="6" y="134"/>
                    <a:pt x="17" y="149"/>
                  </a:cubicBezTo>
                  <a:cubicBezTo>
                    <a:pt x="34" y="175"/>
                    <a:pt x="63" y="191"/>
                    <a:pt x="96" y="191"/>
                  </a:cubicBezTo>
                  <a:cubicBezTo>
                    <a:pt x="136" y="191"/>
                    <a:pt x="170" y="167"/>
                    <a:pt x="184" y="133"/>
                  </a:cubicBezTo>
                  <a:cubicBezTo>
                    <a:pt x="184" y="133"/>
                    <a:pt x="184" y="133"/>
                    <a:pt x="184" y="133"/>
                  </a:cubicBezTo>
                  <a:cubicBezTo>
                    <a:pt x="170" y="167"/>
                    <a:pt x="136" y="191"/>
                    <a:pt x="96" y="191"/>
                  </a:cubicBezTo>
                  <a:cubicBezTo>
                    <a:pt x="63" y="191"/>
                    <a:pt x="34" y="175"/>
                    <a:pt x="17" y="149"/>
                  </a:cubicBezTo>
                  <a:cubicBezTo>
                    <a:pt x="49" y="127"/>
                    <a:pt x="49" y="127"/>
                    <a:pt x="49" y="127"/>
                  </a:cubicBezTo>
                  <a:cubicBezTo>
                    <a:pt x="43" y="118"/>
                    <a:pt x="39" y="107"/>
                    <a:pt x="39" y="96"/>
                  </a:cubicBezTo>
                  <a:cubicBezTo>
                    <a:pt x="39" y="64"/>
                    <a:pt x="65" y="39"/>
                    <a:pt x="96" y="39"/>
                  </a:cubicBezTo>
                  <a:cubicBezTo>
                    <a:pt x="114" y="39"/>
                    <a:pt x="130" y="47"/>
                    <a:pt x="141" y="60"/>
                  </a:cubicBezTo>
                  <a:cubicBezTo>
                    <a:pt x="148" y="70"/>
                    <a:pt x="153" y="82"/>
                    <a:pt x="153" y="96"/>
                  </a:cubicBezTo>
                  <a:cubicBezTo>
                    <a:pt x="153" y="103"/>
                    <a:pt x="151" y="110"/>
                    <a:pt x="149" y="117"/>
                  </a:cubicBezTo>
                  <a:cubicBezTo>
                    <a:pt x="184" y="133"/>
                    <a:pt x="184" y="133"/>
                    <a:pt x="184" y="133"/>
                  </a:cubicBezTo>
                  <a:cubicBezTo>
                    <a:pt x="189" y="121"/>
                    <a:pt x="192" y="109"/>
                    <a:pt x="192" y="96"/>
                  </a:cubicBezTo>
                  <a:cubicBezTo>
                    <a:pt x="192" y="73"/>
                    <a:pt x="184" y="53"/>
                    <a:pt x="172" y="37"/>
                  </a:cubicBezTo>
                  <a:cubicBezTo>
                    <a:pt x="154" y="14"/>
                    <a:pt x="127" y="0"/>
                    <a:pt x="96" y="0"/>
                  </a:cubicBezTo>
                </a:path>
              </a:pathLst>
            </a:custGeom>
            <a:solidFill>
              <a:srgbClr val="C4C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9" name="îṣļiḋê">
              <a:extLst>
                <a:ext uri="{FF2B5EF4-FFF2-40B4-BE49-F238E27FC236}">
                  <a16:creationId xmlns:a16="http://schemas.microsoft.com/office/drawing/2014/main" id="{D15207ED-2592-477B-A7C4-772D51A13ACB}"/>
                </a:ext>
              </a:extLst>
            </p:cNvPr>
            <p:cNvSpPr/>
            <p:nvPr/>
          </p:nvSpPr>
          <p:spPr bwMode="auto">
            <a:xfrm>
              <a:off x="6866322" y="1809230"/>
              <a:ext cx="193736" cy="153913"/>
            </a:xfrm>
            <a:custGeom>
              <a:avLst/>
              <a:gdLst>
                <a:gd name="T0" fmla="*/ 76 w 76"/>
                <a:gd name="T1" fmla="*/ 37 h 60"/>
                <a:gd name="T2" fmla="*/ 45 w 76"/>
                <a:gd name="T3" fmla="*/ 60 h 60"/>
                <a:gd name="T4" fmla="*/ 0 w 76"/>
                <a:gd name="T5" fmla="*/ 39 h 60"/>
                <a:gd name="T6" fmla="*/ 0 w 76"/>
                <a:gd name="T7" fmla="*/ 0 h 60"/>
                <a:gd name="T8" fmla="*/ 76 w 76"/>
                <a:gd name="T9" fmla="*/ 3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60">
                  <a:moveTo>
                    <a:pt x="76" y="37"/>
                  </a:moveTo>
                  <a:cubicBezTo>
                    <a:pt x="45" y="60"/>
                    <a:pt x="45" y="60"/>
                    <a:pt x="45" y="60"/>
                  </a:cubicBezTo>
                  <a:cubicBezTo>
                    <a:pt x="34" y="47"/>
                    <a:pt x="18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1" y="0"/>
                    <a:pt x="58" y="14"/>
                    <a:pt x="76" y="37"/>
                  </a:cubicBezTo>
                  <a:close/>
                </a:path>
              </a:pathLst>
            </a:custGeom>
            <a:solidFill>
              <a:srgbClr val="E1EDF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0" name="ïṥ1îďé">
              <a:extLst>
                <a:ext uri="{FF2B5EF4-FFF2-40B4-BE49-F238E27FC236}">
                  <a16:creationId xmlns:a16="http://schemas.microsoft.com/office/drawing/2014/main" id="{83C040FD-C547-459A-B2FB-18D7F5CF8F46}"/>
                </a:ext>
              </a:extLst>
            </p:cNvPr>
            <p:cNvSpPr/>
            <p:nvPr/>
          </p:nvSpPr>
          <p:spPr bwMode="auto">
            <a:xfrm>
              <a:off x="6665053" y="2108444"/>
              <a:ext cx="426218" cy="189430"/>
            </a:xfrm>
            <a:custGeom>
              <a:avLst/>
              <a:gdLst>
                <a:gd name="T0" fmla="*/ 132 w 167"/>
                <a:gd name="T1" fmla="*/ 0 h 74"/>
                <a:gd name="T2" fmla="*/ 132 w 167"/>
                <a:gd name="T3" fmla="*/ 0 h 74"/>
                <a:gd name="T4" fmla="*/ 79 w 167"/>
                <a:gd name="T5" fmla="*/ 35 h 74"/>
                <a:gd name="T6" fmla="*/ 32 w 167"/>
                <a:gd name="T7" fmla="*/ 10 h 74"/>
                <a:gd name="T8" fmla="*/ 32 w 167"/>
                <a:gd name="T9" fmla="*/ 10 h 74"/>
                <a:gd name="T10" fmla="*/ 0 w 167"/>
                <a:gd name="T11" fmla="*/ 32 h 74"/>
                <a:gd name="T12" fmla="*/ 79 w 167"/>
                <a:gd name="T13" fmla="*/ 74 h 74"/>
                <a:gd name="T14" fmla="*/ 167 w 167"/>
                <a:gd name="T15" fmla="*/ 16 h 74"/>
                <a:gd name="T16" fmla="*/ 167 w 167"/>
                <a:gd name="T17" fmla="*/ 16 h 74"/>
                <a:gd name="T18" fmla="*/ 167 w 167"/>
                <a:gd name="T19" fmla="*/ 16 h 74"/>
                <a:gd name="T20" fmla="*/ 132 w 167"/>
                <a:gd name="T2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7" h="74">
                  <a:moveTo>
                    <a:pt x="132" y="0"/>
                  </a:moveTo>
                  <a:cubicBezTo>
                    <a:pt x="132" y="0"/>
                    <a:pt x="132" y="0"/>
                    <a:pt x="132" y="0"/>
                  </a:cubicBezTo>
                  <a:cubicBezTo>
                    <a:pt x="123" y="21"/>
                    <a:pt x="103" y="35"/>
                    <a:pt x="79" y="35"/>
                  </a:cubicBezTo>
                  <a:cubicBezTo>
                    <a:pt x="59" y="35"/>
                    <a:pt x="42" y="25"/>
                    <a:pt x="32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7" y="58"/>
                    <a:pt x="46" y="74"/>
                    <a:pt x="79" y="74"/>
                  </a:cubicBezTo>
                  <a:cubicBezTo>
                    <a:pt x="119" y="74"/>
                    <a:pt x="153" y="50"/>
                    <a:pt x="167" y="16"/>
                  </a:cubicBezTo>
                  <a:cubicBezTo>
                    <a:pt x="167" y="16"/>
                    <a:pt x="167" y="16"/>
                    <a:pt x="167" y="16"/>
                  </a:cubicBezTo>
                  <a:cubicBezTo>
                    <a:pt x="167" y="16"/>
                    <a:pt x="167" y="16"/>
                    <a:pt x="167" y="16"/>
                  </a:cubicBezTo>
                  <a:cubicBezTo>
                    <a:pt x="132" y="0"/>
                    <a:pt x="132" y="0"/>
                    <a:pt x="132" y="0"/>
                  </a:cubicBezTo>
                </a:path>
              </a:pathLst>
            </a:custGeom>
            <a:solidFill>
              <a:srgbClr val="979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1" name="íṩļíḑé">
              <a:extLst>
                <a:ext uri="{FF2B5EF4-FFF2-40B4-BE49-F238E27FC236}">
                  <a16:creationId xmlns:a16="http://schemas.microsoft.com/office/drawing/2014/main" id="{2CF9C8A4-963D-467F-9EB6-780925D59F14}"/>
                </a:ext>
              </a:extLst>
            </p:cNvPr>
            <p:cNvSpPr/>
            <p:nvPr/>
          </p:nvSpPr>
          <p:spPr bwMode="auto">
            <a:xfrm>
              <a:off x="7308684" y="4535519"/>
              <a:ext cx="137768" cy="628564"/>
            </a:xfrm>
            <a:prstGeom prst="rect">
              <a:avLst/>
            </a:prstGeom>
            <a:solidFill>
              <a:srgbClr val="3F49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2" name="íṧ1iḍé">
              <a:extLst>
                <a:ext uri="{FF2B5EF4-FFF2-40B4-BE49-F238E27FC236}">
                  <a16:creationId xmlns:a16="http://schemas.microsoft.com/office/drawing/2014/main" id="{C9B9B0A9-F81D-44F1-9CB8-8A48DBF4E0A6}"/>
                </a:ext>
              </a:extLst>
            </p:cNvPr>
            <p:cNvSpPr/>
            <p:nvPr/>
          </p:nvSpPr>
          <p:spPr bwMode="auto">
            <a:xfrm>
              <a:off x="7088041" y="4634538"/>
              <a:ext cx="138844" cy="529543"/>
            </a:xfrm>
            <a:prstGeom prst="rect">
              <a:avLst/>
            </a:prstGeom>
            <a:solidFill>
              <a:srgbClr val="3F49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3" name="íŝļiďe">
              <a:extLst>
                <a:ext uri="{FF2B5EF4-FFF2-40B4-BE49-F238E27FC236}">
                  <a16:creationId xmlns:a16="http://schemas.microsoft.com/office/drawing/2014/main" id="{B8094BBB-04E1-46A7-A883-E03059213358}"/>
                </a:ext>
              </a:extLst>
            </p:cNvPr>
            <p:cNvSpPr/>
            <p:nvPr/>
          </p:nvSpPr>
          <p:spPr bwMode="auto">
            <a:xfrm>
              <a:off x="7528251" y="4721719"/>
              <a:ext cx="137768" cy="442363"/>
            </a:xfrm>
            <a:prstGeom prst="rect">
              <a:avLst/>
            </a:prstGeom>
            <a:solidFill>
              <a:srgbClr val="3F49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4" name="iṩ1íďè">
              <a:extLst>
                <a:ext uri="{FF2B5EF4-FFF2-40B4-BE49-F238E27FC236}">
                  <a16:creationId xmlns:a16="http://schemas.microsoft.com/office/drawing/2014/main" id="{52731C64-4322-4D28-94E6-FEAB83E071EC}"/>
                </a:ext>
              </a:extLst>
            </p:cNvPr>
            <p:cNvSpPr/>
            <p:nvPr/>
          </p:nvSpPr>
          <p:spPr bwMode="auto">
            <a:xfrm>
              <a:off x="6866322" y="4450490"/>
              <a:ext cx="137768" cy="713592"/>
            </a:xfrm>
            <a:prstGeom prst="rect">
              <a:avLst/>
            </a:prstGeom>
            <a:solidFill>
              <a:srgbClr val="3F49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5" name="išlîdê">
              <a:extLst>
                <a:ext uri="{FF2B5EF4-FFF2-40B4-BE49-F238E27FC236}">
                  <a16:creationId xmlns:a16="http://schemas.microsoft.com/office/drawing/2014/main" id="{6CA09FC1-CDAB-4CF1-B368-9114D4EED9F4}"/>
                </a:ext>
              </a:extLst>
            </p:cNvPr>
            <p:cNvSpPr/>
            <p:nvPr/>
          </p:nvSpPr>
          <p:spPr bwMode="auto">
            <a:xfrm>
              <a:off x="6929824" y="4286891"/>
              <a:ext cx="671616" cy="355182"/>
            </a:xfrm>
            <a:custGeom>
              <a:avLst/>
              <a:gdLst>
                <a:gd name="T0" fmla="*/ 624 w 624"/>
                <a:gd name="T1" fmla="*/ 319 h 330"/>
                <a:gd name="T2" fmla="*/ 418 w 624"/>
                <a:gd name="T3" fmla="*/ 119 h 330"/>
                <a:gd name="T4" fmla="*/ 212 w 624"/>
                <a:gd name="T5" fmla="*/ 243 h 330"/>
                <a:gd name="T6" fmla="*/ 10 w 624"/>
                <a:gd name="T7" fmla="*/ 0 h 330"/>
                <a:gd name="T8" fmla="*/ 0 w 624"/>
                <a:gd name="T9" fmla="*/ 10 h 330"/>
                <a:gd name="T10" fmla="*/ 209 w 624"/>
                <a:gd name="T11" fmla="*/ 259 h 330"/>
                <a:gd name="T12" fmla="*/ 416 w 624"/>
                <a:gd name="T13" fmla="*/ 136 h 330"/>
                <a:gd name="T14" fmla="*/ 615 w 624"/>
                <a:gd name="T15" fmla="*/ 330 h 330"/>
                <a:gd name="T16" fmla="*/ 624 w 624"/>
                <a:gd name="T17" fmla="*/ 319 h 330"/>
                <a:gd name="T18" fmla="*/ 624 w 624"/>
                <a:gd name="T19" fmla="*/ 319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4" h="330">
                  <a:moveTo>
                    <a:pt x="624" y="319"/>
                  </a:moveTo>
                  <a:lnTo>
                    <a:pt x="418" y="119"/>
                  </a:lnTo>
                  <a:lnTo>
                    <a:pt x="212" y="243"/>
                  </a:lnTo>
                  <a:lnTo>
                    <a:pt x="10" y="0"/>
                  </a:lnTo>
                  <a:lnTo>
                    <a:pt x="0" y="10"/>
                  </a:lnTo>
                  <a:lnTo>
                    <a:pt x="209" y="259"/>
                  </a:lnTo>
                  <a:lnTo>
                    <a:pt x="416" y="136"/>
                  </a:lnTo>
                  <a:lnTo>
                    <a:pt x="615" y="330"/>
                  </a:lnTo>
                  <a:lnTo>
                    <a:pt x="624" y="319"/>
                  </a:lnTo>
                  <a:lnTo>
                    <a:pt x="624" y="319"/>
                  </a:lnTo>
                  <a:close/>
                </a:path>
              </a:pathLst>
            </a:custGeom>
            <a:solidFill>
              <a:srgbClr val="3F49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6" name="i$lidè">
              <a:extLst>
                <a:ext uri="{FF2B5EF4-FFF2-40B4-BE49-F238E27FC236}">
                  <a16:creationId xmlns:a16="http://schemas.microsoft.com/office/drawing/2014/main" id="{D92F0E98-80E0-41B4-9390-5B1E3B13BFBC}"/>
                </a:ext>
              </a:extLst>
            </p:cNvPr>
            <p:cNvSpPr/>
            <p:nvPr/>
          </p:nvSpPr>
          <p:spPr bwMode="auto">
            <a:xfrm>
              <a:off x="7573456" y="4611936"/>
              <a:ext cx="46281" cy="46281"/>
            </a:xfrm>
            <a:prstGeom prst="ellipse">
              <a:avLst/>
            </a:prstGeom>
            <a:solidFill>
              <a:srgbClr val="3F49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7" name="ïṥḷïḋê">
              <a:extLst>
                <a:ext uri="{FF2B5EF4-FFF2-40B4-BE49-F238E27FC236}">
                  <a16:creationId xmlns:a16="http://schemas.microsoft.com/office/drawing/2014/main" id="{BD7D20E9-9CBF-42CB-995F-AD9C02FE0F1D}"/>
                </a:ext>
              </a:extLst>
            </p:cNvPr>
            <p:cNvSpPr/>
            <p:nvPr/>
          </p:nvSpPr>
          <p:spPr bwMode="auto">
            <a:xfrm>
              <a:off x="7353889" y="4402057"/>
              <a:ext cx="48435" cy="48435"/>
            </a:xfrm>
            <a:prstGeom prst="ellipse">
              <a:avLst/>
            </a:prstGeom>
            <a:solidFill>
              <a:srgbClr val="3F49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8" name="îṩlïḓé">
              <a:extLst>
                <a:ext uri="{FF2B5EF4-FFF2-40B4-BE49-F238E27FC236}">
                  <a16:creationId xmlns:a16="http://schemas.microsoft.com/office/drawing/2014/main" id="{280FB74F-F4BC-4328-AF91-273848D4177D}"/>
                </a:ext>
              </a:extLst>
            </p:cNvPr>
            <p:cNvSpPr/>
            <p:nvPr/>
          </p:nvSpPr>
          <p:spPr bwMode="auto">
            <a:xfrm>
              <a:off x="7132170" y="4530137"/>
              <a:ext cx="48435" cy="48435"/>
            </a:xfrm>
            <a:prstGeom prst="ellipse">
              <a:avLst/>
            </a:prstGeom>
            <a:solidFill>
              <a:srgbClr val="3F49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9" name="iŝļiḑè">
              <a:extLst>
                <a:ext uri="{FF2B5EF4-FFF2-40B4-BE49-F238E27FC236}">
                  <a16:creationId xmlns:a16="http://schemas.microsoft.com/office/drawing/2014/main" id="{ABA34C74-4167-45E1-A4B8-B91D6A1F1FF8}"/>
                </a:ext>
              </a:extLst>
            </p:cNvPr>
            <p:cNvSpPr/>
            <p:nvPr/>
          </p:nvSpPr>
          <p:spPr bwMode="auto">
            <a:xfrm>
              <a:off x="6912603" y="4269670"/>
              <a:ext cx="45205" cy="45205"/>
            </a:xfrm>
            <a:prstGeom prst="ellipse">
              <a:avLst/>
            </a:prstGeom>
            <a:solidFill>
              <a:srgbClr val="3F49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0" name="íşļídé">
              <a:extLst>
                <a:ext uri="{FF2B5EF4-FFF2-40B4-BE49-F238E27FC236}">
                  <a16:creationId xmlns:a16="http://schemas.microsoft.com/office/drawing/2014/main" id="{D5DADD11-0857-4750-A95F-95F98FD36B13}"/>
                </a:ext>
              </a:extLst>
            </p:cNvPr>
            <p:cNvSpPr/>
            <p:nvPr/>
          </p:nvSpPr>
          <p:spPr bwMode="auto">
            <a:xfrm>
              <a:off x="2692400" y="5153320"/>
              <a:ext cx="6337300" cy="16145"/>
            </a:xfrm>
            <a:custGeom>
              <a:avLst/>
              <a:gdLst>
                <a:gd name="T0" fmla="*/ 3 w 2481"/>
                <a:gd name="T1" fmla="*/ 6 h 6"/>
                <a:gd name="T2" fmla="*/ 2478 w 2481"/>
                <a:gd name="T3" fmla="*/ 6 h 6"/>
                <a:gd name="T4" fmla="*/ 2481 w 2481"/>
                <a:gd name="T5" fmla="*/ 3 h 6"/>
                <a:gd name="T6" fmla="*/ 2478 w 2481"/>
                <a:gd name="T7" fmla="*/ 0 h 6"/>
                <a:gd name="T8" fmla="*/ 3 w 2481"/>
                <a:gd name="T9" fmla="*/ 0 h 6"/>
                <a:gd name="T10" fmla="*/ 0 w 2481"/>
                <a:gd name="T11" fmla="*/ 3 h 6"/>
                <a:gd name="T12" fmla="*/ 3 w 2481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81" h="6">
                  <a:moveTo>
                    <a:pt x="3" y="6"/>
                  </a:moveTo>
                  <a:cubicBezTo>
                    <a:pt x="2478" y="6"/>
                    <a:pt x="2478" y="6"/>
                    <a:pt x="2478" y="6"/>
                  </a:cubicBezTo>
                  <a:cubicBezTo>
                    <a:pt x="2480" y="6"/>
                    <a:pt x="2481" y="4"/>
                    <a:pt x="2481" y="3"/>
                  </a:cubicBezTo>
                  <a:cubicBezTo>
                    <a:pt x="2481" y="1"/>
                    <a:pt x="2480" y="0"/>
                    <a:pt x="247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4"/>
                    <a:pt x="2" y="6"/>
                    <a:pt x="3" y="6"/>
                  </a:cubicBezTo>
                </a:path>
              </a:pathLst>
            </a:custGeom>
            <a:solidFill>
              <a:srgbClr val="141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1" name="íṣļiďe">
              <a:extLst>
                <a:ext uri="{FF2B5EF4-FFF2-40B4-BE49-F238E27FC236}">
                  <a16:creationId xmlns:a16="http://schemas.microsoft.com/office/drawing/2014/main" id="{913D42A2-49C0-4E92-B20E-933CFFB2EDEE}"/>
                </a:ext>
              </a:extLst>
            </p:cNvPr>
            <p:cNvSpPr/>
            <p:nvPr/>
          </p:nvSpPr>
          <p:spPr bwMode="auto">
            <a:xfrm>
              <a:off x="3218715" y="5329833"/>
              <a:ext cx="1884615" cy="16145"/>
            </a:xfrm>
            <a:custGeom>
              <a:avLst/>
              <a:gdLst>
                <a:gd name="T0" fmla="*/ 3 w 738"/>
                <a:gd name="T1" fmla="*/ 6 h 6"/>
                <a:gd name="T2" fmla="*/ 735 w 738"/>
                <a:gd name="T3" fmla="*/ 6 h 6"/>
                <a:gd name="T4" fmla="*/ 738 w 738"/>
                <a:gd name="T5" fmla="*/ 3 h 6"/>
                <a:gd name="T6" fmla="*/ 735 w 738"/>
                <a:gd name="T7" fmla="*/ 0 h 6"/>
                <a:gd name="T8" fmla="*/ 3 w 738"/>
                <a:gd name="T9" fmla="*/ 0 h 6"/>
                <a:gd name="T10" fmla="*/ 0 w 738"/>
                <a:gd name="T11" fmla="*/ 3 h 6"/>
                <a:gd name="T12" fmla="*/ 3 w 738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8" h="6">
                  <a:moveTo>
                    <a:pt x="3" y="6"/>
                  </a:moveTo>
                  <a:cubicBezTo>
                    <a:pt x="735" y="6"/>
                    <a:pt x="735" y="6"/>
                    <a:pt x="735" y="6"/>
                  </a:cubicBezTo>
                  <a:cubicBezTo>
                    <a:pt x="737" y="6"/>
                    <a:pt x="738" y="5"/>
                    <a:pt x="738" y="3"/>
                  </a:cubicBezTo>
                  <a:cubicBezTo>
                    <a:pt x="738" y="1"/>
                    <a:pt x="737" y="0"/>
                    <a:pt x="73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</a:path>
              </a:pathLst>
            </a:custGeom>
            <a:solidFill>
              <a:srgbClr val="141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2" name="îśļiḍè">
              <a:extLst>
                <a:ext uri="{FF2B5EF4-FFF2-40B4-BE49-F238E27FC236}">
                  <a16:creationId xmlns:a16="http://schemas.microsoft.com/office/drawing/2014/main" id="{D2B71BFC-1EF3-4F92-87FD-A9CC65C0894F}"/>
                </a:ext>
              </a:extLst>
            </p:cNvPr>
            <p:cNvSpPr/>
            <p:nvPr/>
          </p:nvSpPr>
          <p:spPr bwMode="auto">
            <a:xfrm>
              <a:off x="5114093" y="5329833"/>
              <a:ext cx="173286" cy="16145"/>
            </a:xfrm>
            <a:custGeom>
              <a:avLst/>
              <a:gdLst>
                <a:gd name="T0" fmla="*/ 3 w 68"/>
                <a:gd name="T1" fmla="*/ 6 h 6"/>
                <a:gd name="T2" fmla="*/ 65 w 68"/>
                <a:gd name="T3" fmla="*/ 6 h 6"/>
                <a:gd name="T4" fmla="*/ 68 w 68"/>
                <a:gd name="T5" fmla="*/ 3 h 6"/>
                <a:gd name="T6" fmla="*/ 65 w 68"/>
                <a:gd name="T7" fmla="*/ 0 h 6"/>
                <a:gd name="T8" fmla="*/ 3 w 68"/>
                <a:gd name="T9" fmla="*/ 0 h 6"/>
                <a:gd name="T10" fmla="*/ 0 w 68"/>
                <a:gd name="T11" fmla="*/ 3 h 6"/>
                <a:gd name="T12" fmla="*/ 3 w 68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6">
                  <a:moveTo>
                    <a:pt x="3" y="6"/>
                  </a:moveTo>
                  <a:cubicBezTo>
                    <a:pt x="65" y="6"/>
                    <a:pt x="65" y="6"/>
                    <a:pt x="65" y="6"/>
                  </a:cubicBezTo>
                  <a:cubicBezTo>
                    <a:pt x="67" y="6"/>
                    <a:pt x="68" y="5"/>
                    <a:pt x="68" y="3"/>
                  </a:cubicBezTo>
                  <a:cubicBezTo>
                    <a:pt x="68" y="1"/>
                    <a:pt x="67" y="0"/>
                    <a:pt x="6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</a:path>
              </a:pathLst>
            </a:custGeom>
            <a:solidFill>
              <a:srgbClr val="141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3" name="íSlíḓè">
              <a:extLst>
                <a:ext uri="{FF2B5EF4-FFF2-40B4-BE49-F238E27FC236}">
                  <a16:creationId xmlns:a16="http://schemas.microsoft.com/office/drawing/2014/main" id="{1B7063BA-521E-4681-8221-6F81106F8EE1}"/>
                </a:ext>
              </a:extLst>
            </p:cNvPr>
            <p:cNvSpPr/>
            <p:nvPr/>
          </p:nvSpPr>
          <p:spPr bwMode="auto">
            <a:xfrm>
              <a:off x="7630500" y="5329833"/>
              <a:ext cx="1064468" cy="16145"/>
            </a:xfrm>
            <a:custGeom>
              <a:avLst/>
              <a:gdLst>
                <a:gd name="T0" fmla="*/ 3 w 417"/>
                <a:gd name="T1" fmla="*/ 6 h 6"/>
                <a:gd name="T2" fmla="*/ 414 w 417"/>
                <a:gd name="T3" fmla="*/ 6 h 6"/>
                <a:gd name="T4" fmla="*/ 417 w 417"/>
                <a:gd name="T5" fmla="*/ 3 h 6"/>
                <a:gd name="T6" fmla="*/ 414 w 417"/>
                <a:gd name="T7" fmla="*/ 0 h 6"/>
                <a:gd name="T8" fmla="*/ 3 w 417"/>
                <a:gd name="T9" fmla="*/ 0 h 6"/>
                <a:gd name="T10" fmla="*/ 0 w 417"/>
                <a:gd name="T11" fmla="*/ 3 h 6"/>
                <a:gd name="T12" fmla="*/ 3 w 417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7" h="6">
                  <a:moveTo>
                    <a:pt x="3" y="6"/>
                  </a:moveTo>
                  <a:cubicBezTo>
                    <a:pt x="414" y="6"/>
                    <a:pt x="414" y="6"/>
                    <a:pt x="414" y="6"/>
                  </a:cubicBezTo>
                  <a:cubicBezTo>
                    <a:pt x="416" y="6"/>
                    <a:pt x="417" y="5"/>
                    <a:pt x="417" y="3"/>
                  </a:cubicBezTo>
                  <a:cubicBezTo>
                    <a:pt x="417" y="1"/>
                    <a:pt x="416" y="0"/>
                    <a:pt x="41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</a:path>
              </a:pathLst>
            </a:custGeom>
            <a:solidFill>
              <a:srgbClr val="141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4" name="iṡlîḍè">
              <a:extLst>
                <a:ext uri="{FF2B5EF4-FFF2-40B4-BE49-F238E27FC236}">
                  <a16:creationId xmlns:a16="http://schemas.microsoft.com/office/drawing/2014/main" id="{CC99D2C2-E84C-4052-8805-C44167C63ADD}"/>
                </a:ext>
              </a:extLst>
            </p:cNvPr>
            <p:cNvSpPr/>
            <p:nvPr/>
          </p:nvSpPr>
          <p:spPr bwMode="auto">
            <a:xfrm>
              <a:off x="4598541" y="4855182"/>
              <a:ext cx="497254" cy="483263"/>
            </a:xfrm>
            <a:custGeom>
              <a:avLst/>
              <a:gdLst>
                <a:gd name="T0" fmla="*/ 102 w 195"/>
                <a:gd name="T1" fmla="*/ 0 h 189"/>
                <a:gd name="T2" fmla="*/ 9 w 195"/>
                <a:gd name="T3" fmla="*/ 93 h 189"/>
                <a:gd name="T4" fmla="*/ 14 w 195"/>
                <a:gd name="T5" fmla="*/ 123 h 189"/>
                <a:gd name="T6" fmla="*/ 12 w 195"/>
                <a:gd name="T7" fmla="*/ 133 h 189"/>
                <a:gd name="T8" fmla="*/ 10 w 195"/>
                <a:gd name="T9" fmla="*/ 135 h 189"/>
                <a:gd name="T10" fmla="*/ 6 w 195"/>
                <a:gd name="T11" fmla="*/ 167 h 189"/>
                <a:gd name="T12" fmla="*/ 15 w 195"/>
                <a:gd name="T13" fmla="*/ 177 h 189"/>
                <a:gd name="T14" fmla="*/ 24 w 195"/>
                <a:gd name="T15" fmla="*/ 185 h 189"/>
                <a:gd name="T16" fmla="*/ 38 w 195"/>
                <a:gd name="T17" fmla="*/ 189 h 189"/>
                <a:gd name="T18" fmla="*/ 56 w 195"/>
                <a:gd name="T19" fmla="*/ 181 h 189"/>
                <a:gd name="T20" fmla="*/ 67 w 195"/>
                <a:gd name="T21" fmla="*/ 179 h 189"/>
                <a:gd name="T22" fmla="*/ 102 w 195"/>
                <a:gd name="T23" fmla="*/ 186 h 189"/>
                <a:gd name="T24" fmla="*/ 195 w 195"/>
                <a:gd name="T25" fmla="*/ 93 h 189"/>
                <a:gd name="T26" fmla="*/ 102 w 195"/>
                <a:gd name="T27" fmla="*/ 0 h 189"/>
                <a:gd name="T28" fmla="*/ 48 w 195"/>
                <a:gd name="T29" fmla="*/ 173 h 189"/>
                <a:gd name="T30" fmla="*/ 31 w 195"/>
                <a:gd name="T31" fmla="*/ 175 h 189"/>
                <a:gd name="T32" fmla="*/ 23 w 195"/>
                <a:gd name="T33" fmla="*/ 168 h 189"/>
                <a:gd name="T34" fmla="*/ 16 w 195"/>
                <a:gd name="T35" fmla="*/ 160 h 189"/>
                <a:gd name="T36" fmla="*/ 18 w 195"/>
                <a:gd name="T37" fmla="*/ 143 h 189"/>
                <a:gd name="T38" fmla="*/ 22 w 195"/>
                <a:gd name="T39" fmla="*/ 140 h 189"/>
                <a:gd name="T40" fmla="*/ 51 w 195"/>
                <a:gd name="T41" fmla="*/ 170 h 189"/>
                <a:gd name="T42" fmla="*/ 48 w 195"/>
                <a:gd name="T43" fmla="*/ 173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5" h="189">
                  <a:moveTo>
                    <a:pt x="102" y="0"/>
                  </a:moveTo>
                  <a:cubicBezTo>
                    <a:pt x="51" y="0"/>
                    <a:pt x="9" y="42"/>
                    <a:pt x="9" y="93"/>
                  </a:cubicBezTo>
                  <a:cubicBezTo>
                    <a:pt x="9" y="103"/>
                    <a:pt x="11" y="113"/>
                    <a:pt x="14" y="123"/>
                  </a:cubicBezTo>
                  <a:cubicBezTo>
                    <a:pt x="15" y="126"/>
                    <a:pt x="14" y="130"/>
                    <a:pt x="12" y="133"/>
                  </a:cubicBezTo>
                  <a:cubicBezTo>
                    <a:pt x="10" y="135"/>
                    <a:pt x="10" y="135"/>
                    <a:pt x="10" y="135"/>
                  </a:cubicBezTo>
                  <a:cubicBezTo>
                    <a:pt x="1" y="143"/>
                    <a:pt x="0" y="157"/>
                    <a:pt x="6" y="167"/>
                  </a:cubicBezTo>
                  <a:cubicBezTo>
                    <a:pt x="9" y="170"/>
                    <a:pt x="11" y="173"/>
                    <a:pt x="15" y="177"/>
                  </a:cubicBezTo>
                  <a:cubicBezTo>
                    <a:pt x="18" y="180"/>
                    <a:pt x="21" y="183"/>
                    <a:pt x="24" y="185"/>
                  </a:cubicBezTo>
                  <a:cubicBezTo>
                    <a:pt x="29" y="188"/>
                    <a:pt x="33" y="189"/>
                    <a:pt x="38" y="189"/>
                  </a:cubicBezTo>
                  <a:cubicBezTo>
                    <a:pt x="45" y="189"/>
                    <a:pt x="52" y="186"/>
                    <a:pt x="56" y="181"/>
                  </a:cubicBezTo>
                  <a:cubicBezTo>
                    <a:pt x="59" y="179"/>
                    <a:pt x="64" y="178"/>
                    <a:pt x="67" y="179"/>
                  </a:cubicBezTo>
                  <a:cubicBezTo>
                    <a:pt x="78" y="184"/>
                    <a:pt x="90" y="186"/>
                    <a:pt x="102" y="186"/>
                  </a:cubicBezTo>
                  <a:cubicBezTo>
                    <a:pt x="154" y="186"/>
                    <a:pt x="195" y="144"/>
                    <a:pt x="195" y="93"/>
                  </a:cubicBezTo>
                  <a:cubicBezTo>
                    <a:pt x="195" y="42"/>
                    <a:pt x="154" y="0"/>
                    <a:pt x="102" y="0"/>
                  </a:cubicBezTo>
                  <a:moveTo>
                    <a:pt x="48" y="173"/>
                  </a:moveTo>
                  <a:cubicBezTo>
                    <a:pt x="43" y="178"/>
                    <a:pt x="36" y="178"/>
                    <a:pt x="31" y="175"/>
                  </a:cubicBezTo>
                  <a:cubicBezTo>
                    <a:pt x="28" y="173"/>
                    <a:pt x="26" y="171"/>
                    <a:pt x="23" y="168"/>
                  </a:cubicBezTo>
                  <a:cubicBezTo>
                    <a:pt x="20" y="165"/>
                    <a:pt x="18" y="163"/>
                    <a:pt x="16" y="160"/>
                  </a:cubicBezTo>
                  <a:cubicBezTo>
                    <a:pt x="13" y="155"/>
                    <a:pt x="14" y="148"/>
                    <a:pt x="18" y="143"/>
                  </a:cubicBezTo>
                  <a:cubicBezTo>
                    <a:pt x="22" y="140"/>
                    <a:pt x="22" y="140"/>
                    <a:pt x="22" y="140"/>
                  </a:cubicBezTo>
                  <a:cubicBezTo>
                    <a:pt x="29" y="152"/>
                    <a:pt x="39" y="162"/>
                    <a:pt x="51" y="170"/>
                  </a:cubicBezTo>
                  <a:cubicBezTo>
                    <a:pt x="48" y="173"/>
                    <a:pt x="48" y="173"/>
                    <a:pt x="48" y="173"/>
                  </a:cubicBezTo>
                </a:path>
              </a:pathLst>
            </a:custGeom>
            <a:solidFill>
              <a:srgbClr val="333E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5" name="íSļîḓe">
              <a:extLst>
                <a:ext uri="{FF2B5EF4-FFF2-40B4-BE49-F238E27FC236}">
                  <a16:creationId xmlns:a16="http://schemas.microsoft.com/office/drawing/2014/main" id="{D366FF7A-D2EC-4171-9BB7-3B74E024AC89}"/>
                </a:ext>
              </a:extLst>
            </p:cNvPr>
            <p:cNvSpPr/>
            <p:nvPr/>
          </p:nvSpPr>
          <p:spPr bwMode="auto">
            <a:xfrm>
              <a:off x="4662043" y="5061832"/>
              <a:ext cx="199117" cy="217414"/>
            </a:xfrm>
            <a:custGeom>
              <a:avLst/>
              <a:gdLst>
                <a:gd name="T0" fmla="*/ 64 w 78"/>
                <a:gd name="T1" fmla="*/ 85 h 85"/>
                <a:gd name="T2" fmla="*/ 11 w 78"/>
                <a:gd name="T3" fmla="*/ 33 h 85"/>
                <a:gd name="T4" fmla="*/ 7 w 78"/>
                <a:gd name="T5" fmla="*/ 43 h 85"/>
                <a:gd name="T6" fmla="*/ 0 w 78"/>
                <a:gd name="T7" fmla="*/ 36 h 85"/>
                <a:gd name="T8" fmla="*/ 14 w 78"/>
                <a:gd name="T9" fmla="*/ 0 h 85"/>
                <a:gd name="T10" fmla="*/ 24 w 78"/>
                <a:gd name="T11" fmla="*/ 10 h 85"/>
                <a:gd name="T12" fmla="*/ 18 w 78"/>
                <a:gd name="T13" fmla="*/ 19 h 85"/>
                <a:gd name="T14" fmla="*/ 78 w 78"/>
                <a:gd name="T15" fmla="*/ 79 h 85"/>
                <a:gd name="T16" fmla="*/ 64 w 78"/>
                <a:gd name="T17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85">
                  <a:moveTo>
                    <a:pt x="64" y="85"/>
                  </a:moveTo>
                  <a:cubicBezTo>
                    <a:pt x="46" y="68"/>
                    <a:pt x="29" y="50"/>
                    <a:pt x="11" y="33"/>
                  </a:cubicBezTo>
                  <a:cubicBezTo>
                    <a:pt x="10" y="36"/>
                    <a:pt x="8" y="39"/>
                    <a:pt x="7" y="43"/>
                  </a:cubicBezTo>
                  <a:cubicBezTo>
                    <a:pt x="5" y="40"/>
                    <a:pt x="2" y="38"/>
                    <a:pt x="0" y="36"/>
                  </a:cubicBezTo>
                  <a:cubicBezTo>
                    <a:pt x="3" y="23"/>
                    <a:pt x="8" y="11"/>
                    <a:pt x="14" y="0"/>
                  </a:cubicBezTo>
                  <a:cubicBezTo>
                    <a:pt x="18" y="3"/>
                    <a:pt x="21" y="7"/>
                    <a:pt x="24" y="10"/>
                  </a:cubicBezTo>
                  <a:cubicBezTo>
                    <a:pt x="22" y="13"/>
                    <a:pt x="20" y="16"/>
                    <a:pt x="18" y="19"/>
                  </a:cubicBezTo>
                  <a:cubicBezTo>
                    <a:pt x="38" y="39"/>
                    <a:pt x="58" y="59"/>
                    <a:pt x="78" y="79"/>
                  </a:cubicBezTo>
                  <a:cubicBezTo>
                    <a:pt x="73" y="82"/>
                    <a:pt x="69" y="84"/>
                    <a:pt x="64" y="85"/>
                  </a:cubicBezTo>
                  <a:close/>
                </a:path>
              </a:pathLst>
            </a:custGeom>
            <a:solidFill>
              <a:srgbClr val="9CA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6" name="ïṥľiḓé">
              <a:extLst>
                <a:ext uri="{FF2B5EF4-FFF2-40B4-BE49-F238E27FC236}">
                  <a16:creationId xmlns:a16="http://schemas.microsoft.com/office/drawing/2014/main" id="{980A5085-7DA1-49AD-B323-EB8B7C0A38D9}"/>
                </a:ext>
              </a:extLst>
            </p:cNvPr>
            <p:cNvSpPr/>
            <p:nvPr/>
          </p:nvSpPr>
          <p:spPr bwMode="auto">
            <a:xfrm>
              <a:off x="4725546" y="4982186"/>
              <a:ext cx="265849" cy="263695"/>
            </a:xfrm>
            <a:custGeom>
              <a:avLst/>
              <a:gdLst>
                <a:gd name="T0" fmla="*/ 67 w 104"/>
                <a:gd name="T1" fmla="*/ 103 h 103"/>
                <a:gd name="T2" fmla="*/ 0 w 104"/>
                <a:gd name="T3" fmla="*/ 16 h 103"/>
                <a:gd name="T4" fmla="*/ 14 w 104"/>
                <a:gd name="T5" fmla="*/ 0 h 103"/>
                <a:gd name="T6" fmla="*/ 104 w 104"/>
                <a:gd name="T7" fmla="*/ 68 h 103"/>
                <a:gd name="T8" fmla="*/ 94 w 104"/>
                <a:gd name="T9" fmla="*/ 79 h 103"/>
                <a:gd name="T10" fmla="*/ 79 w 104"/>
                <a:gd name="T11" fmla="*/ 67 h 103"/>
                <a:gd name="T12" fmla="*/ 67 w 104"/>
                <a:gd name="T13" fmla="*/ 79 h 103"/>
                <a:gd name="T14" fmla="*/ 79 w 104"/>
                <a:gd name="T15" fmla="*/ 94 h 103"/>
                <a:gd name="T16" fmla="*/ 67 w 104"/>
                <a:gd name="T17" fmla="*/ 103 h 103"/>
                <a:gd name="T18" fmla="*/ 68 w 104"/>
                <a:gd name="T19" fmla="*/ 58 h 103"/>
                <a:gd name="T20" fmla="*/ 23 w 104"/>
                <a:gd name="T21" fmla="*/ 23 h 103"/>
                <a:gd name="T22" fmla="*/ 23 w 104"/>
                <a:gd name="T23" fmla="*/ 23 h 103"/>
                <a:gd name="T24" fmla="*/ 58 w 104"/>
                <a:gd name="T25" fmla="*/ 68 h 103"/>
                <a:gd name="T26" fmla="*/ 68 w 104"/>
                <a:gd name="T27" fmla="*/ 5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103">
                  <a:moveTo>
                    <a:pt x="67" y="103"/>
                  </a:moveTo>
                  <a:cubicBezTo>
                    <a:pt x="46" y="75"/>
                    <a:pt x="23" y="46"/>
                    <a:pt x="0" y="16"/>
                  </a:cubicBezTo>
                  <a:cubicBezTo>
                    <a:pt x="4" y="10"/>
                    <a:pt x="9" y="5"/>
                    <a:pt x="14" y="0"/>
                  </a:cubicBezTo>
                  <a:cubicBezTo>
                    <a:pt x="45" y="23"/>
                    <a:pt x="75" y="46"/>
                    <a:pt x="104" y="68"/>
                  </a:cubicBezTo>
                  <a:cubicBezTo>
                    <a:pt x="101" y="72"/>
                    <a:pt x="98" y="76"/>
                    <a:pt x="94" y="79"/>
                  </a:cubicBezTo>
                  <a:cubicBezTo>
                    <a:pt x="89" y="75"/>
                    <a:pt x="84" y="71"/>
                    <a:pt x="79" y="67"/>
                  </a:cubicBezTo>
                  <a:cubicBezTo>
                    <a:pt x="75" y="71"/>
                    <a:pt x="71" y="75"/>
                    <a:pt x="67" y="79"/>
                  </a:cubicBezTo>
                  <a:cubicBezTo>
                    <a:pt x="71" y="84"/>
                    <a:pt x="75" y="89"/>
                    <a:pt x="79" y="94"/>
                  </a:cubicBezTo>
                  <a:cubicBezTo>
                    <a:pt x="75" y="97"/>
                    <a:pt x="71" y="100"/>
                    <a:pt x="67" y="103"/>
                  </a:cubicBezTo>
                  <a:moveTo>
                    <a:pt x="68" y="58"/>
                  </a:moveTo>
                  <a:cubicBezTo>
                    <a:pt x="53" y="47"/>
                    <a:pt x="38" y="35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34" y="38"/>
                    <a:pt x="46" y="53"/>
                    <a:pt x="58" y="68"/>
                  </a:cubicBezTo>
                  <a:cubicBezTo>
                    <a:pt x="61" y="65"/>
                    <a:pt x="65" y="62"/>
                    <a:pt x="68" y="58"/>
                  </a:cubicBezTo>
                </a:path>
              </a:pathLst>
            </a:custGeom>
            <a:solidFill>
              <a:srgbClr val="9CA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7" name="iṩļïḋè">
              <a:extLst>
                <a:ext uri="{FF2B5EF4-FFF2-40B4-BE49-F238E27FC236}">
                  <a16:creationId xmlns:a16="http://schemas.microsoft.com/office/drawing/2014/main" id="{5F52C208-5B33-49AA-8BCE-E8268C4DA86C}"/>
                </a:ext>
              </a:extLst>
            </p:cNvPr>
            <p:cNvSpPr/>
            <p:nvPr/>
          </p:nvSpPr>
          <p:spPr bwMode="auto">
            <a:xfrm>
              <a:off x="4801963" y="4903616"/>
              <a:ext cx="245398" cy="242170"/>
            </a:xfrm>
            <a:custGeom>
              <a:avLst/>
              <a:gdLst>
                <a:gd name="T0" fmla="*/ 92 w 96"/>
                <a:gd name="T1" fmla="*/ 65 h 95"/>
                <a:gd name="T2" fmla="*/ 68 w 96"/>
                <a:gd name="T3" fmla="*/ 54 h 95"/>
                <a:gd name="T4" fmla="*/ 85 w 96"/>
                <a:gd name="T5" fmla="*/ 82 h 95"/>
                <a:gd name="T6" fmla="*/ 77 w 96"/>
                <a:gd name="T7" fmla="*/ 95 h 95"/>
                <a:gd name="T8" fmla="*/ 47 w 96"/>
                <a:gd name="T9" fmla="*/ 43 h 95"/>
                <a:gd name="T10" fmla="*/ 0 w 96"/>
                <a:gd name="T11" fmla="*/ 18 h 95"/>
                <a:gd name="T12" fmla="*/ 12 w 96"/>
                <a:gd name="T13" fmla="*/ 12 h 95"/>
                <a:gd name="T14" fmla="*/ 41 w 96"/>
                <a:gd name="T15" fmla="*/ 27 h 95"/>
                <a:gd name="T16" fmla="*/ 28 w 96"/>
                <a:gd name="T17" fmla="*/ 4 h 95"/>
                <a:gd name="T18" fmla="*/ 42 w 96"/>
                <a:gd name="T19" fmla="*/ 0 h 95"/>
                <a:gd name="T20" fmla="*/ 60 w 96"/>
                <a:gd name="T21" fmla="*/ 37 h 95"/>
                <a:gd name="T22" fmla="*/ 96 w 96"/>
                <a:gd name="T23" fmla="*/ 52 h 95"/>
                <a:gd name="T24" fmla="*/ 92 w 96"/>
                <a:gd name="T25" fmla="*/ 6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95">
                  <a:moveTo>
                    <a:pt x="92" y="65"/>
                  </a:moveTo>
                  <a:cubicBezTo>
                    <a:pt x="85" y="62"/>
                    <a:pt x="76" y="58"/>
                    <a:pt x="68" y="54"/>
                  </a:cubicBezTo>
                  <a:cubicBezTo>
                    <a:pt x="73" y="63"/>
                    <a:pt x="79" y="72"/>
                    <a:pt x="85" y="82"/>
                  </a:cubicBezTo>
                  <a:cubicBezTo>
                    <a:pt x="82" y="86"/>
                    <a:pt x="80" y="91"/>
                    <a:pt x="77" y="95"/>
                  </a:cubicBezTo>
                  <a:cubicBezTo>
                    <a:pt x="66" y="77"/>
                    <a:pt x="56" y="59"/>
                    <a:pt x="47" y="43"/>
                  </a:cubicBezTo>
                  <a:cubicBezTo>
                    <a:pt x="32" y="36"/>
                    <a:pt x="17" y="27"/>
                    <a:pt x="0" y="18"/>
                  </a:cubicBezTo>
                  <a:cubicBezTo>
                    <a:pt x="4" y="16"/>
                    <a:pt x="8" y="14"/>
                    <a:pt x="12" y="12"/>
                  </a:cubicBezTo>
                  <a:cubicBezTo>
                    <a:pt x="22" y="17"/>
                    <a:pt x="32" y="22"/>
                    <a:pt x="41" y="27"/>
                  </a:cubicBezTo>
                  <a:cubicBezTo>
                    <a:pt x="36" y="19"/>
                    <a:pt x="32" y="11"/>
                    <a:pt x="28" y="4"/>
                  </a:cubicBezTo>
                  <a:cubicBezTo>
                    <a:pt x="33" y="2"/>
                    <a:pt x="37" y="1"/>
                    <a:pt x="42" y="0"/>
                  </a:cubicBezTo>
                  <a:cubicBezTo>
                    <a:pt x="46" y="10"/>
                    <a:pt x="52" y="23"/>
                    <a:pt x="60" y="37"/>
                  </a:cubicBezTo>
                  <a:cubicBezTo>
                    <a:pt x="74" y="44"/>
                    <a:pt x="86" y="49"/>
                    <a:pt x="96" y="52"/>
                  </a:cubicBezTo>
                  <a:cubicBezTo>
                    <a:pt x="95" y="56"/>
                    <a:pt x="93" y="61"/>
                    <a:pt x="92" y="65"/>
                  </a:cubicBezTo>
                </a:path>
              </a:pathLst>
            </a:custGeom>
            <a:solidFill>
              <a:srgbClr val="9CA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8" name="ïSľiḓé">
              <a:extLst>
                <a:ext uri="{FF2B5EF4-FFF2-40B4-BE49-F238E27FC236}">
                  <a16:creationId xmlns:a16="http://schemas.microsoft.com/office/drawing/2014/main" id="{6CE38A67-7868-4815-967F-82A36F1AB56D}"/>
                </a:ext>
              </a:extLst>
            </p:cNvPr>
            <p:cNvSpPr/>
            <p:nvPr/>
          </p:nvSpPr>
          <p:spPr bwMode="auto">
            <a:xfrm>
              <a:off x="4708325" y="4872402"/>
              <a:ext cx="270154" cy="217414"/>
            </a:xfrm>
            <a:custGeom>
              <a:avLst/>
              <a:gdLst>
                <a:gd name="T0" fmla="*/ 30 w 106"/>
                <a:gd name="T1" fmla="*/ 66 h 85"/>
                <a:gd name="T2" fmla="*/ 30 w 106"/>
                <a:gd name="T3" fmla="*/ 66 h 85"/>
                <a:gd name="T4" fmla="*/ 44 w 106"/>
                <a:gd name="T5" fmla="*/ 84 h 85"/>
                <a:gd name="T6" fmla="*/ 52 w 106"/>
                <a:gd name="T7" fmla="*/ 85 h 85"/>
                <a:gd name="T8" fmla="*/ 53 w 106"/>
                <a:gd name="T9" fmla="*/ 85 h 85"/>
                <a:gd name="T10" fmla="*/ 30 w 106"/>
                <a:gd name="T11" fmla="*/ 66 h 85"/>
                <a:gd name="T12" fmla="*/ 57 w 106"/>
                <a:gd name="T13" fmla="*/ 0 h 85"/>
                <a:gd name="T14" fmla="*/ 49 w 106"/>
                <a:gd name="T15" fmla="*/ 1 h 85"/>
                <a:gd name="T16" fmla="*/ 3 w 106"/>
                <a:gd name="T17" fmla="*/ 49 h 85"/>
                <a:gd name="T18" fmla="*/ 20 w 106"/>
                <a:gd name="T19" fmla="*/ 76 h 85"/>
                <a:gd name="T20" fmla="*/ 7 w 106"/>
                <a:gd name="T21" fmla="*/ 59 h 85"/>
                <a:gd name="T22" fmla="*/ 21 w 106"/>
                <a:gd name="T23" fmla="*/ 43 h 85"/>
                <a:gd name="T24" fmla="*/ 72 w 106"/>
                <a:gd name="T25" fmla="*/ 82 h 85"/>
                <a:gd name="T26" fmla="*/ 92 w 106"/>
                <a:gd name="T27" fmla="*/ 70 h 85"/>
                <a:gd name="T28" fmla="*/ 84 w 106"/>
                <a:gd name="T29" fmla="*/ 55 h 85"/>
                <a:gd name="T30" fmla="*/ 37 w 106"/>
                <a:gd name="T31" fmla="*/ 30 h 85"/>
                <a:gd name="T32" fmla="*/ 49 w 106"/>
                <a:gd name="T33" fmla="*/ 24 h 85"/>
                <a:gd name="T34" fmla="*/ 78 w 106"/>
                <a:gd name="T35" fmla="*/ 39 h 85"/>
                <a:gd name="T36" fmla="*/ 65 w 106"/>
                <a:gd name="T37" fmla="*/ 16 h 85"/>
                <a:gd name="T38" fmla="*/ 79 w 106"/>
                <a:gd name="T39" fmla="*/ 12 h 85"/>
                <a:gd name="T40" fmla="*/ 97 w 106"/>
                <a:gd name="T41" fmla="*/ 49 h 85"/>
                <a:gd name="T42" fmla="*/ 104 w 106"/>
                <a:gd name="T43" fmla="*/ 52 h 85"/>
                <a:gd name="T44" fmla="*/ 106 w 106"/>
                <a:gd name="T45" fmla="*/ 37 h 85"/>
                <a:gd name="T46" fmla="*/ 57 w 106"/>
                <a:gd name="T47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6" h="85">
                  <a:moveTo>
                    <a:pt x="30" y="66"/>
                  </a:moveTo>
                  <a:cubicBezTo>
                    <a:pt x="30" y="66"/>
                    <a:pt x="30" y="66"/>
                    <a:pt x="30" y="66"/>
                  </a:cubicBezTo>
                  <a:cubicBezTo>
                    <a:pt x="34" y="72"/>
                    <a:pt x="39" y="78"/>
                    <a:pt x="44" y="84"/>
                  </a:cubicBezTo>
                  <a:cubicBezTo>
                    <a:pt x="46" y="85"/>
                    <a:pt x="49" y="85"/>
                    <a:pt x="52" y="85"/>
                  </a:cubicBezTo>
                  <a:cubicBezTo>
                    <a:pt x="52" y="85"/>
                    <a:pt x="53" y="85"/>
                    <a:pt x="53" y="85"/>
                  </a:cubicBezTo>
                  <a:cubicBezTo>
                    <a:pt x="45" y="79"/>
                    <a:pt x="38" y="72"/>
                    <a:pt x="30" y="66"/>
                  </a:cubicBezTo>
                  <a:moveTo>
                    <a:pt x="57" y="0"/>
                  </a:moveTo>
                  <a:cubicBezTo>
                    <a:pt x="54" y="0"/>
                    <a:pt x="52" y="1"/>
                    <a:pt x="49" y="1"/>
                  </a:cubicBezTo>
                  <a:cubicBezTo>
                    <a:pt x="21" y="4"/>
                    <a:pt x="0" y="26"/>
                    <a:pt x="3" y="49"/>
                  </a:cubicBezTo>
                  <a:cubicBezTo>
                    <a:pt x="4" y="60"/>
                    <a:pt x="10" y="69"/>
                    <a:pt x="20" y="76"/>
                  </a:cubicBezTo>
                  <a:cubicBezTo>
                    <a:pt x="16" y="70"/>
                    <a:pt x="11" y="64"/>
                    <a:pt x="7" y="59"/>
                  </a:cubicBezTo>
                  <a:cubicBezTo>
                    <a:pt x="11" y="53"/>
                    <a:pt x="16" y="48"/>
                    <a:pt x="21" y="43"/>
                  </a:cubicBezTo>
                  <a:cubicBezTo>
                    <a:pt x="38" y="56"/>
                    <a:pt x="55" y="69"/>
                    <a:pt x="72" y="82"/>
                  </a:cubicBezTo>
                  <a:cubicBezTo>
                    <a:pt x="80" y="79"/>
                    <a:pt x="87" y="75"/>
                    <a:pt x="92" y="70"/>
                  </a:cubicBezTo>
                  <a:cubicBezTo>
                    <a:pt x="89" y="65"/>
                    <a:pt x="87" y="60"/>
                    <a:pt x="84" y="55"/>
                  </a:cubicBezTo>
                  <a:cubicBezTo>
                    <a:pt x="69" y="48"/>
                    <a:pt x="54" y="39"/>
                    <a:pt x="37" y="30"/>
                  </a:cubicBezTo>
                  <a:cubicBezTo>
                    <a:pt x="41" y="28"/>
                    <a:pt x="45" y="26"/>
                    <a:pt x="49" y="24"/>
                  </a:cubicBezTo>
                  <a:cubicBezTo>
                    <a:pt x="59" y="29"/>
                    <a:pt x="69" y="34"/>
                    <a:pt x="78" y="39"/>
                  </a:cubicBezTo>
                  <a:cubicBezTo>
                    <a:pt x="73" y="31"/>
                    <a:pt x="69" y="23"/>
                    <a:pt x="65" y="16"/>
                  </a:cubicBezTo>
                  <a:cubicBezTo>
                    <a:pt x="70" y="14"/>
                    <a:pt x="74" y="13"/>
                    <a:pt x="79" y="12"/>
                  </a:cubicBezTo>
                  <a:cubicBezTo>
                    <a:pt x="83" y="22"/>
                    <a:pt x="89" y="35"/>
                    <a:pt x="97" y="49"/>
                  </a:cubicBezTo>
                  <a:cubicBezTo>
                    <a:pt x="99" y="50"/>
                    <a:pt x="102" y="51"/>
                    <a:pt x="104" y="52"/>
                  </a:cubicBezTo>
                  <a:cubicBezTo>
                    <a:pt x="106" y="47"/>
                    <a:pt x="106" y="42"/>
                    <a:pt x="106" y="37"/>
                  </a:cubicBezTo>
                  <a:cubicBezTo>
                    <a:pt x="103" y="16"/>
                    <a:pt x="82" y="0"/>
                    <a:pt x="57" y="0"/>
                  </a:cubicBezTo>
                </a:path>
              </a:pathLst>
            </a:custGeom>
            <a:solidFill>
              <a:srgbClr val="3F4C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9" name="islidê">
              <a:extLst>
                <a:ext uri="{FF2B5EF4-FFF2-40B4-BE49-F238E27FC236}">
                  <a16:creationId xmlns:a16="http://schemas.microsoft.com/office/drawing/2014/main" id="{3D57A46A-4349-4C34-AD44-692D7F210586}"/>
                </a:ext>
              </a:extLst>
            </p:cNvPr>
            <p:cNvSpPr/>
            <p:nvPr/>
          </p:nvSpPr>
          <p:spPr bwMode="auto">
            <a:xfrm>
              <a:off x="4725546" y="4982186"/>
              <a:ext cx="166828" cy="107630"/>
            </a:xfrm>
            <a:custGeom>
              <a:avLst/>
              <a:gdLst>
                <a:gd name="T0" fmla="*/ 14 w 65"/>
                <a:gd name="T1" fmla="*/ 0 h 42"/>
                <a:gd name="T2" fmla="*/ 0 w 65"/>
                <a:gd name="T3" fmla="*/ 16 h 42"/>
                <a:gd name="T4" fmla="*/ 13 w 65"/>
                <a:gd name="T5" fmla="*/ 33 h 42"/>
                <a:gd name="T6" fmla="*/ 37 w 65"/>
                <a:gd name="T7" fmla="*/ 41 h 42"/>
                <a:gd name="T8" fmla="*/ 23 w 65"/>
                <a:gd name="T9" fmla="*/ 23 h 42"/>
                <a:gd name="T10" fmla="*/ 23 w 65"/>
                <a:gd name="T11" fmla="*/ 23 h 42"/>
                <a:gd name="T12" fmla="*/ 46 w 65"/>
                <a:gd name="T13" fmla="*/ 42 h 42"/>
                <a:gd name="T14" fmla="*/ 52 w 65"/>
                <a:gd name="T15" fmla="*/ 41 h 42"/>
                <a:gd name="T16" fmla="*/ 65 w 65"/>
                <a:gd name="T17" fmla="*/ 39 h 42"/>
                <a:gd name="T18" fmla="*/ 14 w 65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42">
                  <a:moveTo>
                    <a:pt x="14" y="0"/>
                  </a:moveTo>
                  <a:cubicBezTo>
                    <a:pt x="9" y="5"/>
                    <a:pt x="4" y="10"/>
                    <a:pt x="0" y="16"/>
                  </a:cubicBezTo>
                  <a:cubicBezTo>
                    <a:pt x="4" y="21"/>
                    <a:pt x="9" y="27"/>
                    <a:pt x="13" y="33"/>
                  </a:cubicBezTo>
                  <a:cubicBezTo>
                    <a:pt x="20" y="37"/>
                    <a:pt x="28" y="40"/>
                    <a:pt x="37" y="41"/>
                  </a:cubicBezTo>
                  <a:cubicBezTo>
                    <a:pt x="32" y="35"/>
                    <a:pt x="27" y="29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31" y="29"/>
                    <a:pt x="38" y="36"/>
                    <a:pt x="46" y="42"/>
                  </a:cubicBezTo>
                  <a:cubicBezTo>
                    <a:pt x="48" y="42"/>
                    <a:pt x="50" y="42"/>
                    <a:pt x="52" y="41"/>
                  </a:cubicBezTo>
                  <a:cubicBezTo>
                    <a:pt x="56" y="41"/>
                    <a:pt x="61" y="40"/>
                    <a:pt x="65" y="39"/>
                  </a:cubicBezTo>
                  <a:cubicBezTo>
                    <a:pt x="48" y="26"/>
                    <a:pt x="31" y="13"/>
                    <a:pt x="14" y="0"/>
                  </a:cubicBezTo>
                </a:path>
              </a:pathLst>
            </a:custGeom>
            <a:solidFill>
              <a:srgbClr val="A2B2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0" name="íŝliďê">
              <a:extLst>
                <a:ext uri="{FF2B5EF4-FFF2-40B4-BE49-F238E27FC236}">
                  <a16:creationId xmlns:a16="http://schemas.microsoft.com/office/drawing/2014/main" id="{477A99E6-CBFB-4282-A1F5-4EE2D63B056E}"/>
                </a:ext>
              </a:extLst>
            </p:cNvPr>
            <p:cNvSpPr/>
            <p:nvPr/>
          </p:nvSpPr>
          <p:spPr bwMode="auto">
            <a:xfrm>
              <a:off x="4801963" y="4903616"/>
              <a:ext cx="171134" cy="147454"/>
            </a:xfrm>
            <a:custGeom>
              <a:avLst/>
              <a:gdLst>
                <a:gd name="T0" fmla="*/ 42 w 67"/>
                <a:gd name="T1" fmla="*/ 0 h 58"/>
                <a:gd name="T2" fmla="*/ 28 w 67"/>
                <a:gd name="T3" fmla="*/ 4 h 58"/>
                <a:gd name="T4" fmla="*/ 41 w 67"/>
                <a:gd name="T5" fmla="*/ 27 h 58"/>
                <a:gd name="T6" fmla="*/ 12 w 67"/>
                <a:gd name="T7" fmla="*/ 12 h 58"/>
                <a:gd name="T8" fmla="*/ 0 w 67"/>
                <a:gd name="T9" fmla="*/ 18 h 58"/>
                <a:gd name="T10" fmla="*/ 47 w 67"/>
                <a:gd name="T11" fmla="*/ 43 h 58"/>
                <a:gd name="T12" fmla="*/ 55 w 67"/>
                <a:gd name="T13" fmla="*/ 58 h 58"/>
                <a:gd name="T14" fmla="*/ 67 w 67"/>
                <a:gd name="T15" fmla="*/ 40 h 58"/>
                <a:gd name="T16" fmla="*/ 60 w 67"/>
                <a:gd name="T17" fmla="*/ 37 h 58"/>
                <a:gd name="T18" fmla="*/ 42 w 67"/>
                <a:gd name="T1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58">
                  <a:moveTo>
                    <a:pt x="42" y="0"/>
                  </a:moveTo>
                  <a:cubicBezTo>
                    <a:pt x="37" y="1"/>
                    <a:pt x="33" y="2"/>
                    <a:pt x="28" y="4"/>
                  </a:cubicBezTo>
                  <a:cubicBezTo>
                    <a:pt x="32" y="11"/>
                    <a:pt x="36" y="19"/>
                    <a:pt x="41" y="27"/>
                  </a:cubicBezTo>
                  <a:cubicBezTo>
                    <a:pt x="32" y="22"/>
                    <a:pt x="22" y="17"/>
                    <a:pt x="12" y="12"/>
                  </a:cubicBezTo>
                  <a:cubicBezTo>
                    <a:pt x="8" y="14"/>
                    <a:pt x="4" y="16"/>
                    <a:pt x="0" y="18"/>
                  </a:cubicBezTo>
                  <a:cubicBezTo>
                    <a:pt x="17" y="27"/>
                    <a:pt x="32" y="36"/>
                    <a:pt x="47" y="43"/>
                  </a:cubicBezTo>
                  <a:cubicBezTo>
                    <a:pt x="50" y="48"/>
                    <a:pt x="52" y="53"/>
                    <a:pt x="55" y="58"/>
                  </a:cubicBezTo>
                  <a:cubicBezTo>
                    <a:pt x="61" y="53"/>
                    <a:pt x="65" y="47"/>
                    <a:pt x="67" y="40"/>
                  </a:cubicBezTo>
                  <a:cubicBezTo>
                    <a:pt x="65" y="39"/>
                    <a:pt x="62" y="38"/>
                    <a:pt x="60" y="37"/>
                  </a:cubicBezTo>
                  <a:cubicBezTo>
                    <a:pt x="52" y="23"/>
                    <a:pt x="46" y="10"/>
                    <a:pt x="42" y="0"/>
                  </a:cubicBezTo>
                </a:path>
              </a:pathLst>
            </a:custGeom>
            <a:solidFill>
              <a:srgbClr val="A2B2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1" name="îšļîḋê">
              <a:extLst>
                <a:ext uri="{FF2B5EF4-FFF2-40B4-BE49-F238E27FC236}">
                  <a16:creationId xmlns:a16="http://schemas.microsoft.com/office/drawing/2014/main" id="{4687EBA2-F8D6-4058-8DF6-CEF92EAFA45E}"/>
                </a:ext>
              </a:extLst>
            </p:cNvPr>
            <p:cNvSpPr/>
            <p:nvPr/>
          </p:nvSpPr>
          <p:spPr bwMode="auto">
            <a:xfrm>
              <a:off x="7924332" y="5158701"/>
              <a:ext cx="73189" cy="125929"/>
            </a:xfrm>
            <a:custGeom>
              <a:avLst/>
              <a:gdLst>
                <a:gd name="T0" fmla="*/ 0 w 29"/>
                <a:gd name="T1" fmla="*/ 5 h 49"/>
                <a:gd name="T2" fmla="*/ 0 w 29"/>
                <a:gd name="T3" fmla="*/ 46 h 49"/>
                <a:gd name="T4" fmla="*/ 27 w 29"/>
                <a:gd name="T5" fmla="*/ 46 h 49"/>
                <a:gd name="T6" fmla="*/ 29 w 29"/>
                <a:gd name="T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49">
                  <a:moveTo>
                    <a:pt x="0" y="5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13" y="49"/>
                    <a:pt x="27" y="46"/>
                  </a:cubicBezTo>
                  <a:cubicBezTo>
                    <a:pt x="29" y="0"/>
                    <a:pt x="29" y="0"/>
                    <a:pt x="29" y="0"/>
                  </a:cubicBezTo>
                </a:path>
              </a:pathLst>
            </a:custGeom>
            <a:solidFill>
              <a:srgbClr val="FE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2" name="ï$ľîdè">
              <a:extLst>
                <a:ext uri="{FF2B5EF4-FFF2-40B4-BE49-F238E27FC236}">
                  <a16:creationId xmlns:a16="http://schemas.microsoft.com/office/drawing/2014/main" id="{E2ECC71A-A25A-4C11-B736-0CB398460A28}"/>
                </a:ext>
              </a:extLst>
            </p:cNvPr>
            <p:cNvSpPr/>
            <p:nvPr/>
          </p:nvSpPr>
          <p:spPr bwMode="auto">
            <a:xfrm>
              <a:off x="7790870" y="5255568"/>
              <a:ext cx="222796" cy="82876"/>
            </a:xfrm>
            <a:custGeom>
              <a:avLst/>
              <a:gdLst>
                <a:gd name="T0" fmla="*/ 79 w 87"/>
                <a:gd name="T1" fmla="*/ 2 h 32"/>
                <a:gd name="T2" fmla="*/ 63 w 87"/>
                <a:gd name="T3" fmla="*/ 6 h 32"/>
                <a:gd name="T4" fmla="*/ 47 w 87"/>
                <a:gd name="T5" fmla="*/ 3 h 32"/>
                <a:gd name="T6" fmla="*/ 25 w 87"/>
                <a:gd name="T7" fmla="*/ 16 h 32"/>
                <a:gd name="T8" fmla="*/ 2 w 87"/>
                <a:gd name="T9" fmla="*/ 23 h 32"/>
                <a:gd name="T10" fmla="*/ 1 w 87"/>
                <a:gd name="T11" fmla="*/ 30 h 32"/>
                <a:gd name="T12" fmla="*/ 11 w 87"/>
                <a:gd name="T13" fmla="*/ 32 h 32"/>
                <a:gd name="T14" fmla="*/ 64 w 87"/>
                <a:gd name="T15" fmla="*/ 31 h 32"/>
                <a:gd name="T16" fmla="*/ 83 w 87"/>
                <a:gd name="T17" fmla="*/ 30 h 32"/>
                <a:gd name="T18" fmla="*/ 79 w 87"/>
                <a:gd name="T19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32">
                  <a:moveTo>
                    <a:pt x="79" y="2"/>
                  </a:moveTo>
                  <a:cubicBezTo>
                    <a:pt x="79" y="2"/>
                    <a:pt x="75" y="6"/>
                    <a:pt x="63" y="6"/>
                  </a:cubicBezTo>
                  <a:cubicBezTo>
                    <a:pt x="63" y="6"/>
                    <a:pt x="55" y="0"/>
                    <a:pt x="47" y="3"/>
                  </a:cubicBezTo>
                  <a:cubicBezTo>
                    <a:pt x="47" y="3"/>
                    <a:pt x="34" y="14"/>
                    <a:pt x="25" y="16"/>
                  </a:cubicBezTo>
                  <a:cubicBezTo>
                    <a:pt x="15" y="18"/>
                    <a:pt x="5" y="19"/>
                    <a:pt x="2" y="23"/>
                  </a:cubicBezTo>
                  <a:cubicBezTo>
                    <a:pt x="0" y="27"/>
                    <a:pt x="1" y="30"/>
                    <a:pt x="1" y="30"/>
                  </a:cubicBezTo>
                  <a:cubicBezTo>
                    <a:pt x="1" y="30"/>
                    <a:pt x="0" y="31"/>
                    <a:pt x="11" y="32"/>
                  </a:cubicBezTo>
                  <a:cubicBezTo>
                    <a:pt x="22" y="32"/>
                    <a:pt x="58" y="31"/>
                    <a:pt x="64" y="31"/>
                  </a:cubicBezTo>
                  <a:cubicBezTo>
                    <a:pt x="71" y="31"/>
                    <a:pt x="79" y="31"/>
                    <a:pt x="83" y="30"/>
                  </a:cubicBezTo>
                  <a:cubicBezTo>
                    <a:pt x="87" y="29"/>
                    <a:pt x="86" y="10"/>
                    <a:pt x="79" y="2"/>
                  </a:cubicBezTo>
                  <a:close/>
                </a:path>
              </a:pathLst>
            </a:custGeom>
            <a:solidFill>
              <a:srgbClr val="2034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3" name="ï$1ïḓè">
              <a:extLst>
                <a:ext uri="{FF2B5EF4-FFF2-40B4-BE49-F238E27FC236}">
                  <a16:creationId xmlns:a16="http://schemas.microsoft.com/office/drawing/2014/main" id="{404FD430-E79B-4F76-90A7-141D0772A55B}"/>
                </a:ext>
              </a:extLst>
            </p:cNvPr>
            <p:cNvSpPr/>
            <p:nvPr/>
          </p:nvSpPr>
          <p:spPr bwMode="auto">
            <a:xfrm>
              <a:off x="8404365" y="5121030"/>
              <a:ext cx="91486" cy="127004"/>
            </a:xfrm>
            <a:custGeom>
              <a:avLst/>
              <a:gdLst>
                <a:gd name="T0" fmla="*/ 0 w 36"/>
                <a:gd name="T1" fmla="*/ 12 h 50"/>
                <a:gd name="T2" fmla="*/ 11 w 36"/>
                <a:gd name="T3" fmla="*/ 50 h 50"/>
                <a:gd name="T4" fmla="*/ 36 w 36"/>
                <a:gd name="T5" fmla="*/ 43 h 50"/>
                <a:gd name="T6" fmla="*/ 24 w 36"/>
                <a:gd name="T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50">
                  <a:moveTo>
                    <a:pt x="0" y="12"/>
                  </a:move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24" y="50"/>
                    <a:pt x="36" y="43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FE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4" name="isliḍé">
              <a:extLst>
                <a:ext uri="{FF2B5EF4-FFF2-40B4-BE49-F238E27FC236}">
                  <a16:creationId xmlns:a16="http://schemas.microsoft.com/office/drawing/2014/main" id="{B9764CB5-EBAB-4B21-88C6-6E82C6C71DE9}"/>
                </a:ext>
              </a:extLst>
            </p:cNvPr>
            <p:cNvSpPr/>
            <p:nvPr/>
          </p:nvSpPr>
          <p:spPr bwMode="auto">
            <a:xfrm>
              <a:off x="8343015" y="5214669"/>
              <a:ext cx="195888" cy="123775"/>
            </a:xfrm>
            <a:custGeom>
              <a:avLst/>
              <a:gdLst>
                <a:gd name="T0" fmla="*/ 74 w 77"/>
                <a:gd name="T1" fmla="*/ 22 h 48"/>
                <a:gd name="T2" fmla="*/ 59 w 77"/>
                <a:gd name="T3" fmla="*/ 31 h 48"/>
                <a:gd name="T4" fmla="*/ 35 w 77"/>
                <a:gd name="T5" fmla="*/ 44 h 48"/>
                <a:gd name="T6" fmla="*/ 21 w 77"/>
                <a:gd name="T7" fmla="*/ 48 h 48"/>
                <a:gd name="T8" fmla="*/ 4 w 77"/>
                <a:gd name="T9" fmla="*/ 48 h 48"/>
                <a:gd name="T10" fmla="*/ 0 w 77"/>
                <a:gd name="T11" fmla="*/ 44 h 48"/>
                <a:gd name="T12" fmla="*/ 8 w 77"/>
                <a:gd name="T13" fmla="*/ 37 h 48"/>
                <a:gd name="T14" fmla="*/ 12 w 77"/>
                <a:gd name="T15" fmla="*/ 36 h 48"/>
                <a:gd name="T16" fmla="*/ 25 w 77"/>
                <a:gd name="T17" fmla="*/ 24 h 48"/>
                <a:gd name="T18" fmla="*/ 31 w 77"/>
                <a:gd name="T19" fmla="*/ 15 h 48"/>
                <a:gd name="T20" fmla="*/ 46 w 77"/>
                <a:gd name="T21" fmla="*/ 10 h 48"/>
                <a:gd name="T22" fmla="*/ 58 w 77"/>
                <a:gd name="T23" fmla="*/ 0 h 48"/>
                <a:gd name="T24" fmla="*/ 74 w 77"/>
                <a:gd name="T25" fmla="*/ 2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" h="48">
                  <a:moveTo>
                    <a:pt x="74" y="22"/>
                  </a:moveTo>
                  <a:cubicBezTo>
                    <a:pt x="72" y="24"/>
                    <a:pt x="64" y="28"/>
                    <a:pt x="59" y="31"/>
                  </a:cubicBezTo>
                  <a:cubicBezTo>
                    <a:pt x="56" y="32"/>
                    <a:pt x="45" y="38"/>
                    <a:pt x="35" y="44"/>
                  </a:cubicBezTo>
                  <a:cubicBezTo>
                    <a:pt x="31" y="47"/>
                    <a:pt x="26" y="48"/>
                    <a:pt x="21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1" y="48"/>
                    <a:pt x="0" y="46"/>
                    <a:pt x="0" y="44"/>
                  </a:cubicBezTo>
                  <a:cubicBezTo>
                    <a:pt x="0" y="41"/>
                    <a:pt x="3" y="38"/>
                    <a:pt x="8" y="37"/>
                  </a:cubicBezTo>
                  <a:cubicBezTo>
                    <a:pt x="9" y="37"/>
                    <a:pt x="11" y="36"/>
                    <a:pt x="12" y="36"/>
                  </a:cubicBezTo>
                  <a:cubicBezTo>
                    <a:pt x="17" y="34"/>
                    <a:pt x="22" y="29"/>
                    <a:pt x="25" y="24"/>
                  </a:cubicBezTo>
                  <a:cubicBezTo>
                    <a:pt x="28" y="19"/>
                    <a:pt x="31" y="15"/>
                    <a:pt x="31" y="15"/>
                  </a:cubicBezTo>
                  <a:cubicBezTo>
                    <a:pt x="37" y="8"/>
                    <a:pt x="46" y="10"/>
                    <a:pt x="46" y="10"/>
                  </a:cubicBezTo>
                  <a:cubicBezTo>
                    <a:pt x="57" y="4"/>
                    <a:pt x="58" y="0"/>
                    <a:pt x="58" y="0"/>
                  </a:cubicBezTo>
                  <a:cubicBezTo>
                    <a:pt x="68" y="2"/>
                    <a:pt x="77" y="19"/>
                    <a:pt x="74" y="22"/>
                  </a:cubicBezTo>
                  <a:close/>
                </a:path>
              </a:pathLst>
            </a:custGeom>
            <a:solidFill>
              <a:srgbClr val="2034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5" name="ïṧľîḑê">
              <a:extLst>
                <a:ext uri="{FF2B5EF4-FFF2-40B4-BE49-F238E27FC236}">
                  <a16:creationId xmlns:a16="http://schemas.microsoft.com/office/drawing/2014/main" id="{424B4128-7E1A-40C9-A842-1495FD91717E}"/>
                </a:ext>
              </a:extLst>
            </p:cNvPr>
            <p:cNvSpPr/>
            <p:nvPr/>
          </p:nvSpPr>
          <p:spPr bwMode="auto">
            <a:xfrm>
              <a:off x="7878051" y="3957541"/>
              <a:ext cx="257238" cy="1282959"/>
            </a:xfrm>
            <a:custGeom>
              <a:avLst/>
              <a:gdLst>
                <a:gd name="T0" fmla="*/ 99 w 101"/>
                <a:gd name="T1" fmla="*/ 119 h 502"/>
                <a:gd name="T2" fmla="*/ 97 w 101"/>
                <a:gd name="T3" fmla="*/ 136 h 502"/>
                <a:gd name="T4" fmla="*/ 86 w 101"/>
                <a:gd name="T5" fmla="*/ 180 h 502"/>
                <a:gd name="T6" fmla="*/ 59 w 101"/>
                <a:gd name="T7" fmla="*/ 266 h 502"/>
                <a:gd name="T8" fmla="*/ 46 w 101"/>
                <a:gd name="T9" fmla="*/ 499 h 502"/>
                <a:gd name="T10" fmla="*/ 18 w 101"/>
                <a:gd name="T11" fmla="*/ 497 h 502"/>
                <a:gd name="T12" fmla="*/ 0 w 101"/>
                <a:gd name="T13" fmla="*/ 259 h 502"/>
                <a:gd name="T14" fmla="*/ 19 w 101"/>
                <a:gd name="T15" fmla="*/ 15 h 502"/>
                <a:gd name="T16" fmla="*/ 83 w 101"/>
                <a:gd name="T17" fmla="*/ 21 h 502"/>
                <a:gd name="T18" fmla="*/ 99 w 101"/>
                <a:gd name="T19" fmla="*/ 119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1" h="502">
                  <a:moveTo>
                    <a:pt x="99" y="119"/>
                  </a:moveTo>
                  <a:cubicBezTo>
                    <a:pt x="98" y="126"/>
                    <a:pt x="98" y="132"/>
                    <a:pt x="97" y="136"/>
                  </a:cubicBezTo>
                  <a:cubicBezTo>
                    <a:pt x="95" y="146"/>
                    <a:pt x="91" y="162"/>
                    <a:pt x="86" y="180"/>
                  </a:cubicBezTo>
                  <a:cubicBezTo>
                    <a:pt x="77" y="210"/>
                    <a:pt x="66" y="246"/>
                    <a:pt x="59" y="266"/>
                  </a:cubicBezTo>
                  <a:cubicBezTo>
                    <a:pt x="84" y="317"/>
                    <a:pt x="51" y="485"/>
                    <a:pt x="46" y="499"/>
                  </a:cubicBezTo>
                  <a:cubicBezTo>
                    <a:pt x="31" y="502"/>
                    <a:pt x="23" y="499"/>
                    <a:pt x="18" y="497"/>
                  </a:cubicBezTo>
                  <a:cubicBezTo>
                    <a:pt x="13" y="420"/>
                    <a:pt x="0" y="263"/>
                    <a:pt x="0" y="259"/>
                  </a:cubicBezTo>
                  <a:cubicBezTo>
                    <a:pt x="3" y="51"/>
                    <a:pt x="14" y="17"/>
                    <a:pt x="19" y="15"/>
                  </a:cubicBezTo>
                  <a:cubicBezTo>
                    <a:pt x="32" y="10"/>
                    <a:pt x="69" y="0"/>
                    <a:pt x="83" y="21"/>
                  </a:cubicBezTo>
                  <a:cubicBezTo>
                    <a:pt x="98" y="43"/>
                    <a:pt x="101" y="89"/>
                    <a:pt x="99" y="119"/>
                  </a:cubicBezTo>
                  <a:close/>
                </a:path>
              </a:pathLst>
            </a:custGeom>
            <a:solidFill>
              <a:srgbClr val="2034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6" name="íSļîḋè">
              <a:extLst>
                <a:ext uri="{FF2B5EF4-FFF2-40B4-BE49-F238E27FC236}">
                  <a16:creationId xmlns:a16="http://schemas.microsoft.com/office/drawing/2014/main" id="{C93B856C-DDBA-4622-A775-80CBD4B895C7}"/>
                </a:ext>
              </a:extLst>
            </p:cNvPr>
            <p:cNvSpPr/>
            <p:nvPr/>
          </p:nvSpPr>
          <p:spPr bwMode="auto">
            <a:xfrm>
              <a:off x="8086854" y="4174955"/>
              <a:ext cx="44129" cy="242170"/>
            </a:xfrm>
            <a:custGeom>
              <a:avLst/>
              <a:gdLst>
                <a:gd name="T0" fmla="*/ 17 w 17"/>
                <a:gd name="T1" fmla="*/ 34 h 95"/>
                <a:gd name="T2" fmla="*/ 15 w 17"/>
                <a:gd name="T3" fmla="*/ 51 h 95"/>
                <a:gd name="T4" fmla="*/ 4 w 17"/>
                <a:gd name="T5" fmla="*/ 95 h 95"/>
                <a:gd name="T6" fmla="*/ 0 w 17"/>
                <a:gd name="T7" fmla="*/ 0 h 95"/>
                <a:gd name="T8" fmla="*/ 17 w 17"/>
                <a:gd name="T9" fmla="*/ 34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95">
                  <a:moveTo>
                    <a:pt x="17" y="34"/>
                  </a:moveTo>
                  <a:cubicBezTo>
                    <a:pt x="16" y="41"/>
                    <a:pt x="16" y="47"/>
                    <a:pt x="15" y="51"/>
                  </a:cubicBezTo>
                  <a:cubicBezTo>
                    <a:pt x="13" y="61"/>
                    <a:pt x="9" y="77"/>
                    <a:pt x="4" y="95"/>
                  </a:cubicBezTo>
                  <a:cubicBezTo>
                    <a:pt x="2" y="70"/>
                    <a:pt x="0" y="0"/>
                    <a:pt x="0" y="0"/>
                  </a:cubicBezTo>
                  <a:lnTo>
                    <a:pt x="17" y="34"/>
                  </a:lnTo>
                  <a:close/>
                </a:path>
              </a:pathLst>
            </a:custGeom>
            <a:solidFill>
              <a:srgbClr val="1027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7" name="ïṡḷîḋé">
              <a:extLst>
                <a:ext uri="{FF2B5EF4-FFF2-40B4-BE49-F238E27FC236}">
                  <a16:creationId xmlns:a16="http://schemas.microsoft.com/office/drawing/2014/main" id="{DBFE57AF-166E-48B4-997F-6B3B16B8B9CC}"/>
                </a:ext>
              </a:extLst>
            </p:cNvPr>
            <p:cNvSpPr/>
            <p:nvPr/>
          </p:nvSpPr>
          <p:spPr bwMode="auto">
            <a:xfrm>
              <a:off x="7956622" y="3980144"/>
              <a:ext cx="529543" cy="1232373"/>
            </a:xfrm>
            <a:custGeom>
              <a:avLst/>
              <a:gdLst>
                <a:gd name="T0" fmla="*/ 207 w 207"/>
                <a:gd name="T1" fmla="*/ 471 h 482"/>
                <a:gd name="T2" fmla="*/ 180 w 207"/>
                <a:gd name="T3" fmla="*/ 479 h 482"/>
                <a:gd name="T4" fmla="*/ 96 w 207"/>
                <a:gd name="T5" fmla="*/ 283 h 482"/>
                <a:gd name="T6" fmla="*/ 91 w 207"/>
                <a:gd name="T7" fmla="*/ 269 h 482"/>
                <a:gd name="T8" fmla="*/ 58 w 207"/>
                <a:gd name="T9" fmla="*/ 126 h 482"/>
                <a:gd name="T10" fmla="*/ 34 w 207"/>
                <a:gd name="T11" fmla="*/ 14 h 482"/>
                <a:gd name="T12" fmla="*/ 24 w 207"/>
                <a:gd name="T13" fmla="*/ 17 h 482"/>
                <a:gd name="T14" fmla="*/ 93 w 207"/>
                <a:gd name="T15" fmla="*/ 0 h 482"/>
                <a:gd name="T16" fmla="*/ 147 w 207"/>
                <a:gd name="T17" fmla="*/ 119 h 482"/>
                <a:gd name="T18" fmla="*/ 150 w 207"/>
                <a:gd name="T19" fmla="*/ 256 h 482"/>
                <a:gd name="T20" fmla="*/ 201 w 207"/>
                <a:gd name="T21" fmla="*/ 417 h 482"/>
                <a:gd name="T22" fmla="*/ 207 w 207"/>
                <a:gd name="T23" fmla="*/ 471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482">
                  <a:moveTo>
                    <a:pt x="207" y="471"/>
                  </a:moveTo>
                  <a:cubicBezTo>
                    <a:pt x="197" y="479"/>
                    <a:pt x="184" y="479"/>
                    <a:pt x="180" y="479"/>
                  </a:cubicBezTo>
                  <a:cubicBezTo>
                    <a:pt x="182" y="482"/>
                    <a:pt x="108" y="317"/>
                    <a:pt x="96" y="283"/>
                  </a:cubicBezTo>
                  <a:cubicBezTo>
                    <a:pt x="95" y="281"/>
                    <a:pt x="92" y="272"/>
                    <a:pt x="91" y="269"/>
                  </a:cubicBezTo>
                  <a:cubicBezTo>
                    <a:pt x="86" y="251"/>
                    <a:pt x="67" y="162"/>
                    <a:pt x="58" y="126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0" y="18"/>
                    <a:pt x="24" y="17"/>
                  </a:cubicBezTo>
                  <a:cubicBezTo>
                    <a:pt x="55" y="15"/>
                    <a:pt x="93" y="0"/>
                    <a:pt x="93" y="0"/>
                  </a:cubicBezTo>
                  <a:cubicBezTo>
                    <a:pt x="145" y="44"/>
                    <a:pt x="150" y="94"/>
                    <a:pt x="147" y="119"/>
                  </a:cubicBezTo>
                  <a:cubicBezTo>
                    <a:pt x="147" y="130"/>
                    <a:pt x="149" y="231"/>
                    <a:pt x="150" y="256"/>
                  </a:cubicBezTo>
                  <a:cubicBezTo>
                    <a:pt x="190" y="310"/>
                    <a:pt x="197" y="370"/>
                    <a:pt x="201" y="417"/>
                  </a:cubicBezTo>
                  <a:cubicBezTo>
                    <a:pt x="203" y="436"/>
                    <a:pt x="206" y="463"/>
                    <a:pt x="207" y="471"/>
                  </a:cubicBezTo>
                  <a:close/>
                </a:path>
              </a:pathLst>
            </a:custGeom>
            <a:solidFill>
              <a:srgbClr val="2034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8" name="iṩ1ïḋê">
              <a:extLst>
                <a:ext uri="{FF2B5EF4-FFF2-40B4-BE49-F238E27FC236}">
                  <a16:creationId xmlns:a16="http://schemas.microsoft.com/office/drawing/2014/main" id="{2DB65E2A-BD31-47C9-B2C3-7FF98290ECB9}"/>
                </a:ext>
              </a:extLst>
            </p:cNvPr>
            <p:cNvSpPr/>
            <p:nvPr/>
          </p:nvSpPr>
          <p:spPr bwMode="auto">
            <a:xfrm>
              <a:off x="7906035" y="3394632"/>
              <a:ext cx="408997" cy="667311"/>
            </a:xfrm>
            <a:custGeom>
              <a:avLst/>
              <a:gdLst>
                <a:gd name="T0" fmla="*/ 17 w 160"/>
                <a:gd name="T1" fmla="*/ 15 h 261"/>
                <a:gd name="T2" fmla="*/ 37 w 160"/>
                <a:gd name="T3" fmla="*/ 2 h 261"/>
                <a:gd name="T4" fmla="*/ 93 w 160"/>
                <a:gd name="T5" fmla="*/ 7 h 261"/>
                <a:gd name="T6" fmla="*/ 144 w 160"/>
                <a:gd name="T7" fmla="*/ 25 h 261"/>
                <a:gd name="T8" fmla="*/ 155 w 160"/>
                <a:gd name="T9" fmla="*/ 104 h 261"/>
                <a:gd name="T10" fmla="*/ 136 w 160"/>
                <a:gd name="T11" fmla="*/ 205 h 261"/>
                <a:gd name="T12" fmla="*/ 136 w 160"/>
                <a:gd name="T13" fmla="*/ 247 h 261"/>
                <a:gd name="T14" fmla="*/ 59 w 160"/>
                <a:gd name="T15" fmla="*/ 261 h 261"/>
                <a:gd name="T16" fmla="*/ 0 w 160"/>
                <a:gd name="T17" fmla="*/ 251 h 261"/>
                <a:gd name="T18" fmla="*/ 5 w 160"/>
                <a:gd name="T19" fmla="*/ 220 h 261"/>
                <a:gd name="T20" fmla="*/ 17 w 160"/>
                <a:gd name="T21" fmla="*/ 15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0" h="261">
                  <a:moveTo>
                    <a:pt x="17" y="15"/>
                  </a:moveTo>
                  <a:cubicBezTo>
                    <a:pt x="24" y="9"/>
                    <a:pt x="26" y="7"/>
                    <a:pt x="37" y="2"/>
                  </a:cubicBezTo>
                  <a:cubicBezTo>
                    <a:pt x="48" y="0"/>
                    <a:pt x="75" y="2"/>
                    <a:pt x="93" y="7"/>
                  </a:cubicBezTo>
                  <a:cubicBezTo>
                    <a:pt x="115" y="12"/>
                    <a:pt x="140" y="17"/>
                    <a:pt x="144" y="25"/>
                  </a:cubicBezTo>
                  <a:cubicBezTo>
                    <a:pt x="147" y="33"/>
                    <a:pt x="160" y="77"/>
                    <a:pt x="155" y="104"/>
                  </a:cubicBezTo>
                  <a:cubicBezTo>
                    <a:pt x="152" y="117"/>
                    <a:pt x="141" y="169"/>
                    <a:pt x="136" y="205"/>
                  </a:cubicBezTo>
                  <a:cubicBezTo>
                    <a:pt x="133" y="230"/>
                    <a:pt x="137" y="245"/>
                    <a:pt x="136" y="247"/>
                  </a:cubicBezTo>
                  <a:cubicBezTo>
                    <a:pt x="129" y="255"/>
                    <a:pt x="82" y="261"/>
                    <a:pt x="59" y="261"/>
                  </a:cubicBezTo>
                  <a:cubicBezTo>
                    <a:pt x="39" y="261"/>
                    <a:pt x="4" y="257"/>
                    <a:pt x="0" y="251"/>
                  </a:cubicBezTo>
                  <a:cubicBezTo>
                    <a:pt x="2" y="239"/>
                    <a:pt x="4" y="230"/>
                    <a:pt x="5" y="220"/>
                  </a:cubicBezTo>
                  <a:cubicBezTo>
                    <a:pt x="6" y="210"/>
                    <a:pt x="10" y="24"/>
                    <a:pt x="17" y="15"/>
                  </a:cubicBezTo>
                  <a:close/>
                </a:path>
              </a:pathLst>
            </a:custGeom>
            <a:solidFill>
              <a:srgbClr val="435F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9" name="îŝ1ïḋé">
              <a:extLst>
                <a:ext uri="{FF2B5EF4-FFF2-40B4-BE49-F238E27FC236}">
                  <a16:creationId xmlns:a16="http://schemas.microsoft.com/office/drawing/2014/main" id="{58E1550F-5C53-45E5-8882-B0EC3DC70FB3}"/>
                </a:ext>
              </a:extLst>
            </p:cNvPr>
            <p:cNvSpPr/>
            <p:nvPr/>
          </p:nvSpPr>
          <p:spPr bwMode="auto">
            <a:xfrm>
              <a:off x="7279623" y="3596978"/>
              <a:ext cx="174361" cy="102249"/>
            </a:xfrm>
            <a:custGeom>
              <a:avLst/>
              <a:gdLst>
                <a:gd name="T0" fmla="*/ 68 w 68"/>
                <a:gd name="T1" fmla="*/ 20 h 40"/>
                <a:gd name="T2" fmla="*/ 50 w 68"/>
                <a:gd name="T3" fmla="*/ 16 h 40"/>
                <a:gd name="T4" fmla="*/ 40 w 68"/>
                <a:gd name="T5" fmla="*/ 7 h 40"/>
                <a:gd name="T6" fmla="*/ 24 w 68"/>
                <a:gd name="T7" fmla="*/ 1 h 40"/>
                <a:gd name="T8" fmla="*/ 25 w 68"/>
                <a:gd name="T9" fmla="*/ 6 h 40"/>
                <a:gd name="T10" fmla="*/ 32 w 68"/>
                <a:gd name="T11" fmla="*/ 12 h 40"/>
                <a:gd name="T12" fmla="*/ 23 w 68"/>
                <a:gd name="T13" fmla="*/ 13 h 40"/>
                <a:gd name="T14" fmla="*/ 6 w 68"/>
                <a:gd name="T15" fmla="*/ 5 h 40"/>
                <a:gd name="T16" fmla="*/ 8 w 68"/>
                <a:gd name="T17" fmla="*/ 11 h 40"/>
                <a:gd name="T18" fmla="*/ 20 w 68"/>
                <a:gd name="T19" fmla="*/ 19 h 40"/>
                <a:gd name="T20" fmla="*/ 22 w 68"/>
                <a:gd name="T21" fmla="*/ 24 h 40"/>
                <a:gd name="T22" fmla="*/ 24 w 68"/>
                <a:gd name="T23" fmla="*/ 25 h 40"/>
                <a:gd name="T24" fmla="*/ 26 w 68"/>
                <a:gd name="T25" fmla="*/ 29 h 40"/>
                <a:gd name="T26" fmla="*/ 27 w 68"/>
                <a:gd name="T27" fmla="*/ 29 h 40"/>
                <a:gd name="T28" fmla="*/ 29 w 68"/>
                <a:gd name="T29" fmla="*/ 33 h 40"/>
                <a:gd name="T30" fmla="*/ 44 w 68"/>
                <a:gd name="T31" fmla="*/ 36 h 40"/>
                <a:gd name="T32" fmla="*/ 65 w 68"/>
                <a:gd name="T33" fmla="*/ 40 h 40"/>
                <a:gd name="T34" fmla="*/ 68 w 68"/>
                <a:gd name="T35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40">
                  <a:moveTo>
                    <a:pt x="68" y="20"/>
                  </a:moveTo>
                  <a:cubicBezTo>
                    <a:pt x="50" y="16"/>
                    <a:pt x="50" y="16"/>
                    <a:pt x="50" y="16"/>
                  </a:cubicBezTo>
                  <a:cubicBezTo>
                    <a:pt x="50" y="16"/>
                    <a:pt x="46" y="14"/>
                    <a:pt x="40" y="7"/>
                  </a:cubicBezTo>
                  <a:cubicBezTo>
                    <a:pt x="34" y="0"/>
                    <a:pt x="25" y="1"/>
                    <a:pt x="24" y="1"/>
                  </a:cubicBezTo>
                  <a:cubicBezTo>
                    <a:pt x="22" y="1"/>
                    <a:pt x="22" y="4"/>
                    <a:pt x="25" y="6"/>
                  </a:cubicBezTo>
                  <a:cubicBezTo>
                    <a:pt x="27" y="7"/>
                    <a:pt x="31" y="7"/>
                    <a:pt x="32" y="12"/>
                  </a:cubicBezTo>
                  <a:cubicBezTo>
                    <a:pt x="33" y="14"/>
                    <a:pt x="26" y="14"/>
                    <a:pt x="23" y="13"/>
                  </a:cubicBezTo>
                  <a:cubicBezTo>
                    <a:pt x="20" y="12"/>
                    <a:pt x="8" y="6"/>
                    <a:pt x="6" y="5"/>
                  </a:cubicBezTo>
                  <a:cubicBezTo>
                    <a:pt x="3" y="4"/>
                    <a:pt x="0" y="6"/>
                    <a:pt x="8" y="11"/>
                  </a:cubicBezTo>
                  <a:cubicBezTo>
                    <a:pt x="15" y="17"/>
                    <a:pt x="17" y="18"/>
                    <a:pt x="20" y="19"/>
                  </a:cubicBezTo>
                  <a:cubicBezTo>
                    <a:pt x="20" y="19"/>
                    <a:pt x="21" y="22"/>
                    <a:pt x="22" y="24"/>
                  </a:cubicBezTo>
                  <a:cubicBezTo>
                    <a:pt x="23" y="24"/>
                    <a:pt x="23" y="24"/>
                    <a:pt x="24" y="25"/>
                  </a:cubicBezTo>
                  <a:cubicBezTo>
                    <a:pt x="24" y="25"/>
                    <a:pt x="25" y="28"/>
                    <a:pt x="26" y="29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7" y="31"/>
                    <a:pt x="28" y="32"/>
                    <a:pt x="29" y="33"/>
                  </a:cubicBezTo>
                  <a:cubicBezTo>
                    <a:pt x="31" y="38"/>
                    <a:pt x="40" y="37"/>
                    <a:pt x="44" y="36"/>
                  </a:cubicBezTo>
                  <a:cubicBezTo>
                    <a:pt x="48" y="36"/>
                    <a:pt x="65" y="40"/>
                    <a:pt x="65" y="40"/>
                  </a:cubicBezTo>
                  <a:lnTo>
                    <a:pt x="68" y="20"/>
                  </a:lnTo>
                  <a:close/>
                </a:path>
              </a:pathLst>
            </a:custGeom>
            <a:solidFill>
              <a:srgbClr val="FE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0" name="îṥľïḓé">
              <a:extLst>
                <a:ext uri="{FF2B5EF4-FFF2-40B4-BE49-F238E27FC236}">
                  <a16:creationId xmlns:a16="http://schemas.microsoft.com/office/drawing/2014/main" id="{0893F0D8-1A38-4302-B0EC-98289E808BC5}"/>
                </a:ext>
              </a:extLst>
            </p:cNvPr>
            <p:cNvSpPr/>
            <p:nvPr/>
          </p:nvSpPr>
          <p:spPr bwMode="auto">
            <a:xfrm>
              <a:off x="7264555" y="3619580"/>
              <a:ext cx="85028" cy="44129"/>
            </a:xfrm>
            <a:custGeom>
              <a:avLst/>
              <a:gdLst>
                <a:gd name="T0" fmla="*/ 31 w 33"/>
                <a:gd name="T1" fmla="*/ 10 h 17"/>
                <a:gd name="T2" fmla="*/ 19 w 33"/>
                <a:gd name="T3" fmla="*/ 8 h 17"/>
                <a:gd name="T4" fmla="*/ 2 w 33"/>
                <a:gd name="T5" fmla="*/ 0 h 17"/>
                <a:gd name="T6" fmla="*/ 2 w 33"/>
                <a:gd name="T7" fmla="*/ 4 h 17"/>
                <a:gd name="T8" fmla="*/ 13 w 33"/>
                <a:gd name="T9" fmla="*/ 11 h 17"/>
                <a:gd name="T10" fmla="*/ 33 w 33"/>
                <a:gd name="T1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17">
                  <a:moveTo>
                    <a:pt x="31" y="10"/>
                  </a:moveTo>
                  <a:cubicBezTo>
                    <a:pt x="31" y="10"/>
                    <a:pt x="26" y="10"/>
                    <a:pt x="19" y="8"/>
                  </a:cubicBezTo>
                  <a:cubicBezTo>
                    <a:pt x="13" y="5"/>
                    <a:pt x="4" y="1"/>
                    <a:pt x="2" y="0"/>
                  </a:cubicBezTo>
                  <a:cubicBezTo>
                    <a:pt x="1" y="0"/>
                    <a:pt x="0" y="2"/>
                    <a:pt x="2" y="4"/>
                  </a:cubicBezTo>
                  <a:cubicBezTo>
                    <a:pt x="4" y="6"/>
                    <a:pt x="10" y="9"/>
                    <a:pt x="13" y="11"/>
                  </a:cubicBezTo>
                  <a:cubicBezTo>
                    <a:pt x="17" y="12"/>
                    <a:pt x="33" y="17"/>
                    <a:pt x="33" y="17"/>
                  </a:cubicBezTo>
                </a:path>
              </a:pathLst>
            </a:custGeom>
            <a:solidFill>
              <a:srgbClr val="FE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1" name="íśļíḍe">
              <a:extLst>
                <a:ext uri="{FF2B5EF4-FFF2-40B4-BE49-F238E27FC236}">
                  <a16:creationId xmlns:a16="http://schemas.microsoft.com/office/drawing/2014/main" id="{64AAB057-A1E9-45FE-BBE4-A4E338C462D5}"/>
                </a:ext>
              </a:extLst>
            </p:cNvPr>
            <p:cNvSpPr/>
            <p:nvPr/>
          </p:nvSpPr>
          <p:spPr bwMode="auto">
            <a:xfrm>
              <a:off x="7269937" y="3640031"/>
              <a:ext cx="87182" cy="38747"/>
            </a:xfrm>
            <a:custGeom>
              <a:avLst/>
              <a:gdLst>
                <a:gd name="T0" fmla="*/ 31 w 34"/>
                <a:gd name="T1" fmla="*/ 7 h 15"/>
                <a:gd name="T2" fmla="*/ 19 w 34"/>
                <a:gd name="T3" fmla="*/ 5 h 15"/>
                <a:gd name="T4" fmla="*/ 2 w 34"/>
                <a:gd name="T5" fmla="*/ 0 h 15"/>
                <a:gd name="T6" fmla="*/ 2 w 34"/>
                <a:gd name="T7" fmla="*/ 4 h 15"/>
                <a:gd name="T8" fmla="*/ 13 w 34"/>
                <a:gd name="T9" fmla="*/ 9 h 15"/>
                <a:gd name="T10" fmla="*/ 34 w 34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5">
                  <a:moveTo>
                    <a:pt x="31" y="7"/>
                  </a:moveTo>
                  <a:cubicBezTo>
                    <a:pt x="31" y="7"/>
                    <a:pt x="26" y="7"/>
                    <a:pt x="19" y="5"/>
                  </a:cubicBezTo>
                  <a:cubicBezTo>
                    <a:pt x="13" y="4"/>
                    <a:pt x="4" y="0"/>
                    <a:pt x="2" y="0"/>
                  </a:cubicBezTo>
                  <a:cubicBezTo>
                    <a:pt x="0" y="0"/>
                    <a:pt x="0" y="3"/>
                    <a:pt x="2" y="4"/>
                  </a:cubicBezTo>
                  <a:cubicBezTo>
                    <a:pt x="4" y="6"/>
                    <a:pt x="10" y="8"/>
                    <a:pt x="13" y="9"/>
                  </a:cubicBezTo>
                  <a:cubicBezTo>
                    <a:pt x="17" y="11"/>
                    <a:pt x="34" y="15"/>
                    <a:pt x="34" y="15"/>
                  </a:cubicBezTo>
                </a:path>
              </a:pathLst>
            </a:custGeom>
            <a:solidFill>
              <a:srgbClr val="FE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2" name="î$ḻïďè">
              <a:extLst>
                <a:ext uri="{FF2B5EF4-FFF2-40B4-BE49-F238E27FC236}">
                  <a16:creationId xmlns:a16="http://schemas.microsoft.com/office/drawing/2014/main" id="{BAEF2863-EBFC-46EA-A06B-EB4A46AD43D6}"/>
                </a:ext>
              </a:extLst>
            </p:cNvPr>
            <p:cNvSpPr/>
            <p:nvPr/>
          </p:nvSpPr>
          <p:spPr bwMode="auto">
            <a:xfrm>
              <a:off x="7285005" y="3658328"/>
              <a:ext cx="85028" cy="33366"/>
            </a:xfrm>
            <a:custGeom>
              <a:avLst/>
              <a:gdLst>
                <a:gd name="T0" fmla="*/ 30 w 33"/>
                <a:gd name="T1" fmla="*/ 6 h 13"/>
                <a:gd name="T2" fmla="*/ 19 w 33"/>
                <a:gd name="T3" fmla="*/ 5 h 13"/>
                <a:gd name="T4" fmla="*/ 1 w 33"/>
                <a:gd name="T5" fmla="*/ 0 h 13"/>
                <a:gd name="T6" fmla="*/ 2 w 33"/>
                <a:gd name="T7" fmla="*/ 4 h 13"/>
                <a:gd name="T8" fmla="*/ 13 w 33"/>
                <a:gd name="T9" fmla="*/ 9 h 13"/>
                <a:gd name="T10" fmla="*/ 33 w 33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13">
                  <a:moveTo>
                    <a:pt x="30" y="6"/>
                  </a:moveTo>
                  <a:cubicBezTo>
                    <a:pt x="30" y="6"/>
                    <a:pt x="26" y="7"/>
                    <a:pt x="19" y="5"/>
                  </a:cubicBezTo>
                  <a:cubicBezTo>
                    <a:pt x="12" y="4"/>
                    <a:pt x="3" y="0"/>
                    <a:pt x="1" y="0"/>
                  </a:cubicBezTo>
                  <a:cubicBezTo>
                    <a:pt x="0" y="0"/>
                    <a:pt x="0" y="2"/>
                    <a:pt x="2" y="4"/>
                  </a:cubicBezTo>
                  <a:cubicBezTo>
                    <a:pt x="4" y="5"/>
                    <a:pt x="10" y="8"/>
                    <a:pt x="13" y="9"/>
                  </a:cubicBezTo>
                  <a:cubicBezTo>
                    <a:pt x="17" y="11"/>
                    <a:pt x="33" y="13"/>
                    <a:pt x="33" y="13"/>
                  </a:cubicBezTo>
                </a:path>
              </a:pathLst>
            </a:custGeom>
            <a:solidFill>
              <a:srgbClr val="FE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3" name="îṥḻïďê">
              <a:extLst>
                <a:ext uri="{FF2B5EF4-FFF2-40B4-BE49-F238E27FC236}">
                  <a16:creationId xmlns:a16="http://schemas.microsoft.com/office/drawing/2014/main" id="{3BC6E5EC-7AF1-40EC-87A5-8EECEB468D13}"/>
                </a:ext>
              </a:extLst>
            </p:cNvPr>
            <p:cNvSpPr/>
            <p:nvPr/>
          </p:nvSpPr>
          <p:spPr bwMode="auto">
            <a:xfrm>
              <a:off x="7701536" y="3433379"/>
              <a:ext cx="247551" cy="306748"/>
            </a:xfrm>
            <a:custGeom>
              <a:avLst/>
              <a:gdLst>
                <a:gd name="T0" fmla="*/ 97 w 97"/>
                <a:gd name="T1" fmla="*/ 0 h 120"/>
                <a:gd name="T2" fmla="*/ 0 w 97"/>
                <a:gd name="T3" fmla="*/ 93 h 120"/>
                <a:gd name="T4" fmla="*/ 23 w 97"/>
                <a:gd name="T5" fmla="*/ 120 h 120"/>
                <a:gd name="T6" fmla="*/ 93 w 97"/>
                <a:gd name="T7" fmla="*/ 8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7" h="120">
                  <a:moveTo>
                    <a:pt x="97" y="0"/>
                  </a:moveTo>
                  <a:cubicBezTo>
                    <a:pt x="97" y="0"/>
                    <a:pt x="20" y="68"/>
                    <a:pt x="0" y="93"/>
                  </a:cubicBezTo>
                  <a:cubicBezTo>
                    <a:pt x="0" y="93"/>
                    <a:pt x="8" y="112"/>
                    <a:pt x="23" y="120"/>
                  </a:cubicBezTo>
                  <a:cubicBezTo>
                    <a:pt x="23" y="120"/>
                    <a:pt x="69" y="98"/>
                    <a:pt x="93" y="82"/>
                  </a:cubicBezTo>
                </a:path>
              </a:pathLst>
            </a:custGeom>
            <a:solidFill>
              <a:srgbClr val="435F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4" name="îşļídê">
              <a:extLst>
                <a:ext uri="{FF2B5EF4-FFF2-40B4-BE49-F238E27FC236}">
                  <a16:creationId xmlns:a16="http://schemas.microsoft.com/office/drawing/2014/main" id="{911A9725-170F-44DC-B3A4-6300E057DFBF}"/>
                </a:ext>
              </a:extLst>
            </p:cNvPr>
            <p:cNvSpPr/>
            <p:nvPr/>
          </p:nvSpPr>
          <p:spPr bwMode="auto">
            <a:xfrm>
              <a:off x="7428154" y="3637878"/>
              <a:ext cx="533849" cy="148531"/>
            </a:xfrm>
            <a:custGeom>
              <a:avLst/>
              <a:gdLst>
                <a:gd name="T0" fmla="*/ 108 w 209"/>
                <a:gd name="T1" fmla="*/ 11 h 58"/>
                <a:gd name="T2" fmla="*/ 4 w 209"/>
                <a:gd name="T3" fmla="*/ 2 h 58"/>
                <a:gd name="T4" fmla="*/ 0 w 209"/>
                <a:gd name="T5" fmla="*/ 24 h 58"/>
                <a:gd name="T6" fmla="*/ 112 w 209"/>
                <a:gd name="T7" fmla="*/ 56 h 58"/>
                <a:gd name="T8" fmla="*/ 209 w 209"/>
                <a:gd name="T9" fmla="*/ 0 h 58"/>
                <a:gd name="T10" fmla="*/ 108 w 209"/>
                <a:gd name="T11" fmla="*/ 1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58">
                  <a:moveTo>
                    <a:pt x="108" y="1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83" y="58"/>
                    <a:pt x="112" y="56"/>
                  </a:cubicBezTo>
                  <a:cubicBezTo>
                    <a:pt x="142" y="54"/>
                    <a:pt x="209" y="0"/>
                    <a:pt x="209" y="0"/>
                  </a:cubicBezTo>
                  <a:lnTo>
                    <a:pt x="108" y="11"/>
                  </a:lnTo>
                  <a:close/>
                </a:path>
              </a:pathLst>
            </a:custGeom>
            <a:solidFill>
              <a:srgbClr val="435F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5" name="ïṩḷïdê">
              <a:extLst>
                <a:ext uri="{FF2B5EF4-FFF2-40B4-BE49-F238E27FC236}">
                  <a16:creationId xmlns:a16="http://schemas.microsoft.com/office/drawing/2014/main" id="{A763CC49-E390-4DE0-B975-F0E2E1EB1D0E}"/>
                </a:ext>
              </a:extLst>
            </p:cNvPr>
            <p:cNvSpPr/>
            <p:nvPr/>
          </p:nvSpPr>
          <p:spPr bwMode="auto">
            <a:xfrm>
              <a:off x="8166501" y="3418311"/>
              <a:ext cx="383166" cy="362716"/>
            </a:xfrm>
            <a:custGeom>
              <a:avLst/>
              <a:gdLst>
                <a:gd name="T0" fmla="*/ 51 w 150"/>
                <a:gd name="T1" fmla="*/ 14 h 142"/>
                <a:gd name="T2" fmla="*/ 0 w 150"/>
                <a:gd name="T3" fmla="*/ 0 h 142"/>
                <a:gd name="T4" fmla="*/ 29 w 150"/>
                <a:gd name="T5" fmla="*/ 69 h 142"/>
                <a:gd name="T6" fmla="*/ 98 w 150"/>
                <a:gd name="T7" fmla="*/ 142 h 142"/>
                <a:gd name="T8" fmla="*/ 150 w 150"/>
                <a:gd name="T9" fmla="*/ 121 h 142"/>
                <a:gd name="T10" fmla="*/ 51 w 150"/>
                <a:gd name="T11" fmla="*/ 1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0" h="142">
                  <a:moveTo>
                    <a:pt x="51" y="14"/>
                  </a:moveTo>
                  <a:cubicBezTo>
                    <a:pt x="35" y="5"/>
                    <a:pt x="0" y="0"/>
                    <a:pt x="0" y="0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38" y="93"/>
                    <a:pt x="98" y="142"/>
                    <a:pt x="98" y="142"/>
                  </a:cubicBezTo>
                  <a:cubicBezTo>
                    <a:pt x="150" y="121"/>
                    <a:pt x="150" y="121"/>
                    <a:pt x="150" y="121"/>
                  </a:cubicBezTo>
                  <a:cubicBezTo>
                    <a:pt x="140" y="95"/>
                    <a:pt x="90" y="36"/>
                    <a:pt x="51" y="14"/>
                  </a:cubicBezTo>
                  <a:close/>
                </a:path>
              </a:pathLst>
            </a:custGeom>
            <a:solidFill>
              <a:srgbClr val="435F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6" name="ïSḷidê">
              <a:extLst>
                <a:ext uri="{FF2B5EF4-FFF2-40B4-BE49-F238E27FC236}">
                  <a16:creationId xmlns:a16="http://schemas.microsoft.com/office/drawing/2014/main" id="{F87784CA-9E31-40B6-A543-B97FE2ACF6B0}"/>
                </a:ext>
              </a:extLst>
            </p:cNvPr>
            <p:cNvSpPr/>
            <p:nvPr/>
          </p:nvSpPr>
          <p:spPr bwMode="auto">
            <a:xfrm>
              <a:off x="8720800" y="3427997"/>
              <a:ext cx="148531" cy="163598"/>
            </a:xfrm>
            <a:custGeom>
              <a:avLst/>
              <a:gdLst>
                <a:gd name="T0" fmla="*/ 56 w 58"/>
                <a:gd name="T1" fmla="*/ 2 h 64"/>
                <a:gd name="T2" fmla="*/ 51 w 58"/>
                <a:gd name="T3" fmla="*/ 5 h 64"/>
                <a:gd name="T4" fmla="*/ 51 w 58"/>
                <a:gd name="T5" fmla="*/ 6 h 64"/>
                <a:gd name="T6" fmla="*/ 51 w 58"/>
                <a:gd name="T7" fmla="*/ 6 h 64"/>
                <a:gd name="T8" fmla="*/ 45 w 58"/>
                <a:gd name="T9" fmla="*/ 11 h 64"/>
                <a:gd name="T10" fmla="*/ 35 w 58"/>
                <a:gd name="T11" fmla="*/ 29 h 64"/>
                <a:gd name="T12" fmla="*/ 24 w 58"/>
                <a:gd name="T13" fmla="*/ 29 h 64"/>
                <a:gd name="T14" fmla="*/ 30 w 58"/>
                <a:gd name="T15" fmla="*/ 17 h 64"/>
                <a:gd name="T16" fmla="*/ 28 w 58"/>
                <a:gd name="T17" fmla="*/ 11 h 64"/>
                <a:gd name="T18" fmla="*/ 14 w 58"/>
                <a:gd name="T19" fmla="*/ 26 h 64"/>
                <a:gd name="T20" fmla="*/ 8 w 58"/>
                <a:gd name="T21" fmla="*/ 40 h 64"/>
                <a:gd name="T22" fmla="*/ 0 w 58"/>
                <a:gd name="T23" fmla="*/ 48 h 64"/>
                <a:gd name="T24" fmla="*/ 10 w 58"/>
                <a:gd name="T25" fmla="*/ 63 h 64"/>
                <a:gd name="T26" fmla="*/ 8 w 58"/>
                <a:gd name="T27" fmla="*/ 64 h 64"/>
                <a:gd name="T28" fmla="*/ 42 w 58"/>
                <a:gd name="T29" fmla="*/ 42 h 64"/>
                <a:gd name="T30" fmla="*/ 51 w 58"/>
                <a:gd name="T31" fmla="*/ 31 h 64"/>
                <a:gd name="T32" fmla="*/ 56 w 58"/>
                <a:gd name="T33" fmla="*/ 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64">
                  <a:moveTo>
                    <a:pt x="56" y="2"/>
                  </a:moveTo>
                  <a:cubicBezTo>
                    <a:pt x="55" y="0"/>
                    <a:pt x="52" y="2"/>
                    <a:pt x="51" y="5"/>
                  </a:cubicBezTo>
                  <a:cubicBezTo>
                    <a:pt x="51" y="5"/>
                    <a:pt x="51" y="6"/>
                    <a:pt x="51" y="6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48" y="6"/>
                    <a:pt x="45" y="9"/>
                    <a:pt x="45" y="11"/>
                  </a:cubicBezTo>
                  <a:cubicBezTo>
                    <a:pt x="44" y="13"/>
                    <a:pt x="38" y="28"/>
                    <a:pt x="35" y="29"/>
                  </a:cubicBezTo>
                  <a:cubicBezTo>
                    <a:pt x="31" y="30"/>
                    <a:pt x="24" y="31"/>
                    <a:pt x="24" y="29"/>
                  </a:cubicBezTo>
                  <a:cubicBezTo>
                    <a:pt x="24" y="27"/>
                    <a:pt x="28" y="20"/>
                    <a:pt x="30" y="17"/>
                  </a:cubicBezTo>
                  <a:cubicBezTo>
                    <a:pt x="32" y="13"/>
                    <a:pt x="30" y="8"/>
                    <a:pt x="28" y="11"/>
                  </a:cubicBezTo>
                  <a:cubicBezTo>
                    <a:pt x="26" y="14"/>
                    <a:pt x="18" y="22"/>
                    <a:pt x="14" y="26"/>
                  </a:cubicBezTo>
                  <a:cubicBezTo>
                    <a:pt x="11" y="30"/>
                    <a:pt x="10" y="38"/>
                    <a:pt x="8" y="40"/>
                  </a:cubicBezTo>
                  <a:cubicBezTo>
                    <a:pt x="6" y="43"/>
                    <a:pt x="0" y="48"/>
                    <a:pt x="0" y="48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64"/>
                    <a:pt x="37" y="46"/>
                    <a:pt x="42" y="42"/>
                  </a:cubicBezTo>
                  <a:cubicBezTo>
                    <a:pt x="46" y="37"/>
                    <a:pt x="51" y="32"/>
                    <a:pt x="51" y="31"/>
                  </a:cubicBezTo>
                  <a:cubicBezTo>
                    <a:pt x="52" y="29"/>
                    <a:pt x="58" y="4"/>
                    <a:pt x="56" y="2"/>
                  </a:cubicBezTo>
                  <a:close/>
                </a:path>
              </a:pathLst>
            </a:custGeom>
            <a:solidFill>
              <a:srgbClr val="FE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7" name="ïŝ1iḋê">
              <a:extLst>
                <a:ext uri="{FF2B5EF4-FFF2-40B4-BE49-F238E27FC236}">
                  <a16:creationId xmlns:a16="http://schemas.microsoft.com/office/drawing/2014/main" id="{7F3E8689-3883-49F5-885B-9242AD8E77EA}"/>
                </a:ext>
              </a:extLst>
            </p:cNvPr>
            <p:cNvSpPr/>
            <p:nvPr/>
          </p:nvSpPr>
          <p:spPr bwMode="auto">
            <a:xfrm>
              <a:off x="8417281" y="3543163"/>
              <a:ext cx="339037" cy="271230"/>
            </a:xfrm>
            <a:custGeom>
              <a:avLst/>
              <a:gdLst>
                <a:gd name="T0" fmla="*/ 129 w 133"/>
                <a:gd name="T1" fmla="*/ 11 h 106"/>
                <a:gd name="T2" fmla="*/ 120 w 133"/>
                <a:gd name="T3" fmla="*/ 0 h 106"/>
                <a:gd name="T4" fmla="*/ 0 w 133"/>
                <a:gd name="T5" fmla="*/ 68 h 106"/>
                <a:gd name="T6" fmla="*/ 39 w 133"/>
                <a:gd name="T7" fmla="*/ 101 h 106"/>
                <a:gd name="T8" fmla="*/ 133 w 133"/>
                <a:gd name="T9" fmla="*/ 22 h 106"/>
                <a:gd name="T10" fmla="*/ 129 w 133"/>
                <a:gd name="T11" fmla="*/ 1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106">
                  <a:moveTo>
                    <a:pt x="129" y="11"/>
                  </a:moveTo>
                  <a:cubicBezTo>
                    <a:pt x="126" y="5"/>
                    <a:pt x="120" y="0"/>
                    <a:pt x="120" y="0"/>
                  </a:cubicBezTo>
                  <a:cubicBezTo>
                    <a:pt x="120" y="0"/>
                    <a:pt x="24" y="47"/>
                    <a:pt x="0" y="68"/>
                  </a:cubicBezTo>
                  <a:cubicBezTo>
                    <a:pt x="0" y="68"/>
                    <a:pt x="27" y="106"/>
                    <a:pt x="39" y="101"/>
                  </a:cubicBezTo>
                  <a:cubicBezTo>
                    <a:pt x="70" y="90"/>
                    <a:pt x="133" y="22"/>
                    <a:pt x="133" y="22"/>
                  </a:cubicBezTo>
                  <a:cubicBezTo>
                    <a:pt x="133" y="22"/>
                    <a:pt x="132" y="18"/>
                    <a:pt x="129" y="11"/>
                  </a:cubicBezTo>
                  <a:close/>
                </a:path>
              </a:pathLst>
            </a:custGeom>
            <a:solidFill>
              <a:srgbClr val="435F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8" name="iṧḷîḋé">
              <a:extLst>
                <a:ext uri="{FF2B5EF4-FFF2-40B4-BE49-F238E27FC236}">
                  <a16:creationId xmlns:a16="http://schemas.microsoft.com/office/drawing/2014/main" id="{DFC6EA45-CCF5-4675-BD5D-B437F37888F3}"/>
                </a:ext>
              </a:extLst>
            </p:cNvPr>
            <p:cNvSpPr/>
            <p:nvPr/>
          </p:nvSpPr>
          <p:spPr bwMode="auto">
            <a:xfrm>
              <a:off x="8092236" y="3236415"/>
              <a:ext cx="145302" cy="237865"/>
            </a:xfrm>
            <a:custGeom>
              <a:avLst/>
              <a:gdLst>
                <a:gd name="T0" fmla="*/ 57 w 57"/>
                <a:gd name="T1" fmla="*/ 0 h 93"/>
                <a:gd name="T2" fmla="*/ 53 w 57"/>
                <a:gd name="T3" fmla="*/ 18 h 93"/>
                <a:gd name="T4" fmla="*/ 49 w 57"/>
                <a:gd name="T5" fmla="*/ 39 h 93"/>
                <a:gd name="T6" fmla="*/ 43 w 57"/>
                <a:gd name="T7" fmla="*/ 83 h 93"/>
                <a:gd name="T8" fmla="*/ 16 w 57"/>
                <a:gd name="T9" fmla="*/ 91 h 93"/>
                <a:gd name="T10" fmla="*/ 1 w 57"/>
                <a:gd name="T11" fmla="*/ 73 h 93"/>
                <a:gd name="T12" fmla="*/ 2 w 57"/>
                <a:gd name="T13" fmla="*/ 71 h 93"/>
                <a:gd name="T14" fmla="*/ 8 w 57"/>
                <a:gd name="T15" fmla="*/ 56 h 93"/>
                <a:gd name="T16" fmla="*/ 9 w 57"/>
                <a:gd name="T17" fmla="*/ 55 h 93"/>
                <a:gd name="T18" fmla="*/ 10 w 57"/>
                <a:gd name="T19" fmla="*/ 48 h 93"/>
                <a:gd name="T20" fmla="*/ 10 w 57"/>
                <a:gd name="T21" fmla="*/ 34 h 93"/>
                <a:gd name="T22" fmla="*/ 13 w 57"/>
                <a:gd name="T23" fmla="*/ 32 h 93"/>
                <a:gd name="T24" fmla="*/ 52 w 57"/>
                <a:gd name="T25" fmla="*/ 4 h 93"/>
                <a:gd name="T26" fmla="*/ 57 w 57"/>
                <a:gd name="T2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93">
                  <a:moveTo>
                    <a:pt x="57" y="0"/>
                  </a:moveTo>
                  <a:cubicBezTo>
                    <a:pt x="57" y="0"/>
                    <a:pt x="55" y="8"/>
                    <a:pt x="53" y="18"/>
                  </a:cubicBezTo>
                  <a:cubicBezTo>
                    <a:pt x="52" y="24"/>
                    <a:pt x="50" y="31"/>
                    <a:pt x="49" y="39"/>
                  </a:cubicBezTo>
                  <a:cubicBezTo>
                    <a:pt x="46" y="54"/>
                    <a:pt x="45" y="71"/>
                    <a:pt x="43" y="83"/>
                  </a:cubicBezTo>
                  <a:cubicBezTo>
                    <a:pt x="39" y="88"/>
                    <a:pt x="28" y="93"/>
                    <a:pt x="16" y="91"/>
                  </a:cubicBezTo>
                  <a:cubicBezTo>
                    <a:pt x="6" y="89"/>
                    <a:pt x="0" y="75"/>
                    <a:pt x="1" y="73"/>
                  </a:cubicBezTo>
                  <a:cubicBezTo>
                    <a:pt x="1" y="72"/>
                    <a:pt x="2" y="71"/>
                    <a:pt x="2" y="71"/>
                  </a:cubicBezTo>
                  <a:cubicBezTo>
                    <a:pt x="3" y="68"/>
                    <a:pt x="6" y="63"/>
                    <a:pt x="8" y="56"/>
                  </a:cubicBezTo>
                  <a:cubicBezTo>
                    <a:pt x="8" y="56"/>
                    <a:pt x="9" y="55"/>
                    <a:pt x="9" y="55"/>
                  </a:cubicBezTo>
                  <a:cubicBezTo>
                    <a:pt x="9" y="53"/>
                    <a:pt x="10" y="50"/>
                    <a:pt x="10" y="48"/>
                  </a:cubicBezTo>
                  <a:cubicBezTo>
                    <a:pt x="11" y="44"/>
                    <a:pt x="11" y="39"/>
                    <a:pt x="10" y="34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52" y="4"/>
                    <a:pt x="52" y="4"/>
                    <a:pt x="52" y="4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rgbClr val="FE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9" name="îŝļíḋé">
              <a:extLst>
                <a:ext uri="{FF2B5EF4-FFF2-40B4-BE49-F238E27FC236}">
                  <a16:creationId xmlns:a16="http://schemas.microsoft.com/office/drawing/2014/main" id="{B8574E01-436E-4BB8-B1AD-EC43D066B888}"/>
                </a:ext>
              </a:extLst>
            </p:cNvPr>
            <p:cNvSpPr/>
            <p:nvPr/>
          </p:nvSpPr>
          <p:spPr bwMode="auto">
            <a:xfrm>
              <a:off x="8095465" y="3325749"/>
              <a:ext cx="101173" cy="92563"/>
            </a:xfrm>
            <a:custGeom>
              <a:avLst/>
              <a:gdLst>
                <a:gd name="T0" fmla="*/ 37 w 40"/>
                <a:gd name="T1" fmla="*/ 4 h 36"/>
                <a:gd name="T2" fmla="*/ 36 w 40"/>
                <a:gd name="T3" fmla="*/ 4 h 36"/>
                <a:gd name="T4" fmla="*/ 1 w 40"/>
                <a:gd name="T5" fmla="*/ 36 h 36"/>
                <a:gd name="T6" fmla="*/ 7 w 40"/>
                <a:gd name="T7" fmla="*/ 21 h 36"/>
                <a:gd name="T8" fmla="*/ 0 w 40"/>
                <a:gd name="T9" fmla="*/ 23 h 36"/>
                <a:gd name="T10" fmla="*/ 0 w 40"/>
                <a:gd name="T11" fmla="*/ 17 h 36"/>
                <a:gd name="T12" fmla="*/ 3 w 40"/>
                <a:gd name="T13" fmla="*/ 16 h 36"/>
                <a:gd name="T14" fmla="*/ 9 w 40"/>
                <a:gd name="T15" fmla="*/ 13 h 36"/>
                <a:gd name="T16" fmla="*/ 40 w 40"/>
                <a:gd name="T17" fmla="*/ 0 h 36"/>
                <a:gd name="T18" fmla="*/ 37 w 40"/>
                <a:gd name="T19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36">
                  <a:moveTo>
                    <a:pt x="37" y="4"/>
                  </a:moveTo>
                  <a:cubicBezTo>
                    <a:pt x="36" y="4"/>
                    <a:pt x="36" y="4"/>
                    <a:pt x="36" y="4"/>
                  </a:cubicBezTo>
                  <a:cubicBezTo>
                    <a:pt x="31" y="12"/>
                    <a:pt x="18" y="27"/>
                    <a:pt x="1" y="36"/>
                  </a:cubicBezTo>
                  <a:cubicBezTo>
                    <a:pt x="2" y="33"/>
                    <a:pt x="5" y="28"/>
                    <a:pt x="7" y="21"/>
                  </a:cubicBezTo>
                  <a:cubicBezTo>
                    <a:pt x="5" y="22"/>
                    <a:pt x="2" y="22"/>
                    <a:pt x="0" y="23"/>
                  </a:cubicBezTo>
                  <a:cubicBezTo>
                    <a:pt x="0" y="21"/>
                    <a:pt x="0" y="19"/>
                    <a:pt x="0" y="1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39" y="1"/>
                    <a:pt x="37" y="4"/>
                  </a:cubicBezTo>
                  <a:close/>
                </a:path>
              </a:pathLst>
            </a:custGeom>
            <a:solidFill>
              <a:srgbClr val="E15F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0" name="ïşlïḍê">
              <a:extLst>
                <a:ext uri="{FF2B5EF4-FFF2-40B4-BE49-F238E27FC236}">
                  <a16:creationId xmlns:a16="http://schemas.microsoft.com/office/drawing/2014/main" id="{DED4CBFE-5F6D-494C-9019-49E723784B23}"/>
                </a:ext>
              </a:extLst>
            </p:cNvPr>
            <p:cNvSpPr/>
            <p:nvPr/>
          </p:nvSpPr>
          <p:spPr bwMode="auto">
            <a:xfrm>
              <a:off x="8021200" y="3169684"/>
              <a:ext cx="48435" cy="74265"/>
            </a:xfrm>
            <a:custGeom>
              <a:avLst/>
              <a:gdLst>
                <a:gd name="T0" fmla="*/ 8 w 19"/>
                <a:gd name="T1" fmla="*/ 0 h 29"/>
                <a:gd name="T2" fmla="*/ 12 w 19"/>
                <a:gd name="T3" fmla="*/ 29 h 29"/>
                <a:gd name="T4" fmla="*/ 19 w 19"/>
                <a:gd name="T5" fmla="*/ 1 h 29"/>
                <a:gd name="T6" fmla="*/ 8 w 1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9">
                  <a:moveTo>
                    <a:pt x="8" y="0"/>
                  </a:moveTo>
                  <a:cubicBezTo>
                    <a:pt x="8" y="0"/>
                    <a:pt x="0" y="18"/>
                    <a:pt x="12" y="29"/>
                  </a:cubicBezTo>
                  <a:cubicBezTo>
                    <a:pt x="19" y="1"/>
                    <a:pt x="19" y="1"/>
                    <a:pt x="19" y="1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3F49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1" name="iŝ1iďê">
              <a:extLst>
                <a:ext uri="{FF2B5EF4-FFF2-40B4-BE49-F238E27FC236}">
                  <a16:creationId xmlns:a16="http://schemas.microsoft.com/office/drawing/2014/main" id="{2831EE34-AF94-4EEA-870D-4EADE4BAD2E2}"/>
                </a:ext>
              </a:extLst>
            </p:cNvPr>
            <p:cNvSpPr/>
            <p:nvPr/>
          </p:nvSpPr>
          <p:spPr bwMode="auto">
            <a:xfrm>
              <a:off x="8030886" y="3115868"/>
              <a:ext cx="219567" cy="269077"/>
            </a:xfrm>
            <a:custGeom>
              <a:avLst/>
              <a:gdLst>
                <a:gd name="T0" fmla="*/ 68 w 86"/>
                <a:gd name="T1" fmla="*/ 79 h 105"/>
                <a:gd name="T2" fmla="*/ 62 w 86"/>
                <a:gd name="T3" fmla="*/ 86 h 105"/>
                <a:gd name="T4" fmla="*/ 61 w 86"/>
                <a:gd name="T5" fmla="*/ 86 h 105"/>
                <a:gd name="T6" fmla="*/ 49 w 86"/>
                <a:gd name="T7" fmla="*/ 97 h 105"/>
                <a:gd name="T8" fmla="*/ 32 w 86"/>
                <a:gd name="T9" fmla="*/ 103 h 105"/>
                <a:gd name="T10" fmla="*/ 25 w 86"/>
                <a:gd name="T11" fmla="*/ 105 h 105"/>
                <a:gd name="T12" fmla="*/ 9 w 86"/>
                <a:gd name="T13" fmla="*/ 101 h 105"/>
                <a:gd name="T14" fmla="*/ 5 w 86"/>
                <a:gd name="T15" fmla="*/ 46 h 105"/>
                <a:gd name="T16" fmla="*/ 8 w 86"/>
                <a:gd name="T17" fmla="*/ 28 h 105"/>
                <a:gd name="T18" fmla="*/ 10 w 86"/>
                <a:gd name="T19" fmla="*/ 22 h 105"/>
                <a:gd name="T20" fmla="*/ 10 w 86"/>
                <a:gd name="T21" fmla="*/ 22 h 105"/>
                <a:gd name="T22" fmla="*/ 65 w 86"/>
                <a:gd name="T23" fmla="*/ 14 h 105"/>
                <a:gd name="T24" fmla="*/ 69 w 86"/>
                <a:gd name="T25" fmla="*/ 16 h 105"/>
                <a:gd name="T26" fmla="*/ 82 w 86"/>
                <a:gd name="T27" fmla="*/ 32 h 105"/>
                <a:gd name="T28" fmla="*/ 77 w 86"/>
                <a:gd name="T29" fmla="*/ 65 h 105"/>
                <a:gd name="T30" fmla="*/ 76 w 86"/>
                <a:gd name="T31" fmla="*/ 67 h 105"/>
                <a:gd name="T32" fmla="*/ 68 w 86"/>
                <a:gd name="T33" fmla="*/ 7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105">
                  <a:moveTo>
                    <a:pt x="68" y="79"/>
                  </a:moveTo>
                  <a:cubicBezTo>
                    <a:pt x="66" y="81"/>
                    <a:pt x="64" y="84"/>
                    <a:pt x="62" y="86"/>
                  </a:cubicBezTo>
                  <a:cubicBezTo>
                    <a:pt x="61" y="86"/>
                    <a:pt x="61" y="86"/>
                    <a:pt x="61" y="86"/>
                  </a:cubicBezTo>
                  <a:cubicBezTo>
                    <a:pt x="58" y="90"/>
                    <a:pt x="53" y="94"/>
                    <a:pt x="49" y="97"/>
                  </a:cubicBezTo>
                  <a:cubicBezTo>
                    <a:pt x="43" y="100"/>
                    <a:pt x="37" y="102"/>
                    <a:pt x="32" y="103"/>
                  </a:cubicBezTo>
                  <a:cubicBezTo>
                    <a:pt x="30" y="104"/>
                    <a:pt x="27" y="104"/>
                    <a:pt x="25" y="105"/>
                  </a:cubicBezTo>
                  <a:cubicBezTo>
                    <a:pt x="15" y="105"/>
                    <a:pt x="9" y="101"/>
                    <a:pt x="9" y="101"/>
                  </a:cubicBezTo>
                  <a:cubicBezTo>
                    <a:pt x="0" y="86"/>
                    <a:pt x="2" y="63"/>
                    <a:pt x="5" y="46"/>
                  </a:cubicBezTo>
                  <a:cubicBezTo>
                    <a:pt x="6" y="39"/>
                    <a:pt x="7" y="33"/>
                    <a:pt x="8" y="28"/>
                  </a:cubicBezTo>
                  <a:cubicBezTo>
                    <a:pt x="9" y="25"/>
                    <a:pt x="10" y="22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5" y="0"/>
                    <a:pt x="45" y="0"/>
                    <a:pt x="65" y="14"/>
                  </a:cubicBezTo>
                  <a:cubicBezTo>
                    <a:pt x="67" y="14"/>
                    <a:pt x="68" y="15"/>
                    <a:pt x="69" y="16"/>
                  </a:cubicBezTo>
                  <a:cubicBezTo>
                    <a:pt x="74" y="21"/>
                    <a:pt x="79" y="26"/>
                    <a:pt x="82" y="32"/>
                  </a:cubicBezTo>
                  <a:cubicBezTo>
                    <a:pt x="86" y="43"/>
                    <a:pt x="82" y="55"/>
                    <a:pt x="77" y="65"/>
                  </a:cubicBezTo>
                  <a:cubicBezTo>
                    <a:pt x="77" y="66"/>
                    <a:pt x="76" y="66"/>
                    <a:pt x="76" y="67"/>
                  </a:cubicBezTo>
                  <a:cubicBezTo>
                    <a:pt x="74" y="71"/>
                    <a:pt x="71" y="76"/>
                    <a:pt x="68" y="79"/>
                  </a:cubicBezTo>
                  <a:close/>
                </a:path>
              </a:pathLst>
            </a:custGeom>
            <a:solidFill>
              <a:srgbClr val="FE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2" name="îṩľiďe">
              <a:extLst>
                <a:ext uri="{FF2B5EF4-FFF2-40B4-BE49-F238E27FC236}">
                  <a16:creationId xmlns:a16="http://schemas.microsoft.com/office/drawing/2014/main" id="{C34156B4-39C4-400F-BE80-74CB9D7BF6B3}"/>
                </a:ext>
              </a:extLst>
            </p:cNvPr>
            <p:cNvSpPr/>
            <p:nvPr/>
          </p:nvSpPr>
          <p:spPr bwMode="auto">
            <a:xfrm>
              <a:off x="8013665" y="3052367"/>
              <a:ext cx="212033" cy="189430"/>
            </a:xfrm>
            <a:custGeom>
              <a:avLst/>
              <a:gdLst>
                <a:gd name="T0" fmla="*/ 79 w 83"/>
                <a:gd name="T1" fmla="*/ 37 h 74"/>
                <a:gd name="T2" fmla="*/ 13 w 83"/>
                <a:gd name="T3" fmla="*/ 52 h 74"/>
                <a:gd name="T4" fmla="*/ 10 w 83"/>
                <a:gd name="T5" fmla="*/ 14 h 74"/>
                <a:gd name="T6" fmla="*/ 70 w 83"/>
                <a:gd name="T7" fmla="*/ 12 h 74"/>
                <a:gd name="T8" fmla="*/ 79 w 83"/>
                <a:gd name="T9" fmla="*/ 3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74">
                  <a:moveTo>
                    <a:pt x="79" y="37"/>
                  </a:moveTo>
                  <a:cubicBezTo>
                    <a:pt x="79" y="37"/>
                    <a:pt x="53" y="74"/>
                    <a:pt x="13" y="52"/>
                  </a:cubicBezTo>
                  <a:cubicBezTo>
                    <a:pt x="1" y="46"/>
                    <a:pt x="0" y="5"/>
                    <a:pt x="10" y="14"/>
                  </a:cubicBezTo>
                  <a:cubicBezTo>
                    <a:pt x="31" y="31"/>
                    <a:pt x="50" y="0"/>
                    <a:pt x="70" y="12"/>
                  </a:cubicBezTo>
                  <a:cubicBezTo>
                    <a:pt x="77" y="16"/>
                    <a:pt x="83" y="24"/>
                    <a:pt x="79" y="37"/>
                  </a:cubicBezTo>
                  <a:close/>
                </a:path>
              </a:pathLst>
            </a:custGeom>
            <a:solidFill>
              <a:srgbClr val="3F49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3" name="ïṩḷîḍè">
              <a:extLst>
                <a:ext uri="{FF2B5EF4-FFF2-40B4-BE49-F238E27FC236}">
                  <a16:creationId xmlns:a16="http://schemas.microsoft.com/office/drawing/2014/main" id="{48729862-2246-4195-9D6F-8263F30CC1AD}"/>
                </a:ext>
              </a:extLst>
            </p:cNvPr>
            <p:cNvSpPr/>
            <p:nvPr/>
          </p:nvSpPr>
          <p:spPr bwMode="auto">
            <a:xfrm>
              <a:off x="8148204" y="3100800"/>
              <a:ext cx="148531" cy="245398"/>
            </a:xfrm>
            <a:custGeom>
              <a:avLst/>
              <a:gdLst>
                <a:gd name="T0" fmla="*/ 18 w 58"/>
                <a:gd name="T1" fmla="*/ 23 h 96"/>
                <a:gd name="T2" fmla="*/ 17 w 58"/>
                <a:gd name="T3" fmla="*/ 63 h 96"/>
                <a:gd name="T4" fmla="*/ 28 w 58"/>
                <a:gd name="T5" fmla="*/ 55 h 96"/>
                <a:gd name="T6" fmla="*/ 27 w 58"/>
                <a:gd name="T7" fmla="*/ 92 h 96"/>
                <a:gd name="T8" fmla="*/ 50 w 58"/>
                <a:gd name="T9" fmla="*/ 48 h 96"/>
                <a:gd name="T10" fmla="*/ 23 w 58"/>
                <a:gd name="T11" fmla="*/ 14 h 96"/>
                <a:gd name="T12" fmla="*/ 18 w 58"/>
                <a:gd name="T13" fmla="*/ 2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96">
                  <a:moveTo>
                    <a:pt x="18" y="23"/>
                  </a:moveTo>
                  <a:cubicBezTo>
                    <a:pt x="18" y="23"/>
                    <a:pt x="0" y="96"/>
                    <a:pt x="17" y="63"/>
                  </a:cubicBezTo>
                  <a:cubicBezTo>
                    <a:pt x="17" y="63"/>
                    <a:pt x="21" y="54"/>
                    <a:pt x="28" y="55"/>
                  </a:cubicBezTo>
                  <a:cubicBezTo>
                    <a:pt x="35" y="56"/>
                    <a:pt x="28" y="81"/>
                    <a:pt x="27" y="92"/>
                  </a:cubicBezTo>
                  <a:cubicBezTo>
                    <a:pt x="27" y="92"/>
                    <a:pt x="43" y="81"/>
                    <a:pt x="50" y="48"/>
                  </a:cubicBezTo>
                  <a:cubicBezTo>
                    <a:pt x="58" y="14"/>
                    <a:pt x="36" y="0"/>
                    <a:pt x="23" y="14"/>
                  </a:cubicBezTo>
                  <a:lnTo>
                    <a:pt x="18" y="23"/>
                  </a:lnTo>
                  <a:close/>
                </a:path>
              </a:pathLst>
            </a:custGeom>
            <a:solidFill>
              <a:srgbClr val="3F49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4" name="i$liḋè">
              <a:extLst>
                <a:ext uri="{FF2B5EF4-FFF2-40B4-BE49-F238E27FC236}">
                  <a16:creationId xmlns:a16="http://schemas.microsoft.com/office/drawing/2014/main" id="{BD1625E1-BA41-4A44-9626-C49ABE0693F9}"/>
                </a:ext>
              </a:extLst>
            </p:cNvPr>
            <p:cNvSpPr/>
            <p:nvPr/>
          </p:nvSpPr>
          <p:spPr bwMode="auto">
            <a:xfrm>
              <a:off x="8199867" y="3254712"/>
              <a:ext cx="17221" cy="40899"/>
            </a:xfrm>
            <a:custGeom>
              <a:avLst/>
              <a:gdLst>
                <a:gd name="T0" fmla="*/ 6 w 7"/>
                <a:gd name="T1" fmla="*/ 0 h 16"/>
                <a:gd name="T2" fmla="*/ 1 w 7"/>
                <a:gd name="T3" fmla="*/ 7 h 16"/>
                <a:gd name="T4" fmla="*/ 6 w 7"/>
                <a:gd name="T5" fmla="*/ 12 h 16"/>
                <a:gd name="T6" fmla="*/ 3 w 7"/>
                <a:gd name="T7" fmla="*/ 8 h 16"/>
                <a:gd name="T8" fmla="*/ 6 w 7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6">
                  <a:moveTo>
                    <a:pt x="6" y="0"/>
                  </a:moveTo>
                  <a:cubicBezTo>
                    <a:pt x="6" y="0"/>
                    <a:pt x="3" y="0"/>
                    <a:pt x="1" y="7"/>
                  </a:cubicBezTo>
                  <a:cubicBezTo>
                    <a:pt x="0" y="14"/>
                    <a:pt x="5" y="16"/>
                    <a:pt x="6" y="12"/>
                  </a:cubicBezTo>
                  <a:cubicBezTo>
                    <a:pt x="7" y="9"/>
                    <a:pt x="4" y="6"/>
                    <a:pt x="3" y="8"/>
                  </a:cubicBezTo>
                  <a:cubicBezTo>
                    <a:pt x="3" y="8"/>
                    <a:pt x="2" y="4"/>
                    <a:pt x="6" y="0"/>
                  </a:cubicBezTo>
                  <a:close/>
                </a:path>
              </a:pathLst>
            </a:custGeom>
            <a:solidFill>
              <a:srgbClr val="E15F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5" name="iṩḻiḋe">
              <a:extLst>
                <a:ext uri="{FF2B5EF4-FFF2-40B4-BE49-F238E27FC236}">
                  <a16:creationId xmlns:a16="http://schemas.microsoft.com/office/drawing/2014/main" id="{9B3A22B2-4B79-44BD-8C5B-37C0D926A89F}"/>
                </a:ext>
              </a:extLst>
            </p:cNvPr>
            <p:cNvSpPr/>
            <p:nvPr/>
          </p:nvSpPr>
          <p:spPr bwMode="auto">
            <a:xfrm>
              <a:off x="8417281" y="3714295"/>
              <a:ext cx="150683" cy="107630"/>
            </a:xfrm>
            <a:custGeom>
              <a:avLst/>
              <a:gdLst>
                <a:gd name="T0" fmla="*/ 0 w 59"/>
                <a:gd name="T1" fmla="*/ 26 h 42"/>
                <a:gd name="T2" fmla="*/ 26 w 59"/>
                <a:gd name="T3" fmla="*/ 40 h 42"/>
                <a:gd name="T4" fmla="*/ 59 w 59"/>
                <a:gd name="T5" fmla="*/ 22 h 42"/>
                <a:gd name="T6" fmla="*/ 18 w 59"/>
                <a:gd name="T7" fmla="*/ 0 h 42"/>
                <a:gd name="T8" fmla="*/ 0 w 59"/>
                <a:gd name="T9" fmla="*/ 2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2">
                  <a:moveTo>
                    <a:pt x="0" y="26"/>
                  </a:moveTo>
                  <a:cubicBezTo>
                    <a:pt x="0" y="26"/>
                    <a:pt x="18" y="39"/>
                    <a:pt x="26" y="40"/>
                  </a:cubicBezTo>
                  <a:cubicBezTo>
                    <a:pt x="38" y="42"/>
                    <a:pt x="59" y="22"/>
                    <a:pt x="59" y="22"/>
                  </a:cubicBezTo>
                  <a:cubicBezTo>
                    <a:pt x="18" y="0"/>
                    <a:pt x="18" y="0"/>
                    <a:pt x="18" y="0"/>
                  </a:cubicBezTo>
                  <a:lnTo>
                    <a:pt x="0" y="26"/>
                  </a:lnTo>
                  <a:close/>
                </a:path>
              </a:pathLst>
            </a:custGeom>
            <a:solidFill>
              <a:srgbClr val="435F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6" name="îsliďé">
              <a:extLst>
                <a:ext uri="{FF2B5EF4-FFF2-40B4-BE49-F238E27FC236}">
                  <a16:creationId xmlns:a16="http://schemas.microsoft.com/office/drawing/2014/main" id="{319E5E4E-B904-4702-83BE-837C0028049B}"/>
                </a:ext>
              </a:extLst>
            </p:cNvPr>
            <p:cNvSpPr/>
            <p:nvPr/>
          </p:nvSpPr>
          <p:spPr bwMode="auto">
            <a:xfrm>
              <a:off x="4636212" y="4277205"/>
              <a:ext cx="61350" cy="53816"/>
            </a:xfrm>
            <a:custGeom>
              <a:avLst/>
              <a:gdLst>
                <a:gd name="T0" fmla="*/ 0 w 57"/>
                <a:gd name="T1" fmla="*/ 45 h 50"/>
                <a:gd name="T2" fmla="*/ 19 w 57"/>
                <a:gd name="T3" fmla="*/ 0 h 50"/>
                <a:gd name="T4" fmla="*/ 57 w 57"/>
                <a:gd name="T5" fmla="*/ 9 h 50"/>
                <a:gd name="T6" fmla="*/ 48 w 57"/>
                <a:gd name="T7" fmla="*/ 50 h 50"/>
                <a:gd name="T8" fmla="*/ 0 w 57"/>
                <a:gd name="T9" fmla="*/ 4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0">
                  <a:moveTo>
                    <a:pt x="0" y="45"/>
                  </a:moveTo>
                  <a:lnTo>
                    <a:pt x="19" y="0"/>
                  </a:lnTo>
                  <a:lnTo>
                    <a:pt x="57" y="9"/>
                  </a:lnTo>
                  <a:lnTo>
                    <a:pt x="48" y="5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E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7" name="ïšḻïdé">
              <a:extLst>
                <a:ext uri="{FF2B5EF4-FFF2-40B4-BE49-F238E27FC236}">
                  <a16:creationId xmlns:a16="http://schemas.microsoft.com/office/drawing/2014/main" id="{143BBCC0-66CD-46F6-9827-6C02A5408B01}"/>
                </a:ext>
              </a:extLst>
            </p:cNvPr>
            <p:cNvSpPr/>
            <p:nvPr/>
          </p:nvSpPr>
          <p:spPr bwMode="auto">
            <a:xfrm>
              <a:off x="4636212" y="4277205"/>
              <a:ext cx="61350" cy="53816"/>
            </a:xfrm>
            <a:custGeom>
              <a:avLst/>
              <a:gdLst>
                <a:gd name="T0" fmla="*/ 0 w 57"/>
                <a:gd name="T1" fmla="*/ 45 h 50"/>
                <a:gd name="T2" fmla="*/ 19 w 57"/>
                <a:gd name="T3" fmla="*/ 0 h 50"/>
                <a:gd name="T4" fmla="*/ 57 w 57"/>
                <a:gd name="T5" fmla="*/ 9 h 50"/>
                <a:gd name="T6" fmla="*/ 48 w 57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50">
                  <a:moveTo>
                    <a:pt x="0" y="45"/>
                  </a:moveTo>
                  <a:lnTo>
                    <a:pt x="19" y="0"/>
                  </a:lnTo>
                  <a:lnTo>
                    <a:pt x="57" y="9"/>
                  </a:lnTo>
                  <a:lnTo>
                    <a:pt x="48" y="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8" name="iṣḷíḑê">
              <a:extLst>
                <a:ext uri="{FF2B5EF4-FFF2-40B4-BE49-F238E27FC236}">
                  <a16:creationId xmlns:a16="http://schemas.microsoft.com/office/drawing/2014/main" id="{C2A1FE21-A160-45D3-8AE2-637EE0F6C466}"/>
                </a:ext>
              </a:extLst>
            </p:cNvPr>
            <p:cNvSpPr/>
            <p:nvPr/>
          </p:nvSpPr>
          <p:spPr bwMode="auto">
            <a:xfrm>
              <a:off x="4355296" y="4312722"/>
              <a:ext cx="342266" cy="353029"/>
            </a:xfrm>
            <a:custGeom>
              <a:avLst/>
              <a:gdLst>
                <a:gd name="T0" fmla="*/ 134 w 134"/>
                <a:gd name="T1" fmla="*/ 6 h 138"/>
                <a:gd name="T2" fmla="*/ 68 w 134"/>
                <a:gd name="T3" fmla="*/ 137 h 138"/>
                <a:gd name="T4" fmla="*/ 28 w 134"/>
                <a:gd name="T5" fmla="*/ 92 h 138"/>
                <a:gd name="T6" fmla="*/ 21 w 134"/>
                <a:gd name="T7" fmla="*/ 78 h 138"/>
                <a:gd name="T8" fmla="*/ 0 w 134"/>
                <a:gd name="T9" fmla="*/ 32 h 138"/>
                <a:gd name="T10" fmla="*/ 73 w 134"/>
                <a:gd name="T11" fmla="*/ 13 h 138"/>
                <a:gd name="T12" fmla="*/ 77 w 134"/>
                <a:gd name="T13" fmla="*/ 60 h 138"/>
                <a:gd name="T14" fmla="*/ 111 w 134"/>
                <a:gd name="T15" fmla="*/ 0 h 138"/>
                <a:gd name="T16" fmla="*/ 134 w 134"/>
                <a:gd name="T17" fmla="*/ 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8">
                  <a:moveTo>
                    <a:pt x="134" y="6"/>
                  </a:moveTo>
                  <a:cubicBezTo>
                    <a:pt x="134" y="6"/>
                    <a:pt x="120" y="134"/>
                    <a:pt x="68" y="137"/>
                  </a:cubicBezTo>
                  <a:cubicBezTo>
                    <a:pt x="57" y="138"/>
                    <a:pt x="41" y="116"/>
                    <a:pt x="28" y="92"/>
                  </a:cubicBezTo>
                  <a:cubicBezTo>
                    <a:pt x="26" y="87"/>
                    <a:pt x="23" y="82"/>
                    <a:pt x="21" y="78"/>
                  </a:cubicBezTo>
                  <a:cubicBezTo>
                    <a:pt x="9" y="54"/>
                    <a:pt x="0" y="32"/>
                    <a:pt x="0" y="32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7" y="37"/>
                    <a:pt x="77" y="59"/>
                    <a:pt x="77" y="6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26" y="0"/>
                    <a:pt x="134" y="6"/>
                    <a:pt x="134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9" name="iṡľïḓe">
              <a:extLst>
                <a:ext uri="{FF2B5EF4-FFF2-40B4-BE49-F238E27FC236}">
                  <a16:creationId xmlns:a16="http://schemas.microsoft.com/office/drawing/2014/main" id="{EBC4439E-FC19-4F53-BEF5-AB47CA63B8A9}"/>
                </a:ext>
              </a:extLst>
            </p:cNvPr>
            <p:cNvSpPr/>
            <p:nvPr/>
          </p:nvSpPr>
          <p:spPr bwMode="auto">
            <a:xfrm>
              <a:off x="4416645" y="4445108"/>
              <a:ext cx="102249" cy="103326"/>
            </a:xfrm>
            <a:custGeom>
              <a:avLst/>
              <a:gdLst>
                <a:gd name="T0" fmla="*/ 40 w 40"/>
                <a:gd name="T1" fmla="*/ 0 h 40"/>
                <a:gd name="T2" fmla="*/ 0 w 40"/>
                <a:gd name="T3" fmla="*/ 33 h 40"/>
                <a:gd name="T4" fmla="*/ 4 w 40"/>
                <a:gd name="T5" fmla="*/ 40 h 40"/>
                <a:gd name="T6" fmla="*/ 19 w 40"/>
                <a:gd name="T7" fmla="*/ 26 h 40"/>
                <a:gd name="T8" fmla="*/ 40 w 40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40" y="0"/>
                  </a:moveTo>
                  <a:cubicBezTo>
                    <a:pt x="29" y="13"/>
                    <a:pt x="15" y="23"/>
                    <a:pt x="0" y="33"/>
                  </a:cubicBezTo>
                  <a:cubicBezTo>
                    <a:pt x="2" y="35"/>
                    <a:pt x="3" y="37"/>
                    <a:pt x="4" y="40"/>
                  </a:cubicBezTo>
                  <a:cubicBezTo>
                    <a:pt x="7" y="37"/>
                    <a:pt x="15" y="30"/>
                    <a:pt x="19" y="26"/>
                  </a:cubicBezTo>
                  <a:cubicBezTo>
                    <a:pt x="31" y="16"/>
                    <a:pt x="38" y="2"/>
                    <a:pt x="40" y="0"/>
                  </a:cubicBezTo>
                </a:path>
              </a:pathLst>
            </a:custGeom>
            <a:solidFill>
              <a:srgbClr val="DFED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0" name="îSļîďè">
              <a:extLst>
                <a:ext uri="{FF2B5EF4-FFF2-40B4-BE49-F238E27FC236}">
                  <a16:creationId xmlns:a16="http://schemas.microsoft.com/office/drawing/2014/main" id="{78543FAF-07B0-4721-B28E-EBB5A568DD25}"/>
                </a:ext>
              </a:extLst>
            </p:cNvPr>
            <p:cNvSpPr/>
            <p:nvPr/>
          </p:nvSpPr>
          <p:spPr bwMode="auto">
            <a:xfrm>
              <a:off x="3596499" y="5164083"/>
              <a:ext cx="120547" cy="68883"/>
            </a:xfrm>
            <a:custGeom>
              <a:avLst/>
              <a:gdLst>
                <a:gd name="T0" fmla="*/ 41 w 47"/>
                <a:gd name="T1" fmla="*/ 27 h 27"/>
                <a:gd name="T2" fmla="*/ 2 w 47"/>
                <a:gd name="T3" fmla="*/ 24 h 27"/>
                <a:gd name="T4" fmla="*/ 4 w 47"/>
                <a:gd name="T5" fmla="*/ 0 h 27"/>
                <a:gd name="T6" fmla="*/ 47 w 47"/>
                <a:gd name="T7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27">
                  <a:moveTo>
                    <a:pt x="41" y="27"/>
                  </a:move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0" y="13"/>
                    <a:pt x="4" y="0"/>
                  </a:cubicBezTo>
                  <a:cubicBezTo>
                    <a:pt x="47" y="1"/>
                    <a:pt x="47" y="1"/>
                    <a:pt x="47" y="1"/>
                  </a:cubicBezTo>
                </a:path>
              </a:pathLst>
            </a:custGeom>
            <a:solidFill>
              <a:srgbClr val="FE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1" name="ïṣlíḍê">
              <a:extLst>
                <a:ext uri="{FF2B5EF4-FFF2-40B4-BE49-F238E27FC236}">
                  <a16:creationId xmlns:a16="http://schemas.microsoft.com/office/drawing/2014/main" id="{8B173295-1B37-498E-A2A3-B05262214E35}"/>
                </a:ext>
              </a:extLst>
            </p:cNvPr>
            <p:cNvSpPr/>
            <p:nvPr/>
          </p:nvSpPr>
          <p:spPr bwMode="auto">
            <a:xfrm>
              <a:off x="3525462" y="5128564"/>
              <a:ext cx="96867" cy="201270"/>
            </a:xfrm>
            <a:custGeom>
              <a:avLst/>
              <a:gdLst>
                <a:gd name="T0" fmla="*/ 14 w 38"/>
                <a:gd name="T1" fmla="*/ 4 h 79"/>
                <a:gd name="T2" fmla="*/ 9 w 38"/>
                <a:gd name="T3" fmla="*/ 20 h 79"/>
                <a:gd name="T4" fmla="*/ 1 w 38"/>
                <a:gd name="T5" fmla="*/ 46 h 79"/>
                <a:gd name="T6" fmla="*/ 1 w 38"/>
                <a:gd name="T7" fmla="*/ 59 h 79"/>
                <a:gd name="T8" fmla="*/ 5 w 38"/>
                <a:gd name="T9" fmla="*/ 76 h 79"/>
                <a:gd name="T10" fmla="*/ 9 w 38"/>
                <a:gd name="T11" fmla="*/ 79 h 79"/>
                <a:gd name="T12" fmla="*/ 14 w 38"/>
                <a:gd name="T13" fmla="*/ 69 h 79"/>
                <a:gd name="T14" fmla="*/ 14 w 38"/>
                <a:gd name="T15" fmla="*/ 66 h 79"/>
                <a:gd name="T16" fmla="*/ 22 w 38"/>
                <a:gd name="T17" fmla="*/ 50 h 79"/>
                <a:gd name="T18" fmla="*/ 30 w 38"/>
                <a:gd name="T19" fmla="*/ 43 h 79"/>
                <a:gd name="T20" fmla="*/ 31 w 38"/>
                <a:gd name="T21" fmla="*/ 28 h 79"/>
                <a:gd name="T22" fmla="*/ 38 w 38"/>
                <a:gd name="T23" fmla="*/ 14 h 79"/>
                <a:gd name="T24" fmla="*/ 14 w 38"/>
                <a:gd name="T25" fmla="*/ 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" h="79">
                  <a:moveTo>
                    <a:pt x="14" y="4"/>
                  </a:moveTo>
                  <a:cubicBezTo>
                    <a:pt x="12" y="7"/>
                    <a:pt x="10" y="14"/>
                    <a:pt x="9" y="20"/>
                  </a:cubicBezTo>
                  <a:cubicBezTo>
                    <a:pt x="8" y="23"/>
                    <a:pt x="5" y="35"/>
                    <a:pt x="1" y="46"/>
                  </a:cubicBezTo>
                  <a:cubicBezTo>
                    <a:pt x="0" y="50"/>
                    <a:pt x="0" y="55"/>
                    <a:pt x="1" y="59"/>
                  </a:cubicBezTo>
                  <a:cubicBezTo>
                    <a:pt x="5" y="76"/>
                    <a:pt x="5" y="76"/>
                    <a:pt x="5" y="76"/>
                  </a:cubicBezTo>
                  <a:cubicBezTo>
                    <a:pt x="5" y="79"/>
                    <a:pt x="8" y="79"/>
                    <a:pt x="9" y="79"/>
                  </a:cubicBezTo>
                  <a:cubicBezTo>
                    <a:pt x="12" y="78"/>
                    <a:pt x="15" y="74"/>
                    <a:pt x="14" y="69"/>
                  </a:cubicBezTo>
                  <a:cubicBezTo>
                    <a:pt x="14" y="68"/>
                    <a:pt x="14" y="67"/>
                    <a:pt x="14" y="66"/>
                  </a:cubicBezTo>
                  <a:cubicBezTo>
                    <a:pt x="15" y="60"/>
                    <a:pt x="18" y="55"/>
                    <a:pt x="22" y="50"/>
                  </a:cubicBezTo>
                  <a:cubicBezTo>
                    <a:pt x="26" y="46"/>
                    <a:pt x="30" y="43"/>
                    <a:pt x="30" y="43"/>
                  </a:cubicBezTo>
                  <a:cubicBezTo>
                    <a:pt x="35" y="36"/>
                    <a:pt x="31" y="28"/>
                    <a:pt x="31" y="28"/>
                  </a:cubicBezTo>
                  <a:cubicBezTo>
                    <a:pt x="34" y="16"/>
                    <a:pt x="38" y="14"/>
                    <a:pt x="38" y="14"/>
                  </a:cubicBezTo>
                  <a:cubicBezTo>
                    <a:pt x="34" y="5"/>
                    <a:pt x="16" y="0"/>
                    <a:pt x="14" y="4"/>
                  </a:cubicBezTo>
                  <a:close/>
                </a:path>
              </a:pathLst>
            </a:custGeom>
            <a:solidFill>
              <a:srgbClr val="1C32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2" name="ïṧļiḓé">
              <a:extLst>
                <a:ext uri="{FF2B5EF4-FFF2-40B4-BE49-F238E27FC236}">
                  <a16:creationId xmlns:a16="http://schemas.microsoft.com/office/drawing/2014/main" id="{6BA74915-541C-4A0B-B024-53D143951D4F}"/>
                </a:ext>
              </a:extLst>
            </p:cNvPr>
            <p:cNvSpPr/>
            <p:nvPr/>
          </p:nvSpPr>
          <p:spPr bwMode="auto">
            <a:xfrm>
              <a:off x="3916162" y="5164083"/>
              <a:ext cx="119470" cy="68883"/>
            </a:xfrm>
            <a:custGeom>
              <a:avLst/>
              <a:gdLst>
                <a:gd name="T0" fmla="*/ 41 w 47"/>
                <a:gd name="T1" fmla="*/ 27 h 27"/>
                <a:gd name="T2" fmla="*/ 2 w 47"/>
                <a:gd name="T3" fmla="*/ 24 h 27"/>
                <a:gd name="T4" fmla="*/ 4 w 47"/>
                <a:gd name="T5" fmla="*/ 0 h 27"/>
                <a:gd name="T6" fmla="*/ 47 w 47"/>
                <a:gd name="T7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27">
                  <a:moveTo>
                    <a:pt x="41" y="27"/>
                  </a:move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0" y="13"/>
                    <a:pt x="4" y="0"/>
                  </a:cubicBezTo>
                  <a:cubicBezTo>
                    <a:pt x="47" y="1"/>
                    <a:pt x="47" y="1"/>
                    <a:pt x="47" y="1"/>
                  </a:cubicBezTo>
                </a:path>
              </a:pathLst>
            </a:custGeom>
            <a:solidFill>
              <a:srgbClr val="FE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3" name="íS1îďé">
              <a:extLst>
                <a:ext uri="{FF2B5EF4-FFF2-40B4-BE49-F238E27FC236}">
                  <a16:creationId xmlns:a16="http://schemas.microsoft.com/office/drawing/2014/main" id="{562D1C67-E3C9-4584-807C-68284BEC864B}"/>
                </a:ext>
              </a:extLst>
            </p:cNvPr>
            <p:cNvSpPr/>
            <p:nvPr/>
          </p:nvSpPr>
          <p:spPr bwMode="auto">
            <a:xfrm>
              <a:off x="3844049" y="5128564"/>
              <a:ext cx="97945" cy="201270"/>
            </a:xfrm>
            <a:custGeom>
              <a:avLst/>
              <a:gdLst>
                <a:gd name="T0" fmla="*/ 14 w 38"/>
                <a:gd name="T1" fmla="*/ 4 h 79"/>
                <a:gd name="T2" fmla="*/ 8 w 38"/>
                <a:gd name="T3" fmla="*/ 20 h 79"/>
                <a:gd name="T4" fmla="*/ 1 w 38"/>
                <a:gd name="T5" fmla="*/ 46 h 79"/>
                <a:gd name="T6" fmla="*/ 1 w 38"/>
                <a:gd name="T7" fmla="*/ 59 h 79"/>
                <a:gd name="T8" fmla="*/ 4 w 38"/>
                <a:gd name="T9" fmla="*/ 76 h 79"/>
                <a:gd name="T10" fmla="*/ 9 w 38"/>
                <a:gd name="T11" fmla="*/ 79 h 79"/>
                <a:gd name="T12" fmla="*/ 14 w 38"/>
                <a:gd name="T13" fmla="*/ 69 h 79"/>
                <a:gd name="T14" fmla="*/ 14 w 38"/>
                <a:gd name="T15" fmla="*/ 66 h 79"/>
                <a:gd name="T16" fmla="*/ 22 w 38"/>
                <a:gd name="T17" fmla="*/ 50 h 79"/>
                <a:gd name="T18" fmla="*/ 30 w 38"/>
                <a:gd name="T19" fmla="*/ 43 h 79"/>
                <a:gd name="T20" fmla="*/ 31 w 38"/>
                <a:gd name="T21" fmla="*/ 28 h 79"/>
                <a:gd name="T22" fmla="*/ 38 w 38"/>
                <a:gd name="T23" fmla="*/ 14 h 79"/>
                <a:gd name="T24" fmla="*/ 14 w 38"/>
                <a:gd name="T25" fmla="*/ 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" h="79">
                  <a:moveTo>
                    <a:pt x="14" y="4"/>
                  </a:moveTo>
                  <a:cubicBezTo>
                    <a:pt x="12" y="7"/>
                    <a:pt x="10" y="14"/>
                    <a:pt x="8" y="20"/>
                  </a:cubicBezTo>
                  <a:cubicBezTo>
                    <a:pt x="8" y="23"/>
                    <a:pt x="4" y="35"/>
                    <a:pt x="1" y="46"/>
                  </a:cubicBezTo>
                  <a:cubicBezTo>
                    <a:pt x="0" y="50"/>
                    <a:pt x="0" y="55"/>
                    <a:pt x="1" y="59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5" y="79"/>
                    <a:pt x="8" y="79"/>
                    <a:pt x="9" y="79"/>
                  </a:cubicBezTo>
                  <a:cubicBezTo>
                    <a:pt x="12" y="78"/>
                    <a:pt x="14" y="74"/>
                    <a:pt x="14" y="69"/>
                  </a:cubicBezTo>
                  <a:cubicBezTo>
                    <a:pt x="14" y="68"/>
                    <a:pt x="14" y="67"/>
                    <a:pt x="14" y="66"/>
                  </a:cubicBezTo>
                  <a:cubicBezTo>
                    <a:pt x="15" y="60"/>
                    <a:pt x="18" y="55"/>
                    <a:pt x="22" y="50"/>
                  </a:cubicBezTo>
                  <a:cubicBezTo>
                    <a:pt x="26" y="46"/>
                    <a:pt x="30" y="43"/>
                    <a:pt x="30" y="43"/>
                  </a:cubicBezTo>
                  <a:cubicBezTo>
                    <a:pt x="35" y="36"/>
                    <a:pt x="31" y="28"/>
                    <a:pt x="31" y="28"/>
                  </a:cubicBezTo>
                  <a:cubicBezTo>
                    <a:pt x="34" y="16"/>
                    <a:pt x="38" y="14"/>
                    <a:pt x="38" y="14"/>
                  </a:cubicBezTo>
                  <a:cubicBezTo>
                    <a:pt x="33" y="5"/>
                    <a:pt x="16" y="0"/>
                    <a:pt x="14" y="4"/>
                  </a:cubicBezTo>
                  <a:close/>
                </a:path>
              </a:pathLst>
            </a:custGeom>
            <a:solidFill>
              <a:srgbClr val="1C32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4" name="îšḷiďê">
              <a:extLst>
                <a:ext uri="{FF2B5EF4-FFF2-40B4-BE49-F238E27FC236}">
                  <a16:creationId xmlns:a16="http://schemas.microsoft.com/office/drawing/2014/main" id="{35CFACBC-D535-4053-8EC3-42CFA6D7C639}"/>
                </a:ext>
              </a:extLst>
            </p:cNvPr>
            <p:cNvSpPr/>
            <p:nvPr/>
          </p:nvSpPr>
          <p:spPr bwMode="auto">
            <a:xfrm>
              <a:off x="3908628" y="4654988"/>
              <a:ext cx="621030" cy="693143"/>
            </a:xfrm>
            <a:custGeom>
              <a:avLst/>
              <a:gdLst>
                <a:gd name="T0" fmla="*/ 219 w 243"/>
                <a:gd name="T1" fmla="*/ 263 h 271"/>
                <a:gd name="T2" fmla="*/ 126 w 243"/>
                <a:gd name="T3" fmla="*/ 251 h 271"/>
                <a:gd name="T4" fmla="*/ 121 w 243"/>
                <a:gd name="T5" fmla="*/ 250 h 271"/>
                <a:gd name="T6" fmla="*/ 79 w 243"/>
                <a:gd name="T7" fmla="*/ 241 h 271"/>
                <a:gd name="T8" fmla="*/ 5 w 243"/>
                <a:gd name="T9" fmla="*/ 226 h 271"/>
                <a:gd name="T10" fmla="*/ 6 w 243"/>
                <a:gd name="T11" fmla="*/ 198 h 271"/>
                <a:gd name="T12" fmla="*/ 58 w 243"/>
                <a:gd name="T13" fmla="*/ 192 h 271"/>
                <a:gd name="T14" fmla="*/ 72 w 243"/>
                <a:gd name="T15" fmla="*/ 190 h 271"/>
                <a:gd name="T16" fmla="*/ 93 w 243"/>
                <a:gd name="T17" fmla="*/ 188 h 271"/>
                <a:gd name="T18" fmla="*/ 123 w 243"/>
                <a:gd name="T19" fmla="*/ 186 h 271"/>
                <a:gd name="T20" fmla="*/ 123 w 243"/>
                <a:gd name="T21" fmla="*/ 186 h 271"/>
                <a:gd name="T22" fmla="*/ 144 w 243"/>
                <a:gd name="T23" fmla="*/ 186 h 271"/>
                <a:gd name="T24" fmla="*/ 133 w 243"/>
                <a:gd name="T25" fmla="*/ 173 h 271"/>
                <a:gd name="T26" fmla="*/ 133 w 243"/>
                <a:gd name="T27" fmla="*/ 173 h 271"/>
                <a:gd name="T28" fmla="*/ 112 w 243"/>
                <a:gd name="T29" fmla="*/ 148 h 271"/>
                <a:gd name="T30" fmla="*/ 96 w 243"/>
                <a:gd name="T31" fmla="*/ 130 h 271"/>
                <a:gd name="T32" fmla="*/ 57 w 243"/>
                <a:gd name="T33" fmla="*/ 3 h 271"/>
                <a:gd name="T34" fmla="*/ 129 w 243"/>
                <a:gd name="T35" fmla="*/ 0 h 271"/>
                <a:gd name="T36" fmla="*/ 181 w 243"/>
                <a:gd name="T37" fmla="*/ 97 h 271"/>
                <a:gd name="T38" fmla="*/ 210 w 243"/>
                <a:gd name="T39" fmla="*/ 150 h 271"/>
                <a:gd name="T40" fmla="*/ 241 w 243"/>
                <a:gd name="T41" fmla="*/ 232 h 271"/>
                <a:gd name="T42" fmla="*/ 219 w 243"/>
                <a:gd name="T43" fmla="*/ 26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71">
                  <a:moveTo>
                    <a:pt x="219" y="263"/>
                  </a:moveTo>
                  <a:cubicBezTo>
                    <a:pt x="192" y="271"/>
                    <a:pt x="144" y="256"/>
                    <a:pt x="126" y="251"/>
                  </a:cubicBezTo>
                  <a:cubicBezTo>
                    <a:pt x="124" y="250"/>
                    <a:pt x="122" y="250"/>
                    <a:pt x="121" y="250"/>
                  </a:cubicBezTo>
                  <a:cubicBezTo>
                    <a:pt x="121" y="250"/>
                    <a:pt x="102" y="246"/>
                    <a:pt x="79" y="241"/>
                  </a:cubicBezTo>
                  <a:cubicBezTo>
                    <a:pt x="47" y="234"/>
                    <a:pt x="6" y="226"/>
                    <a:pt x="5" y="226"/>
                  </a:cubicBezTo>
                  <a:cubicBezTo>
                    <a:pt x="3" y="222"/>
                    <a:pt x="0" y="210"/>
                    <a:pt x="6" y="198"/>
                  </a:cubicBezTo>
                  <a:cubicBezTo>
                    <a:pt x="14" y="197"/>
                    <a:pt x="40" y="195"/>
                    <a:pt x="58" y="192"/>
                  </a:cubicBezTo>
                  <a:cubicBezTo>
                    <a:pt x="63" y="191"/>
                    <a:pt x="68" y="191"/>
                    <a:pt x="72" y="190"/>
                  </a:cubicBezTo>
                  <a:cubicBezTo>
                    <a:pt x="79" y="189"/>
                    <a:pt x="86" y="188"/>
                    <a:pt x="93" y="188"/>
                  </a:cubicBezTo>
                  <a:cubicBezTo>
                    <a:pt x="103" y="187"/>
                    <a:pt x="113" y="186"/>
                    <a:pt x="123" y="186"/>
                  </a:cubicBezTo>
                  <a:cubicBezTo>
                    <a:pt x="123" y="186"/>
                    <a:pt x="123" y="186"/>
                    <a:pt x="123" y="186"/>
                  </a:cubicBezTo>
                  <a:cubicBezTo>
                    <a:pt x="130" y="186"/>
                    <a:pt x="137" y="186"/>
                    <a:pt x="144" y="186"/>
                  </a:cubicBezTo>
                  <a:cubicBezTo>
                    <a:pt x="141" y="182"/>
                    <a:pt x="137" y="177"/>
                    <a:pt x="133" y="173"/>
                  </a:cubicBezTo>
                  <a:cubicBezTo>
                    <a:pt x="133" y="173"/>
                    <a:pt x="133" y="173"/>
                    <a:pt x="133" y="173"/>
                  </a:cubicBezTo>
                  <a:cubicBezTo>
                    <a:pt x="123" y="160"/>
                    <a:pt x="114" y="150"/>
                    <a:pt x="112" y="148"/>
                  </a:cubicBezTo>
                  <a:cubicBezTo>
                    <a:pt x="108" y="144"/>
                    <a:pt x="102" y="138"/>
                    <a:pt x="96" y="130"/>
                  </a:cubicBezTo>
                  <a:cubicBezTo>
                    <a:pt x="76" y="102"/>
                    <a:pt x="49" y="53"/>
                    <a:pt x="57" y="3"/>
                  </a:cubicBezTo>
                  <a:cubicBezTo>
                    <a:pt x="57" y="3"/>
                    <a:pt x="106" y="16"/>
                    <a:pt x="129" y="0"/>
                  </a:cubicBezTo>
                  <a:cubicBezTo>
                    <a:pt x="181" y="97"/>
                    <a:pt x="181" y="97"/>
                    <a:pt x="181" y="97"/>
                  </a:cubicBezTo>
                  <a:cubicBezTo>
                    <a:pt x="188" y="109"/>
                    <a:pt x="198" y="129"/>
                    <a:pt x="210" y="150"/>
                  </a:cubicBezTo>
                  <a:cubicBezTo>
                    <a:pt x="218" y="165"/>
                    <a:pt x="238" y="209"/>
                    <a:pt x="241" y="232"/>
                  </a:cubicBezTo>
                  <a:cubicBezTo>
                    <a:pt x="243" y="248"/>
                    <a:pt x="233" y="260"/>
                    <a:pt x="219" y="263"/>
                  </a:cubicBezTo>
                  <a:close/>
                </a:path>
              </a:pathLst>
            </a:custGeom>
            <a:solidFill>
              <a:srgbClr val="2034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5" name="îŝľiḍê">
              <a:extLst>
                <a:ext uri="{FF2B5EF4-FFF2-40B4-BE49-F238E27FC236}">
                  <a16:creationId xmlns:a16="http://schemas.microsoft.com/office/drawing/2014/main" id="{3E61F3F7-47C3-445F-B0BA-0AABFB61368B}"/>
                </a:ext>
              </a:extLst>
            </p:cNvPr>
            <p:cNvSpPr/>
            <p:nvPr/>
          </p:nvSpPr>
          <p:spPr bwMode="auto">
            <a:xfrm>
              <a:off x="4092677" y="5130717"/>
              <a:ext cx="147455" cy="165752"/>
            </a:xfrm>
            <a:custGeom>
              <a:avLst/>
              <a:gdLst>
                <a:gd name="T0" fmla="*/ 58 w 58"/>
                <a:gd name="T1" fmla="*/ 46 h 65"/>
                <a:gd name="T2" fmla="*/ 54 w 58"/>
                <a:gd name="T3" fmla="*/ 65 h 65"/>
                <a:gd name="T4" fmla="*/ 49 w 58"/>
                <a:gd name="T5" fmla="*/ 64 h 65"/>
                <a:gd name="T6" fmla="*/ 7 w 58"/>
                <a:gd name="T7" fmla="*/ 55 h 65"/>
                <a:gd name="T8" fmla="*/ 0 w 58"/>
                <a:gd name="T9" fmla="*/ 42 h 65"/>
                <a:gd name="T10" fmla="*/ 0 w 58"/>
                <a:gd name="T11" fmla="*/ 4 h 65"/>
                <a:gd name="T12" fmla="*/ 21 w 58"/>
                <a:gd name="T13" fmla="*/ 2 h 65"/>
                <a:gd name="T14" fmla="*/ 51 w 58"/>
                <a:gd name="T15" fmla="*/ 0 h 65"/>
                <a:gd name="T16" fmla="*/ 51 w 58"/>
                <a:gd name="T17" fmla="*/ 0 h 65"/>
                <a:gd name="T18" fmla="*/ 58 w 58"/>
                <a:gd name="T19" fmla="*/ 4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65">
                  <a:moveTo>
                    <a:pt x="58" y="46"/>
                  </a:moveTo>
                  <a:cubicBezTo>
                    <a:pt x="58" y="53"/>
                    <a:pt x="57" y="59"/>
                    <a:pt x="54" y="65"/>
                  </a:cubicBezTo>
                  <a:cubicBezTo>
                    <a:pt x="52" y="64"/>
                    <a:pt x="50" y="64"/>
                    <a:pt x="49" y="64"/>
                  </a:cubicBezTo>
                  <a:cubicBezTo>
                    <a:pt x="49" y="64"/>
                    <a:pt x="30" y="60"/>
                    <a:pt x="7" y="5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3"/>
                    <a:pt x="14" y="2"/>
                    <a:pt x="21" y="2"/>
                  </a:cubicBezTo>
                  <a:cubicBezTo>
                    <a:pt x="31" y="1"/>
                    <a:pt x="41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4" y="13"/>
                    <a:pt x="57" y="31"/>
                    <a:pt x="58" y="46"/>
                  </a:cubicBezTo>
                  <a:close/>
                </a:path>
              </a:pathLst>
            </a:custGeom>
            <a:solidFill>
              <a:srgbClr val="1C32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6" name="iśḻídé">
              <a:extLst>
                <a:ext uri="{FF2B5EF4-FFF2-40B4-BE49-F238E27FC236}">
                  <a16:creationId xmlns:a16="http://schemas.microsoft.com/office/drawing/2014/main" id="{EDB3B6C2-29D2-4A20-929A-59DD7B427749}"/>
                </a:ext>
              </a:extLst>
            </p:cNvPr>
            <p:cNvSpPr/>
            <p:nvPr/>
          </p:nvSpPr>
          <p:spPr bwMode="auto">
            <a:xfrm>
              <a:off x="4146493" y="4903616"/>
              <a:ext cx="101173" cy="193736"/>
            </a:xfrm>
            <a:custGeom>
              <a:avLst/>
              <a:gdLst>
                <a:gd name="T0" fmla="*/ 40 w 40"/>
                <a:gd name="T1" fmla="*/ 76 h 76"/>
                <a:gd name="T2" fmla="*/ 19 w 40"/>
                <a:gd name="T3" fmla="*/ 51 h 76"/>
                <a:gd name="T4" fmla="*/ 3 w 40"/>
                <a:gd name="T5" fmla="*/ 33 h 76"/>
                <a:gd name="T6" fmla="*/ 0 w 40"/>
                <a:gd name="T7" fmla="*/ 0 h 76"/>
                <a:gd name="T8" fmla="*/ 40 w 40"/>
                <a:gd name="T9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6">
                  <a:moveTo>
                    <a:pt x="40" y="76"/>
                  </a:moveTo>
                  <a:cubicBezTo>
                    <a:pt x="30" y="63"/>
                    <a:pt x="21" y="53"/>
                    <a:pt x="19" y="51"/>
                  </a:cubicBezTo>
                  <a:cubicBezTo>
                    <a:pt x="15" y="47"/>
                    <a:pt x="9" y="41"/>
                    <a:pt x="3" y="3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0" y="76"/>
                  </a:lnTo>
                  <a:close/>
                </a:path>
              </a:pathLst>
            </a:custGeom>
            <a:solidFill>
              <a:srgbClr val="1C32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7" name="íş1ïḍê">
              <a:extLst>
                <a:ext uri="{FF2B5EF4-FFF2-40B4-BE49-F238E27FC236}">
                  <a16:creationId xmlns:a16="http://schemas.microsoft.com/office/drawing/2014/main" id="{82F94F26-C853-4EB1-9EDF-6E554ABDA6F3}"/>
                </a:ext>
              </a:extLst>
            </p:cNvPr>
            <p:cNvSpPr/>
            <p:nvPr/>
          </p:nvSpPr>
          <p:spPr bwMode="auto">
            <a:xfrm>
              <a:off x="3637398" y="4645302"/>
              <a:ext cx="610267" cy="710363"/>
            </a:xfrm>
            <a:custGeom>
              <a:avLst/>
              <a:gdLst>
                <a:gd name="T0" fmla="*/ 215 w 239"/>
                <a:gd name="T1" fmla="*/ 267 h 278"/>
                <a:gd name="T2" fmla="*/ 4 w 239"/>
                <a:gd name="T3" fmla="*/ 230 h 278"/>
                <a:gd name="T4" fmla="*/ 6 w 239"/>
                <a:gd name="T5" fmla="*/ 202 h 278"/>
                <a:gd name="T6" fmla="*/ 58 w 239"/>
                <a:gd name="T7" fmla="*/ 196 h 278"/>
                <a:gd name="T8" fmla="*/ 145 w 239"/>
                <a:gd name="T9" fmla="*/ 190 h 278"/>
                <a:gd name="T10" fmla="*/ 121 w 239"/>
                <a:gd name="T11" fmla="*/ 138 h 278"/>
                <a:gd name="T12" fmla="*/ 117 w 239"/>
                <a:gd name="T13" fmla="*/ 0 h 278"/>
                <a:gd name="T14" fmla="*/ 177 w 239"/>
                <a:gd name="T15" fmla="*/ 0 h 278"/>
                <a:gd name="T16" fmla="*/ 201 w 239"/>
                <a:gd name="T17" fmla="*/ 107 h 278"/>
                <a:gd name="T18" fmla="*/ 221 w 239"/>
                <a:gd name="T19" fmla="*/ 195 h 278"/>
                <a:gd name="T20" fmla="*/ 221 w 239"/>
                <a:gd name="T21" fmla="*/ 195 h 278"/>
                <a:gd name="T22" fmla="*/ 215 w 239"/>
                <a:gd name="T23" fmla="*/ 267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9" h="278">
                  <a:moveTo>
                    <a:pt x="215" y="267"/>
                  </a:moveTo>
                  <a:cubicBezTo>
                    <a:pt x="198" y="278"/>
                    <a:pt x="6" y="230"/>
                    <a:pt x="4" y="230"/>
                  </a:cubicBezTo>
                  <a:cubicBezTo>
                    <a:pt x="3" y="226"/>
                    <a:pt x="0" y="214"/>
                    <a:pt x="6" y="202"/>
                  </a:cubicBezTo>
                  <a:cubicBezTo>
                    <a:pt x="14" y="201"/>
                    <a:pt x="39" y="199"/>
                    <a:pt x="58" y="196"/>
                  </a:cubicBezTo>
                  <a:cubicBezTo>
                    <a:pt x="84" y="192"/>
                    <a:pt x="113" y="188"/>
                    <a:pt x="145" y="190"/>
                  </a:cubicBezTo>
                  <a:cubicBezTo>
                    <a:pt x="134" y="165"/>
                    <a:pt x="123" y="142"/>
                    <a:pt x="121" y="138"/>
                  </a:cubicBezTo>
                  <a:cubicBezTo>
                    <a:pt x="108" y="116"/>
                    <a:pt x="73" y="67"/>
                    <a:pt x="117" y="0"/>
                  </a:cubicBezTo>
                  <a:cubicBezTo>
                    <a:pt x="117" y="0"/>
                    <a:pt x="150" y="8"/>
                    <a:pt x="177" y="0"/>
                  </a:cubicBezTo>
                  <a:cubicBezTo>
                    <a:pt x="201" y="107"/>
                    <a:pt x="201" y="107"/>
                    <a:pt x="201" y="107"/>
                  </a:cubicBezTo>
                  <a:cubicBezTo>
                    <a:pt x="205" y="127"/>
                    <a:pt x="214" y="164"/>
                    <a:pt x="221" y="195"/>
                  </a:cubicBezTo>
                  <a:cubicBezTo>
                    <a:pt x="221" y="195"/>
                    <a:pt x="221" y="195"/>
                    <a:pt x="221" y="195"/>
                  </a:cubicBezTo>
                  <a:cubicBezTo>
                    <a:pt x="222" y="197"/>
                    <a:pt x="239" y="253"/>
                    <a:pt x="215" y="267"/>
                  </a:cubicBezTo>
                  <a:close/>
                </a:path>
              </a:pathLst>
            </a:custGeom>
            <a:solidFill>
              <a:srgbClr val="2034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8" name="íšḷïḑé">
              <a:extLst>
                <a:ext uri="{FF2B5EF4-FFF2-40B4-BE49-F238E27FC236}">
                  <a16:creationId xmlns:a16="http://schemas.microsoft.com/office/drawing/2014/main" id="{7B40AA74-622F-429F-8F87-274CC5F88FCB}"/>
                </a:ext>
              </a:extLst>
            </p:cNvPr>
            <p:cNvSpPr/>
            <p:nvPr/>
          </p:nvSpPr>
          <p:spPr bwMode="auto">
            <a:xfrm>
              <a:off x="3903247" y="4028577"/>
              <a:ext cx="674845" cy="674845"/>
            </a:xfrm>
            <a:custGeom>
              <a:avLst/>
              <a:gdLst>
                <a:gd name="T0" fmla="*/ 8 w 264"/>
                <a:gd name="T1" fmla="*/ 248 h 264"/>
                <a:gd name="T2" fmla="*/ 137 w 264"/>
                <a:gd name="T3" fmla="*/ 256 h 264"/>
                <a:gd name="T4" fmla="*/ 171 w 264"/>
                <a:gd name="T5" fmla="*/ 217 h 264"/>
                <a:gd name="T6" fmla="*/ 249 w 264"/>
                <a:gd name="T7" fmla="*/ 150 h 264"/>
                <a:gd name="T8" fmla="*/ 176 w 264"/>
                <a:gd name="T9" fmla="*/ 15 h 264"/>
                <a:gd name="T10" fmla="*/ 24 w 264"/>
                <a:gd name="T11" fmla="*/ 164 h 264"/>
                <a:gd name="T12" fmla="*/ 8 w 264"/>
                <a:gd name="T13" fmla="*/ 248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4" h="264">
                  <a:moveTo>
                    <a:pt x="8" y="248"/>
                  </a:moveTo>
                  <a:cubicBezTo>
                    <a:pt x="8" y="248"/>
                    <a:pt x="87" y="264"/>
                    <a:pt x="137" y="256"/>
                  </a:cubicBezTo>
                  <a:cubicBezTo>
                    <a:pt x="137" y="256"/>
                    <a:pt x="150" y="235"/>
                    <a:pt x="171" y="217"/>
                  </a:cubicBezTo>
                  <a:cubicBezTo>
                    <a:pt x="194" y="197"/>
                    <a:pt x="233" y="182"/>
                    <a:pt x="249" y="150"/>
                  </a:cubicBezTo>
                  <a:cubicBezTo>
                    <a:pt x="264" y="119"/>
                    <a:pt x="213" y="26"/>
                    <a:pt x="176" y="15"/>
                  </a:cubicBezTo>
                  <a:cubicBezTo>
                    <a:pt x="123" y="0"/>
                    <a:pt x="51" y="97"/>
                    <a:pt x="24" y="164"/>
                  </a:cubicBezTo>
                  <a:cubicBezTo>
                    <a:pt x="4" y="216"/>
                    <a:pt x="0" y="234"/>
                    <a:pt x="8" y="2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9" name="is1ïďe">
              <a:extLst>
                <a:ext uri="{FF2B5EF4-FFF2-40B4-BE49-F238E27FC236}">
                  <a16:creationId xmlns:a16="http://schemas.microsoft.com/office/drawing/2014/main" id="{B84B9FA7-19AA-423F-A0AB-F3939AF4A2AB}"/>
                </a:ext>
              </a:extLst>
            </p:cNvPr>
            <p:cNvSpPr/>
            <p:nvPr/>
          </p:nvSpPr>
          <p:spPr bwMode="auto">
            <a:xfrm>
              <a:off x="4406958" y="4102843"/>
              <a:ext cx="223872" cy="158217"/>
            </a:xfrm>
            <a:custGeom>
              <a:avLst/>
              <a:gdLst>
                <a:gd name="T0" fmla="*/ 88 w 88"/>
                <a:gd name="T1" fmla="*/ 0 h 62"/>
                <a:gd name="T2" fmla="*/ 70 w 88"/>
                <a:gd name="T3" fmla="*/ 6 h 62"/>
                <a:gd name="T4" fmla="*/ 51 w 88"/>
                <a:gd name="T5" fmla="*/ 11 h 62"/>
                <a:gd name="T6" fmla="*/ 8 w 88"/>
                <a:gd name="T7" fmla="*/ 21 h 62"/>
                <a:gd name="T8" fmla="*/ 3 w 88"/>
                <a:gd name="T9" fmla="*/ 48 h 62"/>
                <a:gd name="T10" fmla="*/ 22 w 88"/>
                <a:gd name="T11" fmla="*/ 61 h 62"/>
                <a:gd name="T12" fmla="*/ 24 w 88"/>
                <a:gd name="T13" fmla="*/ 60 h 62"/>
                <a:gd name="T14" fmla="*/ 37 w 88"/>
                <a:gd name="T15" fmla="*/ 53 h 62"/>
                <a:gd name="T16" fmla="*/ 39 w 88"/>
                <a:gd name="T17" fmla="*/ 52 h 62"/>
                <a:gd name="T18" fmla="*/ 45 w 88"/>
                <a:gd name="T19" fmla="*/ 50 h 62"/>
                <a:gd name="T20" fmla="*/ 59 w 88"/>
                <a:gd name="T21" fmla="*/ 49 h 62"/>
                <a:gd name="T22" fmla="*/ 60 w 88"/>
                <a:gd name="T23" fmla="*/ 46 h 62"/>
                <a:gd name="T24" fmla="*/ 85 w 88"/>
                <a:gd name="T25" fmla="*/ 5 h 62"/>
                <a:gd name="T26" fmla="*/ 88 w 88"/>
                <a:gd name="T2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" h="62">
                  <a:moveTo>
                    <a:pt x="88" y="0"/>
                  </a:moveTo>
                  <a:cubicBezTo>
                    <a:pt x="88" y="0"/>
                    <a:pt x="81" y="2"/>
                    <a:pt x="70" y="6"/>
                  </a:cubicBezTo>
                  <a:cubicBezTo>
                    <a:pt x="65" y="7"/>
                    <a:pt x="58" y="9"/>
                    <a:pt x="51" y="11"/>
                  </a:cubicBezTo>
                  <a:cubicBezTo>
                    <a:pt x="36" y="16"/>
                    <a:pt x="20" y="18"/>
                    <a:pt x="8" y="21"/>
                  </a:cubicBezTo>
                  <a:cubicBezTo>
                    <a:pt x="4" y="25"/>
                    <a:pt x="0" y="36"/>
                    <a:pt x="3" y="48"/>
                  </a:cubicBezTo>
                  <a:cubicBezTo>
                    <a:pt x="5" y="58"/>
                    <a:pt x="19" y="62"/>
                    <a:pt x="22" y="61"/>
                  </a:cubicBezTo>
                  <a:cubicBezTo>
                    <a:pt x="23" y="61"/>
                    <a:pt x="23" y="60"/>
                    <a:pt x="24" y="60"/>
                  </a:cubicBezTo>
                  <a:cubicBezTo>
                    <a:pt x="26" y="58"/>
                    <a:pt x="30" y="55"/>
                    <a:pt x="37" y="53"/>
                  </a:cubicBezTo>
                  <a:cubicBezTo>
                    <a:pt x="38" y="52"/>
                    <a:pt x="38" y="52"/>
                    <a:pt x="39" y="52"/>
                  </a:cubicBezTo>
                  <a:cubicBezTo>
                    <a:pt x="41" y="51"/>
                    <a:pt x="43" y="51"/>
                    <a:pt x="45" y="50"/>
                  </a:cubicBezTo>
                  <a:cubicBezTo>
                    <a:pt x="49" y="49"/>
                    <a:pt x="54" y="49"/>
                    <a:pt x="59" y="49"/>
                  </a:cubicBezTo>
                  <a:cubicBezTo>
                    <a:pt x="60" y="46"/>
                    <a:pt x="60" y="46"/>
                    <a:pt x="60" y="46"/>
                  </a:cubicBezTo>
                  <a:cubicBezTo>
                    <a:pt x="85" y="5"/>
                    <a:pt x="85" y="5"/>
                    <a:pt x="85" y="5"/>
                  </a:cubicBezTo>
                  <a:lnTo>
                    <a:pt x="88" y="0"/>
                  </a:lnTo>
                  <a:close/>
                </a:path>
              </a:pathLst>
            </a:custGeom>
            <a:solidFill>
              <a:srgbClr val="FE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0" name="îşļíḑê">
              <a:extLst>
                <a:ext uri="{FF2B5EF4-FFF2-40B4-BE49-F238E27FC236}">
                  <a16:creationId xmlns:a16="http://schemas.microsoft.com/office/drawing/2014/main" id="{6B79EFF0-20F4-4B40-970E-D25F3F0A6502}"/>
                </a:ext>
              </a:extLst>
            </p:cNvPr>
            <p:cNvSpPr/>
            <p:nvPr/>
          </p:nvSpPr>
          <p:spPr bwMode="auto">
            <a:xfrm>
              <a:off x="4468307" y="4151276"/>
              <a:ext cx="81800" cy="105478"/>
            </a:xfrm>
            <a:custGeom>
              <a:avLst/>
              <a:gdLst>
                <a:gd name="T0" fmla="*/ 27 w 32"/>
                <a:gd name="T1" fmla="*/ 3 h 41"/>
                <a:gd name="T2" fmla="*/ 27 w 32"/>
                <a:gd name="T3" fmla="*/ 4 h 41"/>
                <a:gd name="T4" fmla="*/ 0 w 32"/>
                <a:gd name="T5" fmla="*/ 41 h 41"/>
                <a:gd name="T6" fmla="*/ 13 w 32"/>
                <a:gd name="T7" fmla="*/ 34 h 41"/>
                <a:gd name="T8" fmla="*/ 13 w 32"/>
                <a:gd name="T9" fmla="*/ 41 h 41"/>
                <a:gd name="T10" fmla="*/ 18 w 32"/>
                <a:gd name="T11" fmla="*/ 40 h 41"/>
                <a:gd name="T12" fmla="*/ 19 w 32"/>
                <a:gd name="T13" fmla="*/ 37 h 41"/>
                <a:gd name="T14" fmla="*/ 21 w 32"/>
                <a:gd name="T15" fmla="*/ 31 h 41"/>
                <a:gd name="T16" fmla="*/ 32 w 32"/>
                <a:gd name="T17" fmla="*/ 0 h 41"/>
                <a:gd name="T18" fmla="*/ 27 w 32"/>
                <a:gd name="T19" fmla="*/ 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41">
                  <a:moveTo>
                    <a:pt x="27" y="3"/>
                  </a:moveTo>
                  <a:cubicBezTo>
                    <a:pt x="27" y="4"/>
                    <a:pt x="27" y="4"/>
                    <a:pt x="27" y="4"/>
                  </a:cubicBezTo>
                  <a:cubicBezTo>
                    <a:pt x="20" y="10"/>
                    <a:pt x="6" y="24"/>
                    <a:pt x="0" y="41"/>
                  </a:cubicBezTo>
                  <a:cubicBezTo>
                    <a:pt x="2" y="39"/>
                    <a:pt x="6" y="36"/>
                    <a:pt x="13" y="34"/>
                  </a:cubicBezTo>
                  <a:cubicBezTo>
                    <a:pt x="13" y="36"/>
                    <a:pt x="13" y="38"/>
                    <a:pt x="13" y="41"/>
                  </a:cubicBezTo>
                  <a:cubicBezTo>
                    <a:pt x="14" y="40"/>
                    <a:pt x="16" y="40"/>
                    <a:pt x="18" y="40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0" y="1"/>
                    <a:pt x="27" y="3"/>
                  </a:cubicBezTo>
                  <a:close/>
                </a:path>
              </a:pathLst>
            </a:custGeom>
            <a:solidFill>
              <a:srgbClr val="E15F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1" name="íşlîdè">
              <a:extLst>
                <a:ext uri="{FF2B5EF4-FFF2-40B4-BE49-F238E27FC236}">
                  <a16:creationId xmlns:a16="http://schemas.microsoft.com/office/drawing/2014/main" id="{58EC27FC-A483-41B8-B759-231D6E4BA642}"/>
                </a:ext>
              </a:extLst>
            </p:cNvPr>
            <p:cNvSpPr/>
            <p:nvPr/>
          </p:nvSpPr>
          <p:spPr bwMode="auto">
            <a:xfrm>
              <a:off x="4639441" y="4264289"/>
              <a:ext cx="73189" cy="48435"/>
            </a:xfrm>
            <a:custGeom>
              <a:avLst/>
              <a:gdLst>
                <a:gd name="T0" fmla="*/ 29 w 29"/>
                <a:gd name="T1" fmla="*/ 10 h 19"/>
                <a:gd name="T2" fmla="*/ 0 w 29"/>
                <a:gd name="T3" fmla="*/ 9 h 19"/>
                <a:gd name="T4" fmla="*/ 27 w 29"/>
                <a:gd name="T5" fmla="*/ 0 h 19"/>
                <a:gd name="T6" fmla="*/ 29 w 29"/>
                <a:gd name="T7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9">
                  <a:moveTo>
                    <a:pt x="29" y="10"/>
                  </a:moveTo>
                  <a:cubicBezTo>
                    <a:pt x="29" y="10"/>
                    <a:pt x="12" y="19"/>
                    <a:pt x="0" y="9"/>
                  </a:cubicBezTo>
                  <a:cubicBezTo>
                    <a:pt x="27" y="0"/>
                    <a:pt x="27" y="0"/>
                    <a:pt x="27" y="0"/>
                  </a:cubicBezTo>
                  <a:lnTo>
                    <a:pt x="29" y="10"/>
                  </a:lnTo>
                  <a:close/>
                </a:path>
              </a:pathLst>
            </a:custGeom>
            <a:solidFill>
              <a:srgbClr val="3F49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2" name="îş1îde">
              <a:extLst>
                <a:ext uri="{FF2B5EF4-FFF2-40B4-BE49-F238E27FC236}">
                  <a16:creationId xmlns:a16="http://schemas.microsoft.com/office/drawing/2014/main" id="{07F2C8D0-4985-4EB0-B1E0-B072C4A6FF98}"/>
                </a:ext>
              </a:extLst>
            </p:cNvPr>
            <p:cNvSpPr/>
            <p:nvPr/>
          </p:nvSpPr>
          <p:spPr bwMode="auto">
            <a:xfrm>
              <a:off x="4500597" y="4089927"/>
              <a:ext cx="263695" cy="222796"/>
            </a:xfrm>
            <a:custGeom>
              <a:avLst/>
              <a:gdLst>
                <a:gd name="T0" fmla="*/ 21 w 103"/>
                <a:gd name="T1" fmla="*/ 20 h 87"/>
                <a:gd name="T2" fmla="*/ 14 w 103"/>
                <a:gd name="T3" fmla="*/ 27 h 87"/>
                <a:gd name="T4" fmla="*/ 14 w 103"/>
                <a:gd name="T5" fmla="*/ 28 h 87"/>
                <a:gd name="T6" fmla="*/ 5 w 103"/>
                <a:gd name="T7" fmla="*/ 41 h 87"/>
                <a:gd name="T8" fmla="*/ 0 w 103"/>
                <a:gd name="T9" fmla="*/ 58 h 87"/>
                <a:gd name="T10" fmla="*/ 0 w 103"/>
                <a:gd name="T11" fmla="*/ 65 h 87"/>
                <a:gd name="T12" fmla="*/ 5 w 103"/>
                <a:gd name="T13" fmla="*/ 80 h 87"/>
                <a:gd name="T14" fmla="*/ 59 w 103"/>
                <a:gd name="T15" fmla="*/ 80 h 87"/>
                <a:gd name="T16" fmla="*/ 75 w 103"/>
                <a:gd name="T17" fmla="*/ 75 h 87"/>
                <a:gd name="T18" fmla="*/ 81 w 103"/>
                <a:gd name="T19" fmla="*/ 72 h 87"/>
                <a:gd name="T20" fmla="*/ 82 w 103"/>
                <a:gd name="T21" fmla="*/ 72 h 87"/>
                <a:gd name="T22" fmla="*/ 85 w 103"/>
                <a:gd name="T23" fmla="*/ 17 h 87"/>
                <a:gd name="T24" fmla="*/ 82 w 103"/>
                <a:gd name="T25" fmla="*/ 14 h 87"/>
                <a:gd name="T26" fmla="*/ 65 w 103"/>
                <a:gd name="T27" fmla="*/ 3 h 87"/>
                <a:gd name="T28" fmla="*/ 33 w 103"/>
                <a:gd name="T29" fmla="*/ 11 h 87"/>
                <a:gd name="T30" fmla="*/ 32 w 103"/>
                <a:gd name="T31" fmla="*/ 12 h 87"/>
                <a:gd name="T32" fmla="*/ 21 w 103"/>
                <a:gd name="T33" fmla="*/ 2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" h="87">
                  <a:moveTo>
                    <a:pt x="21" y="20"/>
                  </a:moveTo>
                  <a:cubicBezTo>
                    <a:pt x="19" y="23"/>
                    <a:pt x="16" y="25"/>
                    <a:pt x="14" y="27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1" y="32"/>
                    <a:pt x="8" y="36"/>
                    <a:pt x="5" y="41"/>
                  </a:cubicBezTo>
                  <a:cubicBezTo>
                    <a:pt x="2" y="47"/>
                    <a:pt x="1" y="53"/>
                    <a:pt x="0" y="58"/>
                  </a:cubicBezTo>
                  <a:cubicBezTo>
                    <a:pt x="0" y="60"/>
                    <a:pt x="0" y="62"/>
                    <a:pt x="0" y="65"/>
                  </a:cubicBezTo>
                  <a:cubicBezTo>
                    <a:pt x="0" y="75"/>
                    <a:pt x="5" y="80"/>
                    <a:pt x="5" y="80"/>
                  </a:cubicBezTo>
                  <a:cubicBezTo>
                    <a:pt x="20" y="87"/>
                    <a:pt x="42" y="84"/>
                    <a:pt x="59" y="80"/>
                  </a:cubicBezTo>
                  <a:cubicBezTo>
                    <a:pt x="65" y="78"/>
                    <a:pt x="71" y="76"/>
                    <a:pt x="75" y="75"/>
                  </a:cubicBezTo>
                  <a:cubicBezTo>
                    <a:pt x="79" y="73"/>
                    <a:pt x="81" y="72"/>
                    <a:pt x="81" y="72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103" y="65"/>
                    <a:pt x="100" y="36"/>
                    <a:pt x="85" y="17"/>
                  </a:cubicBezTo>
                  <a:cubicBezTo>
                    <a:pt x="84" y="16"/>
                    <a:pt x="83" y="15"/>
                    <a:pt x="82" y="14"/>
                  </a:cubicBezTo>
                  <a:cubicBezTo>
                    <a:pt x="77" y="9"/>
                    <a:pt x="72" y="5"/>
                    <a:pt x="65" y="3"/>
                  </a:cubicBezTo>
                  <a:cubicBezTo>
                    <a:pt x="54" y="0"/>
                    <a:pt x="43" y="4"/>
                    <a:pt x="33" y="11"/>
                  </a:cubicBezTo>
                  <a:cubicBezTo>
                    <a:pt x="33" y="11"/>
                    <a:pt x="32" y="11"/>
                    <a:pt x="32" y="12"/>
                  </a:cubicBezTo>
                  <a:cubicBezTo>
                    <a:pt x="28" y="14"/>
                    <a:pt x="24" y="18"/>
                    <a:pt x="21" y="20"/>
                  </a:cubicBezTo>
                  <a:close/>
                </a:path>
              </a:pathLst>
            </a:custGeom>
            <a:solidFill>
              <a:srgbClr val="FE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3" name="íṧľïḓe">
              <a:extLst>
                <a:ext uri="{FF2B5EF4-FFF2-40B4-BE49-F238E27FC236}">
                  <a16:creationId xmlns:a16="http://schemas.microsoft.com/office/drawing/2014/main" id="{5AB9C0C9-6A8E-4329-82F2-AFE90BF4A77B}"/>
                </a:ext>
              </a:extLst>
            </p:cNvPr>
            <p:cNvSpPr/>
            <p:nvPr/>
          </p:nvSpPr>
          <p:spPr bwMode="auto">
            <a:xfrm>
              <a:off x="4674959" y="4102843"/>
              <a:ext cx="147455" cy="212033"/>
            </a:xfrm>
            <a:custGeom>
              <a:avLst/>
              <a:gdLst>
                <a:gd name="T0" fmla="*/ 4 w 58"/>
                <a:gd name="T1" fmla="*/ 12 h 83"/>
                <a:gd name="T2" fmla="*/ 11 w 58"/>
                <a:gd name="T3" fmla="*/ 38 h 83"/>
                <a:gd name="T4" fmla="*/ 9 w 58"/>
                <a:gd name="T5" fmla="*/ 72 h 83"/>
                <a:gd name="T6" fmla="*/ 47 w 58"/>
                <a:gd name="T7" fmla="*/ 71 h 83"/>
                <a:gd name="T8" fmla="*/ 36 w 58"/>
                <a:gd name="T9" fmla="*/ 14 h 83"/>
                <a:gd name="T10" fmla="*/ 4 w 58"/>
                <a:gd name="T11" fmla="*/ 1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83">
                  <a:moveTo>
                    <a:pt x="4" y="12"/>
                  </a:moveTo>
                  <a:cubicBezTo>
                    <a:pt x="4" y="12"/>
                    <a:pt x="14" y="19"/>
                    <a:pt x="11" y="38"/>
                  </a:cubicBezTo>
                  <a:cubicBezTo>
                    <a:pt x="9" y="48"/>
                    <a:pt x="0" y="59"/>
                    <a:pt x="9" y="72"/>
                  </a:cubicBezTo>
                  <a:cubicBezTo>
                    <a:pt x="16" y="83"/>
                    <a:pt x="39" y="81"/>
                    <a:pt x="47" y="71"/>
                  </a:cubicBezTo>
                  <a:cubicBezTo>
                    <a:pt x="58" y="55"/>
                    <a:pt x="53" y="29"/>
                    <a:pt x="36" y="14"/>
                  </a:cubicBezTo>
                  <a:cubicBezTo>
                    <a:pt x="19" y="0"/>
                    <a:pt x="8" y="5"/>
                    <a:pt x="4" y="12"/>
                  </a:cubicBezTo>
                  <a:close/>
                </a:path>
              </a:pathLst>
            </a:custGeom>
            <a:solidFill>
              <a:srgbClr val="3F49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4" name="iŝ1ïďè">
              <a:extLst>
                <a:ext uri="{FF2B5EF4-FFF2-40B4-BE49-F238E27FC236}">
                  <a16:creationId xmlns:a16="http://schemas.microsoft.com/office/drawing/2014/main" id="{4DC71965-7059-4854-AC2C-0CF89D63D64D}"/>
                </a:ext>
              </a:extLst>
            </p:cNvPr>
            <p:cNvSpPr/>
            <p:nvPr/>
          </p:nvSpPr>
          <p:spPr bwMode="auto">
            <a:xfrm>
              <a:off x="4531810" y="4036112"/>
              <a:ext cx="232483" cy="163598"/>
            </a:xfrm>
            <a:custGeom>
              <a:avLst/>
              <a:gdLst>
                <a:gd name="T0" fmla="*/ 70 w 91"/>
                <a:gd name="T1" fmla="*/ 40 h 64"/>
                <a:gd name="T2" fmla="*/ 31 w 91"/>
                <a:gd name="T3" fmla="*/ 45 h 64"/>
                <a:gd name="T4" fmla="*/ 38 w 91"/>
                <a:gd name="T5" fmla="*/ 33 h 64"/>
                <a:gd name="T6" fmla="*/ 2 w 91"/>
                <a:gd name="T7" fmla="*/ 37 h 64"/>
                <a:gd name="T8" fmla="*/ 43 w 91"/>
                <a:gd name="T9" fmla="*/ 11 h 64"/>
                <a:gd name="T10" fmla="*/ 78 w 91"/>
                <a:gd name="T11" fmla="*/ 35 h 64"/>
                <a:gd name="T12" fmla="*/ 70 w 91"/>
                <a:gd name="T13" fmla="*/ 4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64">
                  <a:moveTo>
                    <a:pt x="70" y="40"/>
                  </a:moveTo>
                  <a:cubicBezTo>
                    <a:pt x="70" y="40"/>
                    <a:pt x="0" y="64"/>
                    <a:pt x="31" y="45"/>
                  </a:cubicBezTo>
                  <a:cubicBezTo>
                    <a:pt x="31" y="45"/>
                    <a:pt x="40" y="40"/>
                    <a:pt x="38" y="33"/>
                  </a:cubicBezTo>
                  <a:cubicBezTo>
                    <a:pt x="36" y="26"/>
                    <a:pt x="12" y="35"/>
                    <a:pt x="2" y="37"/>
                  </a:cubicBezTo>
                  <a:cubicBezTo>
                    <a:pt x="2" y="37"/>
                    <a:pt x="11" y="21"/>
                    <a:pt x="43" y="11"/>
                  </a:cubicBezTo>
                  <a:cubicBezTo>
                    <a:pt x="75" y="0"/>
                    <a:pt x="91" y="21"/>
                    <a:pt x="78" y="35"/>
                  </a:cubicBezTo>
                  <a:lnTo>
                    <a:pt x="70" y="40"/>
                  </a:lnTo>
                  <a:close/>
                </a:path>
              </a:pathLst>
            </a:custGeom>
            <a:solidFill>
              <a:srgbClr val="3F49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5" name="îslïḓe">
              <a:extLst>
                <a:ext uri="{FF2B5EF4-FFF2-40B4-BE49-F238E27FC236}">
                  <a16:creationId xmlns:a16="http://schemas.microsoft.com/office/drawing/2014/main" id="{F7BAAC30-129F-4258-9267-F8A70ED27FBE}"/>
                </a:ext>
              </a:extLst>
            </p:cNvPr>
            <p:cNvSpPr/>
            <p:nvPr/>
          </p:nvSpPr>
          <p:spPr bwMode="auto">
            <a:xfrm>
              <a:off x="4574863" y="4126522"/>
              <a:ext cx="40899" cy="17221"/>
            </a:xfrm>
            <a:custGeom>
              <a:avLst/>
              <a:gdLst>
                <a:gd name="T0" fmla="*/ 16 w 16"/>
                <a:gd name="T1" fmla="*/ 0 h 7"/>
                <a:gd name="T2" fmla="*/ 9 w 16"/>
                <a:gd name="T3" fmla="*/ 6 h 7"/>
                <a:gd name="T4" fmla="*/ 4 w 16"/>
                <a:gd name="T5" fmla="*/ 2 h 7"/>
                <a:gd name="T6" fmla="*/ 9 w 16"/>
                <a:gd name="T7" fmla="*/ 4 h 7"/>
                <a:gd name="T8" fmla="*/ 16 w 1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7">
                  <a:moveTo>
                    <a:pt x="16" y="0"/>
                  </a:moveTo>
                  <a:cubicBezTo>
                    <a:pt x="16" y="0"/>
                    <a:pt x="16" y="4"/>
                    <a:pt x="9" y="6"/>
                  </a:cubicBezTo>
                  <a:cubicBezTo>
                    <a:pt x="2" y="7"/>
                    <a:pt x="0" y="3"/>
                    <a:pt x="4" y="2"/>
                  </a:cubicBezTo>
                  <a:cubicBezTo>
                    <a:pt x="7" y="0"/>
                    <a:pt x="10" y="3"/>
                    <a:pt x="9" y="4"/>
                  </a:cubicBezTo>
                  <a:cubicBezTo>
                    <a:pt x="9" y="4"/>
                    <a:pt x="13" y="5"/>
                    <a:pt x="16" y="0"/>
                  </a:cubicBezTo>
                  <a:close/>
                </a:path>
              </a:pathLst>
            </a:custGeom>
            <a:solidFill>
              <a:srgbClr val="E15F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6" name="ïslíḍè">
              <a:extLst>
                <a:ext uri="{FF2B5EF4-FFF2-40B4-BE49-F238E27FC236}">
                  <a16:creationId xmlns:a16="http://schemas.microsoft.com/office/drawing/2014/main" id="{20CA9122-9150-44A4-B75D-E2EF7969BF05}"/>
                </a:ext>
              </a:extLst>
            </p:cNvPr>
            <p:cNvSpPr/>
            <p:nvPr/>
          </p:nvSpPr>
          <p:spPr bwMode="auto">
            <a:xfrm>
              <a:off x="4521047" y="4052256"/>
              <a:ext cx="143150" cy="106555"/>
            </a:xfrm>
            <a:custGeom>
              <a:avLst/>
              <a:gdLst>
                <a:gd name="T0" fmla="*/ 55 w 56"/>
                <a:gd name="T1" fmla="*/ 0 h 42"/>
                <a:gd name="T2" fmla="*/ 31 w 56"/>
                <a:gd name="T3" fmla="*/ 4 h 42"/>
                <a:gd name="T4" fmla="*/ 12 w 56"/>
                <a:gd name="T5" fmla="*/ 14 h 42"/>
                <a:gd name="T6" fmla="*/ 6 w 56"/>
                <a:gd name="T7" fmla="*/ 24 h 42"/>
                <a:gd name="T8" fmla="*/ 0 w 56"/>
                <a:gd name="T9" fmla="*/ 32 h 42"/>
                <a:gd name="T10" fmla="*/ 14 w 56"/>
                <a:gd name="T11" fmla="*/ 42 h 42"/>
                <a:gd name="T12" fmla="*/ 28 w 56"/>
                <a:gd name="T13" fmla="*/ 25 h 42"/>
                <a:gd name="T14" fmla="*/ 31 w 56"/>
                <a:gd name="T15" fmla="*/ 17 h 42"/>
                <a:gd name="T16" fmla="*/ 41 w 56"/>
                <a:gd name="T17" fmla="*/ 12 h 42"/>
                <a:gd name="T18" fmla="*/ 53 w 56"/>
                <a:gd name="T19" fmla="*/ 7 h 42"/>
                <a:gd name="T20" fmla="*/ 54 w 56"/>
                <a:gd name="T21" fmla="*/ 4 h 42"/>
                <a:gd name="T22" fmla="*/ 55 w 56"/>
                <a:gd name="T2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42">
                  <a:moveTo>
                    <a:pt x="55" y="0"/>
                  </a:moveTo>
                  <a:cubicBezTo>
                    <a:pt x="54" y="0"/>
                    <a:pt x="35" y="2"/>
                    <a:pt x="31" y="4"/>
                  </a:cubicBezTo>
                  <a:cubicBezTo>
                    <a:pt x="27" y="5"/>
                    <a:pt x="14" y="11"/>
                    <a:pt x="12" y="14"/>
                  </a:cubicBezTo>
                  <a:cubicBezTo>
                    <a:pt x="10" y="17"/>
                    <a:pt x="9" y="20"/>
                    <a:pt x="6" y="24"/>
                  </a:cubicBezTo>
                  <a:cubicBezTo>
                    <a:pt x="4" y="27"/>
                    <a:pt x="0" y="32"/>
                    <a:pt x="0" y="3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9" y="33"/>
                    <a:pt x="25" y="32"/>
                    <a:pt x="28" y="25"/>
                  </a:cubicBezTo>
                  <a:cubicBezTo>
                    <a:pt x="30" y="22"/>
                    <a:pt x="31" y="19"/>
                    <a:pt x="31" y="17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51" y="9"/>
                    <a:pt x="53" y="7"/>
                  </a:cubicBezTo>
                  <a:cubicBezTo>
                    <a:pt x="54" y="6"/>
                    <a:pt x="54" y="5"/>
                    <a:pt x="54" y="4"/>
                  </a:cubicBezTo>
                  <a:cubicBezTo>
                    <a:pt x="56" y="3"/>
                    <a:pt x="56" y="0"/>
                    <a:pt x="55" y="0"/>
                  </a:cubicBezTo>
                  <a:close/>
                </a:path>
              </a:pathLst>
            </a:custGeom>
            <a:solidFill>
              <a:srgbClr val="FE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7" name="îṣḷíḋé">
              <a:extLst>
                <a:ext uri="{FF2B5EF4-FFF2-40B4-BE49-F238E27FC236}">
                  <a16:creationId xmlns:a16="http://schemas.microsoft.com/office/drawing/2014/main" id="{F0D6AE43-E56B-4B67-9584-6086B016192D}"/>
                </a:ext>
              </a:extLst>
            </p:cNvPr>
            <p:cNvSpPr/>
            <p:nvPr/>
          </p:nvSpPr>
          <p:spPr bwMode="auto">
            <a:xfrm>
              <a:off x="4096982" y="4167421"/>
              <a:ext cx="375632" cy="372403"/>
            </a:xfrm>
            <a:custGeom>
              <a:avLst/>
              <a:gdLst>
                <a:gd name="T0" fmla="*/ 43 w 147"/>
                <a:gd name="T1" fmla="*/ 0 h 146"/>
                <a:gd name="T2" fmla="*/ 30 w 147"/>
                <a:gd name="T3" fmla="*/ 139 h 146"/>
                <a:gd name="T4" fmla="*/ 50 w 147"/>
                <a:gd name="T5" fmla="*/ 146 h 146"/>
                <a:gd name="T6" fmla="*/ 79 w 147"/>
                <a:gd name="T7" fmla="*/ 137 h 146"/>
                <a:gd name="T8" fmla="*/ 147 w 147"/>
                <a:gd name="T9" fmla="*/ 60 h 146"/>
                <a:gd name="T10" fmla="*/ 76 w 147"/>
                <a:gd name="T11" fmla="*/ 73 h 146"/>
                <a:gd name="T12" fmla="*/ 43 w 147"/>
                <a:gd name="T13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" h="146">
                  <a:moveTo>
                    <a:pt x="43" y="0"/>
                  </a:moveTo>
                  <a:cubicBezTo>
                    <a:pt x="43" y="0"/>
                    <a:pt x="0" y="104"/>
                    <a:pt x="30" y="139"/>
                  </a:cubicBezTo>
                  <a:cubicBezTo>
                    <a:pt x="35" y="144"/>
                    <a:pt x="42" y="146"/>
                    <a:pt x="50" y="146"/>
                  </a:cubicBezTo>
                  <a:cubicBezTo>
                    <a:pt x="61" y="146"/>
                    <a:pt x="72" y="142"/>
                    <a:pt x="79" y="137"/>
                  </a:cubicBezTo>
                  <a:cubicBezTo>
                    <a:pt x="126" y="104"/>
                    <a:pt x="147" y="60"/>
                    <a:pt x="147" y="60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DFED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8" name="îṣ1iḍe">
              <a:extLst>
                <a:ext uri="{FF2B5EF4-FFF2-40B4-BE49-F238E27FC236}">
                  <a16:creationId xmlns:a16="http://schemas.microsoft.com/office/drawing/2014/main" id="{169BA35A-97D0-4742-A642-F6D960BF8974}"/>
                </a:ext>
              </a:extLst>
            </p:cNvPr>
            <p:cNvSpPr/>
            <p:nvPr/>
          </p:nvSpPr>
          <p:spPr bwMode="auto">
            <a:xfrm>
              <a:off x="4113127" y="4082393"/>
              <a:ext cx="467118" cy="473575"/>
            </a:xfrm>
            <a:custGeom>
              <a:avLst/>
              <a:gdLst>
                <a:gd name="T0" fmla="*/ 55 w 183"/>
                <a:gd name="T1" fmla="*/ 8 h 185"/>
                <a:gd name="T2" fmla="*/ 46 w 183"/>
                <a:gd name="T3" fmla="*/ 164 h 185"/>
                <a:gd name="T4" fmla="*/ 183 w 183"/>
                <a:gd name="T5" fmla="*/ 33 h 185"/>
                <a:gd name="T6" fmla="*/ 161 w 183"/>
                <a:gd name="T7" fmla="*/ 17 h 185"/>
                <a:gd name="T8" fmla="*/ 86 w 183"/>
                <a:gd name="T9" fmla="*/ 85 h 185"/>
                <a:gd name="T10" fmla="*/ 100 w 183"/>
                <a:gd name="T11" fmla="*/ 22 h 185"/>
                <a:gd name="T12" fmla="*/ 55 w 183"/>
                <a:gd name="T13" fmla="*/ 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85">
                  <a:moveTo>
                    <a:pt x="55" y="8"/>
                  </a:moveTo>
                  <a:cubicBezTo>
                    <a:pt x="24" y="32"/>
                    <a:pt x="0" y="143"/>
                    <a:pt x="46" y="164"/>
                  </a:cubicBezTo>
                  <a:cubicBezTo>
                    <a:pt x="91" y="185"/>
                    <a:pt x="183" y="33"/>
                    <a:pt x="183" y="33"/>
                  </a:cubicBezTo>
                  <a:cubicBezTo>
                    <a:pt x="183" y="33"/>
                    <a:pt x="177" y="21"/>
                    <a:pt x="161" y="17"/>
                  </a:cubicBezTo>
                  <a:cubicBezTo>
                    <a:pt x="161" y="17"/>
                    <a:pt x="99" y="70"/>
                    <a:pt x="86" y="85"/>
                  </a:cubicBezTo>
                  <a:cubicBezTo>
                    <a:pt x="86" y="85"/>
                    <a:pt x="105" y="42"/>
                    <a:pt x="100" y="22"/>
                  </a:cubicBezTo>
                  <a:cubicBezTo>
                    <a:pt x="95" y="1"/>
                    <a:pt x="64" y="0"/>
                    <a:pt x="5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9" name="îṣlíḋê">
              <a:extLst>
                <a:ext uri="{FF2B5EF4-FFF2-40B4-BE49-F238E27FC236}">
                  <a16:creationId xmlns:a16="http://schemas.microsoft.com/office/drawing/2014/main" id="{E7C75669-A650-4A85-AFBB-BDE740877CF3}"/>
                </a:ext>
              </a:extLst>
            </p:cNvPr>
            <p:cNvSpPr/>
            <p:nvPr/>
          </p:nvSpPr>
          <p:spPr bwMode="auto">
            <a:xfrm>
              <a:off x="4273496" y="4154506"/>
              <a:ext cx="217414" cy="201270"/>
            </a:xfrm>
            <a:custGeom>
              <a:avLst/>
              <a:gdLst>
                <a:gd name="T0" fmla="*/ 0 w 85"/>
                <a:gd name="T1" fmla="*/ 79 h 79"/>
                <a:gd name="T2" fmla="*/ 21 w 85"/>
                <a:gd name="T3" fmla="*/ 58 h 79"/>
                <a:gd name="T4" fmla="*/ 42 w 85"/>
                <a:gd name="T5" fmla="*/ 38 h 79"/>
                <a:gd name="T6" fmla="*/ 63 w 85"/>
                <a:gd name="T7" fmla="*/ 19 h 79"/>
                <a:gd name="T8" fmla="*/ 85 w 85"/>
                <a:gd name="T9" fmla="*/ 0 h 79"/>
                <a:gd name="T10" fmla="*/ 64 w 85"/>
                <a:gd name="T11" fmla="*/ 21 h 79"/>
                <a:gd name="T12" fmla="*/ 44 w 85"/>
                <a:gd name="T13" fmla="*/ 41 h 79"/>
                <a:gd name="T14" fmla="*/ 22 w 85"/>
                <a:gd name="T15" fmla="*/ 60 h 79"/>
                <a:gd name="T16" fmla="*/ 0 w 85"/>
                <a:gd name="T1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79">
                  <a:moveTo>
                    <a:pt x="0" y="79"/>
                  </a:moveTo>
                  <a:cubicBezTo>
                    <a:pt x="7" y="72"/>
                    <a:pt x="14" y="65"/>
                    <a:pt x="21" y="58"/>
                  </a:cubicBezTo>
                  <a:cubicBezTo>
                    <a:pt x="27" y="51"/>
                    <a:pt x="35" y="45"/>
                    <a:pt x="42" y="38"/>
                  </a:cubicBezTo>
                  <a:cubicBezTo>
                    <a:pt x="49" y="32"/>
                    <a:pt x="56" y="25"/>
                    <a:pt x="63" y="19"/>
                  </a:cubicBezTo>
                  <a:cubicBezTo>
                    <a:pt x="70" y="13"/>
                    <a:pt x="77" y="6"/>
                    <a:pt x="85" y="0"/>
                  </a:cubicBezTo>
                  <a:cubicBezTo>
                    <a:pt x="78" y="7"/>
                    <a:pt x="71" y="14"/>
                    <a:pt x="64" y="21"/>
                  </a:cubicBezTo>
                  <a:cubicBezTo>
                    <a:pt x="58" y="28"/>
                    <a:pt x="51" y="34"/>
                    <a:pt x="44" y="41"/>
                  </a:cubicBezTo>
                  <a:cubicBezTo>
                    <a:pt x="37" y="47"/>
                    <a:pt x="29" y="54"/>
                    <a:pt x="22" y="60"/>
                  </a:cubicBezTo>
                  <a:cubicBezTo>
                    <a:pt x="15" y="66"/>
                    <a:pt x="8" y="73"/>
                    <a:pt x="0" y="79"/>
                  </a:cubicBezTo>
                  <a:close/>
                </a:path>
              </a:pathLst>
            </a:custGeom>
            <a:solidFill>
              <a:srgbClr val="BFD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0" name="îŝ1ïďê">
              <a:extLst>
                <a:ext uri="{FF2B5EF4-FFF2-40B4-BE49-F238E27FC236}">
                  <a16:creationId xmlns:a16="http://schemas.microsoft.com/office/drawing/2014/main" id="{9574CA30-E6F7-403F-8785-E3083AF9A1B7}"/>
                </a:ext>
              </a:extLst>
            </p:cNvPr>
            <p:cNvSpPr/>
            <p:nvPr/>
          </p:nvSpPr>
          <p:spPr bwMode="auto">
            <a:xfrm>
              <a:off x="4332693" y="4202939"/>
              <a:ext cx="22603" cy="96867"/>
            </a:xfrm>
            <a:custGeom>
              <a:avLst/>
              <a:gdLst>
                <a:gd name="T0" fmla="*/ 0 w 9"/>
                <a:gd name="T1" fmla="*/ 37 h 38"/>
                <a:gd name="T2" fmla="*/ 3 w 9"/>
                <a:gd name="T3" fmla="*/ 28 h 38"/>
                <a:gd name="T4" fmla="*/ 6 w 9"/>
                <a:gd name="T5" fmla="*/ 19 h 38"/>
                <a:gd name="T6" fmla="*/ 9 w 9"/>
                <a:gd name="T7" fmla="*/ 0 h 38"/>
                <a:gd name="T8" fmla="*/ 7 w 9"/>
                <a:gd name="T9" fmla="*/ 19 h 38"/>
                <a:gd name="T10" fmla="*/ 5 w 9"/>
                <a:gd name="T11" fmla="*/ 29 h 38"/>
                <a:gd name="T12" fmla="*/ 2 w 9"/>
                <a:gd name="T13" fmla="*/ 38 h 38"/>
                <a:gd name="T14" fmla="*/ 0 w 9"/>
                <a:gd name="T15" fmla="*/ 3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8">
                  <a:moveTo>
                    <a:pt x="0" y="37"/>
                  </a:moveTo>
                  <a:cubicBezTo>
                    <a:pt x="1" y="34"/>
                    <a:pt x="2" y="31"/>
                    <a:pt x="3" y="28"/>
                  </a:cubicBezTo>
                  <a:cubicBezTo>
                    <a:pt x="4" y="25"/>
                    <a:pt x="5" y="22"/>
                    <a:pt x="6" y="19"/>
                  </a:cubicBezTo>
                  <a:cubicBezTo>
                    <a:pt x="7" y="13"/>
                    <a:pt x="8" y="7"/>
                    <a:pt x="9" y="0"/>
                  </a:cubicBezTo>
                  <a:cubicBezTo>
                    <a:pt x="9" y="7"/>
                    <a:pt x="8" y="13"/>
                    <a:pt x="7" y="19"/>
                  </a:cubicBezTo>
                  <a:cubicBezTo>
                    <a:pt x="7" y="23"/>
                    <a:pt x="6" y="26"/>
                    <a:pt x="5" y="29"/>
                  </a:cubicBezTo>
                  <a:cubicBezTo>
                    <a:pt x="5" y="32"/>
                    <a:pt x="4" y="35"/>
                    <a:pt x="2" y="38"/>
                  </a:cubicBezTo>
                  <a:lnTo>
                    <a:pt x="0" y="37"/>
                  </a:lnTo>
                  <a:close/>
                </a:path>
              </a:pathLst>
            </a:custGeom>
            <a:solidFill>
              <a:srgbClr val="BFD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48187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组合 165">
            <a:extLst>
              <a:ext uri="{FF2B5EF4-FFF2-40B4-BE49-F238E27FC236}">
                <a16:creationId xmlns:a16="http://schemas.microsoft.com/office/drawing/2014/main" id="{75E7FA55-72E6-40FD-BD28-6B524602F582}"/>
              </a:ext>
            </a:extLst>
          </p:cNvPr>
          <p:cNvGrpSpPr/>
          <p:nvPr/>
        </p:nvGrpSpPr>
        <p:grpSpPr>
          <a:xfrm>
            <a:off x="4387643" y="-372222"/>
            <a:ext cx="3416714" cy="986654"/>
            <a:chOff x="4532101" y="-372222"/>
            <a:chExt cx="3127799" cy="986654"/>
          </a:xfrm>
        </p:grpSpPr>
        <p:sp>
          <p:nvSpPr>
            <p:cNvPr id="175" name="矩形: 圆角 174">
              <a:extLst>
                <a:ext uri="{FF2B5EF4-FFF2-40B4-BE49-F238E27FC236}">
                  <a16:creationId xmlns:a16="http://schemas.microsoft.com/office/drawing/2014/main" id="{D384F63A-1ADB-47A3-A61D-9AFC4CB9092E}"/>
                </a:ext>
              </a:extLst>
            </p:cNvPr>
            <p:cNvSpPr/>
            <p:nvPr/>
          </p:nvSpPr>
          <p:spPr>
            <a:xfrm>
              <a:off x="4532101" y="-372222"/>
              <a:ext cx="3127799" cy="986653"/>
            </a:xfrm>
            <a:prstGeom prst="roundRect">
              <a:avLst>
                <a:gd name="adj" fmla="val 47564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1" name="文本框 180">
              <a:extLst>
                <a:ext uri="{FF2B5EF4-FFF2-40B4-BE49-F238E27FC236}">
                  <a16:creationId xmlns:a16="http://schemas.microsoft.com/office/drawing/2014/main" id="{C1AC0428-B682-48D0-BFAB-BC468B59B94B}"/>
                </a:ext>
              </a:extLst>
            </p:cNvPr>
            <p:cNvSpPr txBox="1"/>
            <p:nvPr/>
          </p:nvSpPr>
          <p:spPr>
            <a:xfrm>
              <a:off x="5660020" y="91212"/>
              <a:ext cx="8690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+mj-lt"/>
                  <a:cs typeface="+mn-ea"/>
                  <a:sym typeface="+mn-lt"/>
                </a:rPr>
                <a:t>RNN</a:t>
              </a:r>
            </a:p>
          </p:txBody>
        </p:sp>
      </p:grp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83DF852D-63D3-4D1E-85E6-953671F9A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5F1D7FB7-A719-488A-A003-C4F9DD9F76DF}"/>
              </a:ext>
            </a:extLst>
          </p:cNvPr>
          <p:cNvSpPr>
            <a:spLocks/>
          </p:cNvSpPr>
          <p:nvPr/>
        </p:nvSpPr>
        <p:spPr>
          <a:xfrm>
            <a:off x="443087" y="874946"/>
            <a:ext cx="2422033" cy="497873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63500" sx="101000" sy="101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</a:rPr>
              <a:t>RNN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07969B52-A0CB-42CA-B91B-522821E3C117}"/>
              </a:ext>
            </a:extLst>
          </p:cNvPr>
          <p:cNvSpPr/>
          <p:nvPr/>
        </p:nvSpPr>
        <p:spPr>
          <a:xfrm>
            <a:off x="3108002" y="911154"/>
            <a:ext cx="81708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Today</a:t>
            </a:r>
            <a:r>
              <a:rPr lang="en-US" altLang="zh-CN" sz="2400" dirty="0">
                <a:latin typeface="Consolas" panose="020B0609020204030204" pitchFamily="49" charset="0"/>
              </a:rPr>
              <a:t> = </a:t>
            </a:r>
            <a:r>
              <a:rPr lang="en-US" altLang="zh-CN" sz="24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yesterday’s information </a:t>
            </a:r>
            <a:r>
              <a:rPr lang="en-US" altLang="zh-CN" sz="2400" dirty="0">
                <a:latin typeface="Consolas" panose="020B0609020204030204" pitchFamily="49" charset="0"/>
              </a:rPr>
              <a:t>+ </a:t>
            </a:r>
            <a:r>
              <a:rPr lang="en-US" altLang="zh-CN" sz="2400" dirty="0">
                <a:solidFill>
                  <a:schemeClr val="accent5">
                    <a:lumMod val="50000"/>
                  </a:schemeClr>
                </a:solidFill>
                <a:latin typeface="Consolas" panose="020B0609020204030204" pitchFamily="49" charset="0"/>
              </a:rPr>
              <a:t>new knowledge</a:t>
            </a:r>
            <a:endParaRPr lang="zh-CN" altLang="en-US" sz="2400" dirty="0">
              <a:solidFill>
                <a:schemeClr val="accent5">
                  <a:lumMod val="50000"/>
                </a:schemeClr>
              </a:solidFill>
              <a:latin typeface="Consolas" panose="020B0609020204030204" pitchFamily="49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C2665CA-0C31-4895-91A9-5062B0F595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48"/>
          <a:stretch/>
        </p:blipFill>
        <p:spPr>
          <a:xfrm>
            <a:off x="625641" y="2439641"/>
            <a:ext cx="3332901" cy="270193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5069FBC-D1D2-48CF-B1A8-8B31BFAACC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149"/>
          <a:stretch/>
        </p:blipFill>
        <p:spPr>
          <a:xfrm>
            <a:off x="4943042" y="2666524"/>
            <a:ext cx="4838358" cy="1840123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730C5E4C-1D34-4056-9110-55865C46D145}"/>
              </a:ext>
            </a:extLst>
          </p:cNvPr>
          <p:cNvSpPr/>
          <p:nvPr/>
        </p:nvSpPr>
        <p:spPr>
          <a:xfrm>
            <a:off x="6304912" y="1906505"/>
            <a:ext cx="41344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chemeClr val="accent5">
                    <a:lumMod val="50000"/>
                  </a:schemeClr>
                </a:solidFill>
              </a:rPr>
              <a:t>Long Short-Term Memory (LSTM)</a:t>
            </a:r>
            <a:endParaRPr lang="zh-CN" altLang="en-US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DC46C63-9527-4D61-BF80-B90F784A9CDD}"/>
              </a:ext>
            </a:extLst>
          </p:cNvPr>
          <p:cNvSpPr/>
          <p:nvPr/>
        </p:nvSpPr>
        <p:spPr>
          <a:xfrm>
            <a:off x="443087" y="1854536"/>
            <a:ext cx="4092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chemeClr val="accent5">
                    <a:lumMod val="50000"/>
                  </a:schemeClr>
                </a:solidFill>
              </a:rPr>
              <a:t>Recurrent Neural Network (RNN)</a:t>
            </a:r>
            <a:endParaRPr lang="zh-CN" altLang="en-US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9FCFCFAC-94F2-4892-96C8-2B0FF1F8E7FE}"/>
              </a:ext>
            </a:extLst>
          </p:cNvPr>
          <p:cNvSpPr/>
          <p:nvPr/>
        </p:nvSpPr>
        <p:spPr>
          <a:xfrm>
            <a:off x="476409" y="1669541"/>
            <a:ext cx="4116774" cy="4807459"/>
          </a:xfrm>
          <a:prstGeom prst="roundRect">
            <a:avLst>
              <a:gd name="adj" fmla="val 6826"/>
            </a:avLst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outerShdw blurRad="63500" sx="101000" sy="101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04CF3822-3D94-49FA-BAD3-0082310F9C83}"/>
              </a:ext>
            </a:extLst>
          </p:cNvPr>
          <p:cNvSpPr/>
          <p:nvPr/>
        </p:nvSpPr>
        <p:spPr>
          <a:xfrm>
            <a:off x="4995377" y="1669541"/>
            <a:ext cx="6753535" cy="4807458"/>
          </a:xfrm>
          <a:prstGeom prst="roundRect">
            <a:avLst>
              <a:gd name="adj" fmla="val 6826"/>
            </a:avLst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outerShdw blurRad="63500" sx="101000" sy="101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6C0A7D7-9354-4DDE-87D4-818A97015E9D}"/>
              </a:ext>
            </a:extLst>
          </p:cNvPr>
          <p:cNvSpPr/>
          <p:nvPr/>
        </p:nvSpPr>
        <p:spPr>
          <a:xfrm>
            <a:off x="5340705" y="5257809"/>
            <a:ext cx="60628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rgbClr val="000000"/>
                </a:solidFill>
              </a:rPr>
              <a:t>current state = </a:t>
            </a:r>
            <a:r>
              <a:rPr lang="en-US" altLang="zh-CN" sz="1600" dirty="0">
                <a:solidFill>
                  <a:srgbClr val="FF5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forget gate </a:t>
            </a:r>
            <a:r>
              <a:rPr lang="en-US" altLang="zh-CN" sz="1600" dirty="0">
                <a:solidFill>
                  <a:srgbClr val="000000"/>
                </a:solidFill>
              </a:rPr>
              <a:t>× old stuff + </a:t>
            </a:r>
            <a:r>
              <a:rPr lang="en-US" altLang="zh-CN" sz="16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input gate </a:t>
            </a:r>
            <a:r>
              <a:rPr lang="en-US" altLang="zh-CN" sz="1600" dirty="0">
                <a:solidFill>
                  <a:srgbClr val="000000"/>
                </a:solidFill>
              </a:rPr>
              <a:t>× new stuff</a:t>
            </a:r>
            <a:endParaRPr lang="zh-CN" altLang="en-US" sz="1600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D59F9EDB-D7A8-4DA9-B10B-FABB66B113E1}"/>
              </a:ext>
            </a:extLst>
          </p:cNvPr>
          <p:cNvSpPr/>
          <p:nvPr/>
        </p:nvSpPr>
        <p:spPr>
          <a:xfrm>
            <a:off x="4995377" y="6476999"/>
            <a:ext cx="3350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121212"/>
                </a:solidFill>
                <a:latin typeface="Consolas" panose="020B0609020204030204" pitchFamily="49" charset="0"/>
              </a:rPr>
              <a:t>cell state: Change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slowly</a:t>
            </a:r>
            <a:endParaRPr lang="zh-CN" altLang="en-US" dirty="0">
              <a:solidFill>
                <a:schemeClr val="accent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3638D8DC-3D3C-435A-B7CC-375A41AA2AF5}"/>
              </a:ext>
            </a:extLst>
          </p:cNvPr>
          <p:cNvSpPr/>
          <p:nvPr/>
        </p:nvSpPr>
        <p:spPr>
          <a:xfrm>
            <a:off x="362756" y="6476999"/>
            <a:ext cx="36038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121212"/>
                </a:solidFill>
                <a:latin typeface="Consolas" panose="020B0609020204030204" pitchFamily="49" charset="0"/>
              </a:rPr>
              <a:t>hidden state: Change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faster</a:t>
            </a:r>
            <a:endParaRPr lang="zh-CN" altLang="en-US" dirty="0">
              <a:solidFill>
                <a:schemeClr val="accent2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08F66A0D-1BBD-4CC0-8CE5-3E026D91A818}"/>
              </a:ext>
            </a:extLst>
          </p:cNvPr>
          <p:cNvGrpSpPr/>
          <p:nvPr/>
        </p:nvGrpSpPr>
        <p:grpSpPr>
          <a:xfrm>
            <a:off x="5602274" y="5739692"/>
            <a:ext cx="5539740" cy="466039"/>
            <a:chOff x="5455920" y="5739692"/>
            <a:chExt cx="5539740" cy="466039"/>
          </a:xfrm>
          <a:solidFill>
            <a:schemeClr val="bg1"/>
          </a:solidFill>
        </p:grpSpPr>
        <p:sp>
          <p:nvSpPr>
            <p:cNvPr id="24" name="矩形: 圆角 23">
              <a:extLst>
                <a:ext uri="{FF2B5EF4-FFF2-40B4-BE49-F238E27FC236}">
                  <a16:creationId xmlns:a16="http://schemas.microsoft.com/office/drawing/2014/main" id="{9EFC9C58-E2FC-4D53-A0C2-F43925070814}"/>
                </a:ext>
              </a:extLst>
            </p:cNvPr>
            <p:cNvSpPr/>
            <p:nvPr/>
          </p:nvSpPr>
          <p:spPr>
            <a:xfrm>
              <a:off x="5455920" y="5739692"/>
              <a:ext cx="5539740" cy="466039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63500" sx="101000" sy="101000" algn="ctr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EBEE4815-0890-4610-A1B2-8BA0C75736F4}"/>
                </a:ext>
              </a:extLst>
            </p:cNvPr>
            <p:cNvSpPr/>
            <p:nvPr/>
          </p:nvSpPr>
          <p:spPr>
            <a:xfrm>
              <a:off x="5613753" y="5788045"/>
              <a:ext cx="2678938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Exponential Smoothing</a:t>
              </a:r>
              <a:endParaRPr lang="zh-CN" altLang="en-US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矩形 18">
                  <a:extLst>
                    <a:ext uri="{FF2B5EF4-FFF2-40B4-BE49-F238E27FC236}">
                      <a16:creationId xmlns:a16="http://schemas.microsoft.com/office/drawing/2014/main" id="{32E6CBB5-FB2C-45C0-85CB-A3D858B96E6D}"/>
                    </a:ext>
                  </a:extLst>
                </p:cNvPr>
                <p:cNvSpPr/>
                <p:nvPr/>
              </p:nvSpPr>
              <p:spPr>
                <a:xfrm>
                  <a:off x="8316722" y="5788045"/>
                  <a:ext cx="2525820" cy="369332"/>
                </a:xfrm>
                <a:prstGeom prst="rect">
                  <a:avLst/>
                </a:prstGeom>
                <a:grpFill/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zh-CN" alt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zh-CN" altLang="en-US" i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zh-CN" altLang="en-US" i="1" smtClean="0">
                                <a:solidFill>
                                  <a:srgbClr val="FF5B5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>
                                <a:solidFill>
                                  <a:srgbClr val="FF5B5B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zh-CN" altLang="en-US" i="1">
                                <a:solidFill>
                                  <a:srgbClr val="FF5B5B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  <m:sSub>
                          <m:sSubPr>
                            <m:ctrlPr>
                              <a:rPr lang="zh-CN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zh-CN" altLang="en-US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zh-CN" altLang="en-US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sSub>
                          <m:sSubPr>
                            <m:ctrlPr>
                              <a:rPr lang="zh-CN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9" name="矩形 18">
                  <a:extLst>
                    <a:ext uri="{FF2B5EF4-FFF2-40B4-BE49-F238E27FC236}">
                      <a16:creationId xmlns:a16="http://schemas.microsoft.com/office/drawing/2014/main" id="{32E6CBB5-FB2C-45C0-85CB-A3D858B96E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16722" y="5788045"/>
                  <a:ext cx="2525820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614481CE-59B4-4881-BE04-5F90FE7DB55C}"/>
                  </a:ext>
                </a:extLst>
              </p:cNvPr>
              <p:cNvSpPr/>
              <p:nvPr/>
            </p:nvSpPr>
            <p:spPr>
              <a:xfrm>
                <a:off x="1045770" y="5482951"/>
                <a:ext cx="2742610" cy="703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sSub>
                            <m:sSubPr>
                              <m:ctrlPr>
                                <a:rPr lang="zh-CN" altLang="en-US" sz="200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zh-CN" altLang="en-US" sz="20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zh-CN" altLang="en-US" sz="2000" b="0" i="0">
                              <a:latin typeface="Cambria Math" panose="02040503050406030204" pitchFamily="18" charset="0"/>
                            </a:rPr>
                            <m:t>&amp;=</m:t>
                          </m:r>
                          <m:r>
                            <a:rPr lang="zh-CN" altLang="en-US" sz="2000" b="0" i="1">
                              <a:latin typeface="Cambria Math" panose="02040503050406030204" pitchFamily="18" charset="0"/>
                            </a:rPr>
                            <m:t>𝜎</m:t>
                          </m:r>
                          <m:d>
                            <m:dPr>
                              <m:ctrlPr>
                                <a:rPr lang="zh-CN" altLang="en-US" sz="20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en-US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000" b="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zh-CN" altLang="en-US" sz="2000" b="0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zh-CN" altLang="en-US" sz="20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000" b="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zh-CN" altLang="en-US" sz="2000" b="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zh-CN" altLang="en-US" sz="2000" b="0" i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zh-CN" altLang="en-US" sz="2000" b="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zh-CN" altLang="en-US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000" b="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zh-CN" altLang="en-US" sz="2000" b="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zh-CN" altLang="en-US" sz="2000" b="0" i="1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000" b="0" i="1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zh-CN" altLang="en-US" sz="2000" b="0" i="1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  <m:e>
                          <m:sSub>
                            <m:sSubPr>
                              <m:ctrlPr>
                                <a:rPr lang="zh-CN" altLang="en-US" sz="2000" b="0" i="1" smtClean="0">
                                  <a:solidFill>
                                    <a:srgbClr val="7030A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b="0" i="1">
                                  <a:solidFill>
                                    <a:srgbClr val="7030A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zh-CN" altLang="en-US" sz="2000" b="0" i="1">
                                  <a:solidFill>
                                    <a:srgbClr val="7030A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zh-CN" altLang="en-US" sz="2000" b="0" i="0">
                              <a:latin typeface="Cambria Math" panose="02040503050406030204" pitchFamily="18" charset="0"/>
                            </a:rPr>
                            <m:t>&amp;=</m:t>
                          </m:r>
                          <m:r>
                            <a:rPr lang="zh-CN" altLang="en-US" sz="2000" b="0" i="1">
                              <a:latin typeface="Cambria Math" panose="02040503050406030204" pitchFamily="18" charset="0"/>
                            </a:rPr>
                            <m:t>𝜎</m:t>
                          </m:r>
                          <m:d>
                            <m:dPr>
                              <m:ctrlPr>
                                <a:rPr lang="zh-CN" altLang="en-US" sz="20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sz="2000" b="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sSub>
                                <m:sSubPr>
                                  <m:ctrlPr>
                                    <a:rPr lang="zh-CN" altLang="en-US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000" b="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zh-CN" altLang="en-US" sz="2000" b="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eqAr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614481CE-59B4-4881-BE04-5F90FE7DB5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770" y="5482951"/>
                <a:ext cx="2742610" cy="703975"/>
              </a:xfrm>
              <a:prstGeom prst="rect">
                <a:avLst/>
              </a:prstGeom>
              <a:blipFill>
                <a:blip r:embed="rId6"/>
                <a:stretch>
                  <a:fillRect b="-8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5D714C48-59FC-4833-902A-8D20635D19A4}"/>
                  </a:ext>
                </a:extLst>
              </p:cNvPr>
              <p:cNvSpPr/>
              <p:nvPr/>
            </p:nvSpPr>
            <p:spPr>
              <a:xfrm>
                <a:off x="9618085" y="3251725"/>
                <a:ext cx="2183162" cy="7755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zh-CN" altLang="en-US" sz="1400" i="1"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sSup>
                            <m:sSupPr>
                              <m:ctrlPr>
                                <a:rPr lang="zh-CN" alt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1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zh-CN" altLang="en-US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zh-CN" altLang="en-US" sz="1400" i="0">
                              <a:latin typeface="Cambria Math" panose="02040503050406030204" pitchFamily="18" charset="0"/>
                            </a:rPr>
                            <m:t>&amp;=</m:t>
                          </m:r>
                          <m:sSup>
                            <m:sSupPr>
                              <m:ctrlPr>
                                <a:rPr lang="zh-CN" alt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1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zh-CN" altLang="en-US" sz="1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  <m:r>
                            <a:rPr lang="zh-CN" altLang="en-US" sz="1400" i="0">
                              <a:latin typeface="Cambria Math" panose="02040503050406030204" pitchFamily="18" charset="0"/>
                            </a:rPr>
                            <m:t>⋅⊙</m:t>
                          </m:r>
                          <m:sSup>
                            <m:sSupPr>
                              <m:ctrlPr>
                                <a:rPr lang="zh-CN" altLang="en-US" sz="1400" b="1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1400" b="1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zh-CN" altLang="en-US" sz="1400" b="1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zh-CN" altLang="en-US" sz="1400" b="1" i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zh-CN" altLang="en-US" sz="1400" b="1" i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  <m:r>
                            <a:rPr lang="zh-CN" altLang="en-US" sz="1400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zh-CN" alt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1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zh-CN" alt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zh-CN" altLang="en-US" sz="1400" i="0">
                              <a:latin typeface="Cambria Math" panose="02040503050406030204" pitchFamily="18" charset="0"/>
                            </a:rPr>
                            <m:t>⊙</m:t>
                          </m:r>
                          <m:r>
                            <a:rPr lang="zh-CN" altLang="en-US" sz="14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e>
                          <m:sSup>
                            <m:sSupPr>
                              <m:ctrlPr>
                                <a:rPr lang="zh-CN" alt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1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zh-CN" altLang="en-US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zh-CN" altLang="en-US" sz="1400" i="0">
                              <a:latin typeface="Cambria Math" panose="02040503050406030204" pitchFamily="18" charset="0"/>
                            </a:rPr>
                            <m:t>&amp;=</m:t>
                          </m:r>
                          <m:sSup>
                            <m:sSupPr>
                              <m:ctrlPr>
                                <a:rPr lang="zh-CN" alt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1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zh-CN" altLang="en-US" sz="14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p>
                          </m:sSup>
                          <m:r>
                            <a:rPr lang="zh-CN" altLang="en-US" sz="1400" i="0">
                              <a:latin typeface="Cambria Math" panose="02040503050406030204" pitchFamily="18" charset="0"/>
                            </a:rPr>
                            <m:t>⊙</m:t>
                          </m:r>
                          <m:r>
                            <a:rPr lang="zh-CN" altLang="en-US" sz="1400" i="1">
                              <a:latin typeface="Cambria Math" panose="02040503050406030204" pitchFamily="18" charset="0"/>
                            </a:rPr>
                            <m:t>𝑡𝑎𝑛</m:t>
                          </m:r>
                          <m:func>
                            <m:funcPr>
                              <m:ctrlPr>
                                <a:rPr lang="zh-CN" altLang="en-US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zh-CN" altLang="en-US" sz="1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zh-CN" alt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zh-CN" alt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sz="14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zh-CN" altLang="en-US" sz="1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func>
                        </m:e>
                        <m:e>
                          <m:sSup>
                            <m:sSupPr>
                              <m:ctrlPr>
                                <a:rPr lang="zh-CN" alt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1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zh-CN" altLang="en-US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zh-CN" altLang="en-US" sz="1400" i="0">
                              <a:latin typeface="Cambria Math" panose="02040503050406030204" pitchFamily="18" charset="0"/>
                            </a:rPr>
                            <m:t>&amp;=</m:t>
                          </m:r>
                          <m:r>
                            <a:rPr lang="zh-CN" altLang="en-US" sz="1400" i="1">
                              <a:latin typeface="Cambria Math" panose="02040503050406030204" pitchFamily="18" charset="0"/>
                            </a:rPr>
                            <m:t>𝜎</m:t>
                          </m:r>
                          <m:d>
                            <m:dPr>
                              <m:ctrlPr>
                                <a:rPr lang="zh-CN" alt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zh-CN" alt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sz="1400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p>
                                  <m:r>
                                    <a:rPr lang="zh-CN" altLang="en-US" sz="1400" i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zh-CN" alt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sz="1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zh-CN" altLang="en-US" sz="1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</m:e>
                      </m:eqAr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5D714C48-59FC-4833-902A-8D20635D19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8085" y="3251725"/>
                <a:ext cx="2183162" cy="7755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ADC1F66C-8B44-4BF2-8231-526F29394C46}"/>
                  </a:ext>
                </a:extLst>
              </p:cNvPr>
              <p:cNvSpPr/>
              <p:nvPr/>
            </p:nvSpPr>
            <p:spPr>
              <a:xfrm>
                <a:off x="6350116" y="4745149"/>
                <a:ext cx="40440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en-US" i="1" smtClean="0">
                              <a:solidFill>
                                <a:srgbClr val="FF5B5B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solidFill>
                                <a:srgbClr val="FF5B5B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zh-CN" altLang="en-US" i="1">
                              <a:solidFill>
                                <a:srgbClr val="FF5B5B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zh-CN" altLang="en-US" i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zh-CN" altLang="en-US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CN" altLang="en-US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zh-CN" altLang="en-US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zh-CN" altLang="en-US" i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ADC1F66C-8B44-4BF2-8231-526F29394C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116" y="4745149"/>
                <a:ext cx="4044056" cy="369332"/>
              </a:xfrm>
              <a:prstGeom prst="rect">
                <a:avLst/>
              </a:prstGeom>
              <a:blipFill>
                <a:blip r:embed="rId8"/>
                <a:stretch>
                  <a:fillRect b="-196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2910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423111CD-83DD-437E-9B30-5FD7B2574D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496" y="876005"/>
            <a:ext cx="9937341" cy="5425910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F257B199-F551-4EE9-AB38-71355A7902CA}"/>
              </a:ext>
            </a:extLst>
          </p:cNvPr>
          <p:cNvSpPr/>
          <p:nvPr/>
        </p:nvSpPr>
        <p:spPr>
          <a:xfrm>
            <a:off x="0" y="6492875"/>
            <a:ext cx="12192000" cy="3651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1000" sy="101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dirty="0">
                <a:solidFill>
                  <a:schemeClr val="accent5">
                    <a:lumMod val="75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David Salinas et al. “DeepAR: Probabilistic Forecasting with Autoregressive Recurrent Networks”. </a:t>
            </a:r>
            <a:r>
              <a:rPr lang="en-US" altLang="zh-CN" i="1" dirty="0">
                <a:solidFill>
                  <a:schemeClr val="accent5">
                    <a:lumMod val="75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arXiv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, 2017</a:t>
            </a:r>
            <a:endParaRPr lang="en-US" altLang="zh-CN" dirty="0">
              <a:solidFill>
                <a:srgbClr val="FF5B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ubai Light" panose="020B0303030403030204" pitchFamily="34" charset="-78"/>
              <a:cs typeface="Dubai Light" panose="020B0303030403030204" pitchFamily="34" charset="-78"/>
            </a:endParaRPr>
          </a:p>
        </p:txBody>
      </p:sp>
      <p:grpSp>
        <p:nvGrpSpPr>
          <p:cNvPr id="166" name="组合 165">
            <a:extLst>
              <a:ext uri="{FF2B5EF4-FFF2-40B4-BE49-F238E27FC236}">
                <a16:creationId xmlns:a16="http://schemas.microsoft.com/office/drawing/2014/main" id="{75E7FA55-72E6-40FD-BD28-6B524602F582}"/>
              </a:ext>
            </a:extLst>
          </p:cNvPr>
          <p:cNvGrpSpPr/>
          <p:nvPr/>
        </p:nvGrpSpPr>
        <p:grpSpPr>
          <a:xfrm>
            <a:off x="4387643" y="-372222"/>
            <a:ext cx="3416714" cy="986654"/>
            <a:chOff x="4532101" y="-372222"/>
            <a:chExt cx="3127799" cy="986654"/>
          </a:xfrm>
        </p:grpSpPr>
        <p:sp>
          <p:nvSpPr>
            <p:cNvPr id="175" name="矩形: 圆角 174">
              <a:extLst>
                <a:ext uri="{FF2B5EF4-FFF2-40B4-BE49-F238E27FC236}">
                  <a16:creationId xmlns:a16="http://schemas.microsoft.com/office/drawing/2014/main" id="{D384F63A-1ADB-47A3-A61D-9AFC4CB9092E}"/>
                </a:ext>
              </a:extLst>
            </p:cNvPr>
            <p:cNvSpPr/>
            <p:nvPr/>
          </p:nvSpPr>
          <p:spPr>
            <a:xfrm>
              <a:off x="4532101" y="-372222"/>
              <a:ext cx="3127799" cy="986653"/>
            </a:xfrm>
            <a:prstGeom prst="roundRect">
              <a:avLst>
                <a:gd name="adj" fmla="val 47564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1" name="文本框 180">
              <a:extLst>
                <a:ext uri="{FF2B5EF4-FFF2-40B4-BE49-F238E27FC236}">
                  <a16:creationId xmlns:a16="http://schemas.microsoft.com/office/drawing/2014/main" id="{C1AC0428-B682-48D0-BFAB-BC468B59B94B}"/>
                </a:ext>
              </a:extLst>
            </p:cNvPr>
            <p:cNvSpPr txBox="1"/>
            <p:nvPr/>
          </p:nvSpPr>
          <p:spPr>
            <a:xfrm>
              <a:off x="5398812" y="91212"/>
              <a:ext cx="13914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+mj-lt"/>
                  <a:cs typeface="+mn-ea"/>
                  <a:sym typeface="+mn-lt"/>
                </a:rPr>
                <a:t>DeepAR</a:t>
              </a:r>
            </a:p>
          </p:txBody>
        </p:sp>
      </p:grp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83DF852D-63D3-4D1E-85E6-953671F9A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8546" y="6492875"/>
            <a:ext cx="935813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pPr/>
              <a:t>11</a:t>
            </a:fld>
            <a:endParaRPr lang="zh-CN" altLang="en-US" dirty="0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BFBAD933-2FEE-4E95-A448-C21A99CA404C}"/>
              </a:ext>
            </a:extLst>
          </p:cNvPr>
          <p:cNvGrpSpPr/>
          <p:nvPr/>
        </p:nvGrpSpPr>
        <p:grpSpPr>
          <a:xfrm>
            <a:off x="4465090" y="4144545"/>
            <a:ext cx="1047957" cy="1696720"/>
            <a:chOff x="10040589" y="2397760"/>
            <a:chExt cx="1047957" cy="1696720"/>
          </a:xfrm>
        </p:grpSpPr>
        <p:sp>
          <p:nvSpPr>
            <p:cNvPr id="3" name="双括号 2">
              <a:extLst>
                <a:ext uri="{FF2B5EF4-FFF2-40B4-BE49-F238E27FC236}">
                  <a16:creationId xmlns:a16="http://schemas.microsoft.com/office/drawing/2014/main" id="{B7333E2E-0C29-45F8-92A8-80F8CFCFF89B}"/>
                </a:ext>
              </a:extLst>
            </p:cNvPr>
            <p:cNvSpPr/>
            <p:nvPr/>
          </p:nvSpPr>
          <p:spPr>
            <a:xfrm>
              <a:off x="10040589" y="2397760"/>
              <a:ext cx="1047957" cy="1696720"/>
            </a:xfrm>
            <a:prstGeom prst="bracketPair">
              <a:avLst/>
            </a:prstGeom>
            <a:ln w="31750">
              <a:solidFill>
                <a:schemeClr val="accent1">
                  <a:lumMod val="75000"/>
                </a:schemeClr>
              </a:solidFill>
            </a:ln>
            <a:effectLst>
              <a:outerShdw blurRad="63500" sx="101000" sy="101000" algn="ctr" rotWithShape="0">
                <a:schemeClr val="bg1">
                  <a:lumMod val="50000"/>
                  <a:alpha val="41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矩形 4">
                  <a:extLst>
                    <a:ext uri="{FF2B5EF4-FFF2-40B4-BE49-F238E27FC236}">
                      <a16:creationId xmlns:a16="http://schemas.microsoft.com/office/drawing/2014/main" id="{B46EF9DE-5839-4A53-B046-7079BF8CA896}"/>
                    </a:ext>
                  </a:extLst>
                </p:cNvPr>
                <p:cNvSpPr/>
                <p:nvPr/>
              </p:nvSpPr>
              <p:spPr>
                <a:xfrm>
                  <a:off x="10086167" y="2397760"/>
                  <a:ext cx="956800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80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sz="28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N" sz="28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zh-CN" alt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5" name="矩形 4">
                  <a:extLst>
                    <a:ext uri="{FF2B5EF4-FFF2-40B4-BE49-F238E27FC236}">
                      <a16:creationId xmlns:a16="http://schemas.microsoft.com/office/drawing/2014/main" id="{B46EF9DE-5839-4A53-B046-7079BF8CA89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86167" y="2397760"/>
                  <a:ext cx="956800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矩形 11">
                  <a:extLst>
                    <a:ext uri="{FF2B5EF4-FFF2-40B4-BE49-F238E27FC236}">
                      <a16:creationId xmlns:a16="http://schemas.microsoft.com/office/drawing/2014/main" id="{92E09CDF-7CDB-46B6-A2F6-958E55FBDE3D}"/>
                    </a:ext>
                  </a:extLst>
                </p:cNvPr>
                <p:cNvSpPr/>
                <p:nvPr/>
              </p:nvSpPr>
              <p:spPr>
                <a:xfrm>
                  <a:off x="10263459" y="2972347"/>
                  <a:ext cx="602216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80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zh-CN" altLang="en-US" sz="2800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2" name="矩形 11">
                  <a:extLst>
                    <a:ext uri="{FF2B5EF4-FFF2-40B4-BE49-F238E27FC236}">
                      <a16:creationId xmlns:a16="http://schemas.microsoft.com/office/drawing/2014/main" id="{92E09CDF-7CDB-46B6-A2F6-958E55FBDE3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63459" y="2972347"/>
                  <a:ext cx="602216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矩形 12">
                  <a:extLst>
                    <a:ext uri="{FF2B5EF4-FFF2-40B4-BE49-F238E27FC236}">
                      <a16:creationId xmlns:a16="http://schemas.microsoft.com/office/drawing/2014/main" id="{2AE79220-C675-42FC-962D-6E27334B2124}"/>
                    </a:ext>
                  </a:extLst>
                </p:cNvPr>
                <p:cNvSpPr/>
                <p:nvPr/>
              </p:nvSpPr>
              <p:spPr>
                <a:xfrm>
                  <a:off x="10103383" y="3546933"/>
                  <a:ext cx="922368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80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CN" sz="28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N" sz="28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zh-CN" altLang="en-US" sz="2800" dirty="0">
                    <a:solidFill>
                      <a:schemeClr val="accent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3" name="矩形 12">
                  <a:extLst>
                    <a:ext uri="{FF2B5EF4-FFF2-40B4-BE49-F238E27FC236}">
                      <a16:creationId xmlns:a16="http://schemas.microsoft.com/office/drawing/2014/main" id="{2AE79220-C675-42FC-962D-6E27334B21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03383" y="3546933"/>
                  <a:ext cx="922368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id="{DE8CA8A7-E46F-4D17-93E0-3E5DFFBD05AC}"/>
              </a:ext>
            </a:extLst>
          </p:cNvPr>
          <p:cNvSpPr/>
          <p:nvPr/>
        </p:nvSpPr>
        <p:spPr>
          <a:xfrm>
            <a:off x="5513046" y="4282528"/>
            <a:ext cx="329528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sz="2400" dirty="0">
                <a:solidFill>
                  <a:schemeClr val="accent6">
                    <a:lumMod val="75000"/>
                  </a:schemeClr>
                </a:solidFill>
              </a:rPr>
              <a:t>Previous state</a:t>
            </a:r>
          </a:p>
          <a:p>
            <a:pPr>
              <a:spcAft>
                <a:spcPts val="1200"/>
              </a:spcAft>
            </a:pPr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</a:rPr>
              <a:t>Current features</a:t>
            </a:r>
          </a:p>
          <a:p>
            <a:pPr>
              <a:spcAft>
                <a:spcPts val="1200"/>
              </a:spcAft>
            </a:pPr>
            <a:r>
              <a:rPr lang="zh-CN" altLang="en-US" sz="2400" dirty="0">
                <a:solidFill>
                  <a:schemeClr val="accent2">
                    <a:lumMod val="75000"/>
                  </a:schemeClr>
                </a:solidFill>
              </a:rPr>
              <a:t>Last observed value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45301CC-F4EB-4269-A829-AA2821BC1CA1}"/>
              </a:ext>
            </a:extLst>
          </p:cNvPr>
          <p:cNvSpPr/>
          <p:nvPr/>
        </p:nvSpPr>
        <p:spPr>
          <a:xfrm>
            <a:off x="4387643" y="3459244"/>
            <a:ext cx="46153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FF5B5B"/>
                </a:solidFill>
              </a:rPr>
              <a:t>Similar to Autoregressive Input</a:t>
            </a:r>
          </a:p>
        </p:txBody>
      </p:sp>
    </p:spTree>
    <p:extLst>
      <p:ext uri="{BB962C8B-B14F-4D97-AF65-F5344CB8AC3E}">
        <p14:creationId xmlns:p14="http://schemas.microsoft.com/office/powerpoint/2010/main" val="1442395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>
            <a:extLst>
              <a:ext uri="{FF2B5EF4-FFF2-40B4-BE49-F238E27FC236}">
                <a16:creationId xmlns:a16="http://schemas.microsoft.com/office/drawing/2014/main" id="{F257B199-F551-4EE9-AB38-71355A7902CA}"/>
              </a:ext>
            </a:extLst>
          </p:cNvPr>
          <p:cNvSpPr/>
          <p:nvPr/>
        </p:nvSpPr>
        <p:spPr>
          <a:xfrm>
            <a:off x="0" y="6492875"/>
            <a:ext cx="12192000" cy="3651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1000" sy="101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dirty="0">
                <a:solidFill>
                  <a:schemeClr val="accent5">
                    <a:lumMod val="75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David Salinas et al. “DeepAR: Probabilistic Forecasting with Autoregressive Recurrent Networks”. </a:t>
            </a:r>
            <a:r>
              <a:rPr lang="en-US" altLang="zh-CN" i="1" dirty="0">
                <a:solidFill>
                  <a:schemeClr val="accent5">
                    <a:lumMod val="75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arXiv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, 2017</a:t>
            </a:r>
            <a:endParaRPr lang="en-US" altLang="zh-CN" dirty="0">
              <a:solidFill>
                <a:srgbClr val="FF5B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ubai Light" panose="020B0303030403030204" pitchFamily="34" charset="-78"/>
              <a:cs typeface="Dubai Light" panose="020B0303030403030204" pitchFamily="34" charset="-78"/>
            </a:endParaRPr>
          </a:p>
        </p:txBody>
      </p:sp>
      <p:grpSp>
        <p:nvGrpSpPr>
          <p:cNvPr id="166" name="组合 165">
            <a:extLst>
              <a:ext uri="{FF2B5EF4-FFF2-40B4-BE49-F238E27FC236}">
                <a16:creationId xmlns:a16="http://schemas.microsoft.com/office/drawing/2014/main" id="{75E7FA55-72E6-40FD-BD28-6B524602F582}"/>
              </a:ext>
            </a:extLst>
          </p:cNvPr>
          <p:cNvGrpSpPr/>
          <p:nvPr/>
        </p:nvGrpSpPr>
        <p:grpSpPr>
          <a:xfrm>
            <a:off x="4387643" y="-372222"/>
            <a:ext cx="3416714" cy="986654"/>
            <a:chOff x="4532101" y="-372222"/>
            <a:chExt cx="3127799" cy="986654"/>
          </a:xfrm>
        </p:grpSpPr>
        <p:sp>
          <p:nvSpPr>
            <p:cNvPr id="175" name="矩形: 圆角 174">
              <a:extLst>
                <a:ext uri="{FF2B5EF4-FFF2-40B4-BE49-F238E27FC236}">
                  <a16:creationId xmlns:a16="http://schemas.microsoft.com/office/drawing/2014/main" id="{D384F63A-1ADB-47A3-A61D-9AFC4CB9092E}"/>
                </a:ext>
              </a:extLst>
            </p:cNvPr>
            <p:cNvSpPr/>
            <p:nvPr/>
          </p:nvSpPr>
          <p:spPr>
            <a:xfrm>
              <a:off x="4532101" y="-372222"/>
              <a:ext cx="3127799" cy="986653"/>
            </a:xfrm>
            <a:prstGeom prst="roundRect">
              <a:avLst>
                <a:gd name="adj" fmla="val 47564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1" name="文本框 180">
              <a:extLst>
                <a:ext uri="{FF2B5EF4-FFF2-40B4-BE49-F238E27FC236}">
                  <a16:creationId xmlns:a16="http://schemas.microsoft.com/office/drawing/2014/main" id="{C1AC0428-B682-48D0-BFAB-BC468B59B94B}"/>
                </a:ext>
              </a:extLst>
            </p:cNvPr>
            <p:cNvSpPr txBox="1"/>
            <p:nvPr/>
          </p:nvSpPr>
          <p:spPr>
            <a:xfrm>
              <a:off x="5398812" y="91212"/>
              <a:ext cx="13914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+mj-lt"/>
                  <a:cs typeface="+mn-ea"/>
                  <a:sym typeface="+mn-lt"/>
                </a:rPr>
                <a:t>DeepAR</a:t>
              </a:r>
            </a:p>
          </p:txBody>
        </p:sp>
      </p:grp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83DF852D-63D3-4D1E-85E6-953671F9A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8546" y="6492875"/>
            <a:ext cx="935813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pPr/>
              <a:t>12</a:t>
            </a:fld>
            <a:endParaRPr lang="zh-CN" altLang="en-US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1450A2EE-6599-4411-BEFA-C097472BAB4F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27011" y="679747"/>
            <a:ext cx="9937978" cy="548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871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742824D2-82EA-4570-A5D3-E22535D39DF4}"/>
              </a:ext>
            </a:extLst>
          </p:cNvPr>
          <p:cNvSpPr/>
          <p:nvPr/>
        </p:nvSpPr>
        <p:spPr>
          <a:xfrm>
            <a:off x="6626807" y="1367717"/>
            <a:ext cx="4676172" cy="1360677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63500" sx="101000" sy="101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D84252D9-D2E4-4503-9244-D9E52B8F0753}"/>
              </a:ext>
            </a:extLst>
          </p:cNvPr>
          <p:cNvSpPr/>
          <p:nvPr/>
        </p:nvSpPr>
        <p:spPr>
          <a:xfrm>
            <a:off x="889023" y="1367717"/>
            <a:ext cx="4676172" cy="1360677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63500" sx="101000" sy="101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66" name="组合 165">
            <a:extLst>
              <a:ext uri="{FF2B5EF4-FFF2-40B4-BE49-F238E27FC236}">
                <a16:creationId xmlns:a16="http://schemas.microsoft.com/office/drawing/2014/main" id="{75E7FA55-72E6-40FD-BD28-6B524602F582}"/>
              </a:ext>
            </a:extLst>
          </p:cNvPr>
          <p:cNvGrpSpPr/>
          <p:nvPr/>
        </p:nvGrpSpPr>
        <p:grpSpPr>
          <a:xfrm>
            <a:off x="4387643" y="-372222"/>
            <a:ext cx="3416714" cy="986654"/>
            <a:chOff x="4532101" y="-372222"/>
            <a:chExt cx="3127799" cy="986654"/>
          </a:xfrm>
        </p:grpSpPr>
        <p:sp>
          <p:nvSpPr>
            <p:cNvPr id="175" name="矩形: 圆角 174">
              <a:extLst>
                <a:ext uri="{FF2B5EF4-FFF2-40B4-BE49-F238E27FC236}">
                  <a16:creationId xmlns:a16="http://schemas.microsoft.com/office/drawing/2014/main" id="{D384F63A-1ADB-47A3-A61D-9AFC4CB9092E}"/>
                </a:ext>
              </a:extLst>
            </p:cNvPr>
            <p:cNvSpPr/>
            <p:nvPr/>
          </p:nvSpPr>
          <p:spPr>
            <a:xfrm>
              <a:off x="4532101" y="-372222"/>
              <a:ext cx="3127799" cy="986653"/>
            </a:xfrm>
            <a:prstGeom prst="roundRect">
              <a:avLst>
                <a:gd name="adj" fmla="val 47564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1" name="文本框 180">
              <a:extLst>
                <a:ext uri="{FF2B5EF4-FFF2-40B4-BE49-F238E27FC236}">
                  <a16:creationId xmlns:a16="http://schemas.microsoft.com/office/drawing/2014/main" id="{C1AC0428-B682-48D0-BFAB-BC468B59B94B}"/>
                </a:ext>
              </a:extLst>
            </p:cNvPr>
            <p:cNvSpPr txBox="1"/>
            <p:nvPr/>
          </p:nvSpPr>
          <p:spPr>
            <a:xfrm>
              <a:off x="5349657" y="91212"/>
              <a:ext cx="14897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+mj-lt"/>
                  <a:cs typeface="+mn-ea"/>
                  <a:sym typeface="+mn-lt"/>
                </a:rPr>
                <a:t>Seq2Seq</a:t>
              </a:r>
            </a:p>
          </p:txBody>
        </p:sp>
      </p:grp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83DF852D-63D3-4D1E-85E6-953671F9A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8546" y="6492875"/>
            <a:ext cx="935813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pPr/>
              <a:t>13</a:t>
            </a:fld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68CD8CA-A28D-49FD-A7B9-7C67768B121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383175" y="2877255"/>
            <a:ext cx="9425651" cy="33711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4D8CF287-1556-414E-8DEC-B2930B5EEAE7}"/>
                  </a:ext>
                </a:extLst>
              </p:cNvPr>
              <p:cNvSpPr/>
              <p:nvPr/>
            </p:nvSpPr>
            <p:spPr>
              <a:xfrm>
                <a:off x="1173502" y="1957157"/>
                <a:ext cx="4107215" cy="7712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zh-CN" altLang="en-US" sz="2400" i="1" smtClean="0"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&amp;</m:t>
                          </m:r>
                          <m:sSub>
                            <m:sSubPr>
                              <m:ctrlPr>
                                <a:rPr lang="zh-CN" altLang="en-US" sz="240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zh-CN" altLang="en-US" sz="2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encoder</m:t>
                              </m:r>
                              <m:r>
                                <m:rPr>
                                  <m:nor/>
                                </m:rPr>
                                <a:rPr lang="zh-CN" altLang="en-US" sz="2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r>
                            <a:rPr lang="zh-CN" altLang="en-US" sz="2400" i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zh-CN" altLang="en-US" sz="24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zh-CN" altLang="en-US" sz="2400" i="0">
                                  <a:latin typeface="Cambria Math" panose="02040503050406030204" pitchFamily="18" charset="0"/>
                                </a:rPr>
                                <m:t>,⋯,</m:t>
                              </m:r>
                              <m:sSub>
                                <m:sSubPr>
                                  <m:ctrlP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d>
                          <m:r>
                            <a:rPr lang="zh-CN" altLang="en-US" sz="2400" i="0">
                              <a:latin typeface="Cambria Math" panose="02040503050406030204" pitchFamily="18" charset="0"/>
                            </a:rPr>
                            <m:t>↦</m:t>
                          </m:r>
                          <m:sSub>
                            <m:sSub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b="1" i="1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zh-CN" alt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400" b="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zh-CN" altLang="en-US" sz="2400" b="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sub>
                          </m:sSub>
                        </m:e>
                        <m:e>
                          <m:r>
                            <a:rPr lang="zh-CN" altLang="en-US" sz="2400" b="0" i="0">
                              <a:latin typeface="Cambria Math" panose="02040503050406030204" pitchFamily="18" charset="0"/>
                            </a:rPr>
                            <m:t>&amp;</m:t>
                          </m:r>
                        </m:e>
                      </m:eqAr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4D8CF287-1556-414E-8DEC-B2930B5EEA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502" y="1957157"/>
                <a:ext cx="4107215" cy="7712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BB71935E-5399-4A51-AAA0-548ADD3F5CDE}"/>
                  </a:ext>
                </a:extLst>
              </p:cNvPr>
              <p:cNvSpPr/>
              <p:nvPr/>
            </p:nvSpPr>
            <p:spPr>
              <a:xfrm>
                <a:off x="6514395" y="1957157"/>
                <a:ext cx="4945649" cy="5217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zh-CN" altLang="en-US" sz="2400" i="1">
                              <a:solidFill>
                                <a:srgbClr val="FF5B5B"/>
                              </a:solidFill>
                              <a:latin typeface="Cambria Math" panose="02040503050406030204" pitchFamily="18" charset="0"/>
                            </a:rPr>
                            <m:t>decoder</m:t>
                          </m:r>
                          <m:r>
                            <m:rPr>
                              <m:nor/>
                            </m:rPr>
                            <a:rPr lang="zh-CN" alt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sSub>
                            <m:sSubPr>
                              <m:ctrlPr>
                                <a:rPr lang="zh-CN" alt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sub>
                      </m:sSub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↦</m:t>
                      </m:r>
                      <m:d>
                        <m:dPr>
                          <m:begChr m:val="{"/>
                          <m:endChr m:val="}"/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,⋯,</m:t>
                          </m:r>
                          <m:sSub>
                            <m:sSub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BB71935E-5399-4A51-AAA0-548ADD3F5C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4395" y="1957157"/>
                <a:ext cx="4945649" cy="5217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: 圆角 5">
            <a:extLst>
              <a:ext uri="{FF2B5EF4-FFF2-40B4-BE49-F238E27FC236}">
                <a16:creationId xmlns:a16="http://schemas.microsoft.com/office/drawing/2014/main" id="{98E95C0F-7BFD-4331-889F-FAA6005B4803}"/>
              </a:ext>
            </a:extLst>
          </p:cNvPr>
          <p:cNvSpPr/>
          <p:nvPr/>
        </p:nvSpPr>
        <p:spPr>
          <a:xfrm>
            <a:off x="1849652" y="1064870"/>
            <a:ext cx="2523281" cy="605695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1000" sy="101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accent1">
                    <a:lumMod val="50000"/>
                  </a:schemeClr>
                </a:solidFill>
              </a:rPr>
              <a:t>Encoder</a:t>
            </a:r>
            <a:endParaRPr lang="zh-CN" alt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0C4C29C6-2B86-4E5C-8238-6A23218BAEC1}"/>
              </a:ext>
            </a:extLst>
          </p:cNvPr>
          <p:cNvSpPr/>
          <p:nvPr/>
        </p:nvSpPr>
        <p:spPr>
          <a:xfrm>
            <a:off x="7725578" y="1064870"/>
            <a:ext cx="2523281" cy="605695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1000" sy="101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accent1">
                    <a:lumMod val="50000"/>
                  </a:schemeClr>
                </a:solidFill>
              </a:rPr>
              <a:t>Decoder</a:t>
            </a:r>
            <a:endParaRPr lang="zh-CN" alt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33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组合 165">
            <a:extLst>
              <a:ext uri="{FF2B5EF4-FFF2-40B4-BE49-F238E27FC236}">
                <a16:creationId xmlns:a16="http://schemas.microsoft.com/office/drawing/2014/main" id="{75E7FA55-72E6-40FD-BD28-6B524602F582}"/>
              </a:ext>
            </a:extLst>
          </p:cNvPr>
          <p:cNvGrpSpPr/>
          <p:nvPr/>
        </p:nvGrpSpPr>
        <p:grpSpPr>
          <a:xfrm>
            <a:off x="4387643" y="-372222"/>
            <a:ext cx="3416714" cy="986654"/>
            <a:chOff x="4532101" y="-372222"/>
            <a:chExt cx="3127799" cy="986654"/>
          </a:xfrm>
        </p:grpSpPr>
        <p:sp>
          <p:nvSpPr>
            <p:cNvPr id="175" name="矩形: 圆角 174">
              <a:extLst>
                <a:ext uri="{FF2B5EF4-FFF2-40B4-BE49-F238E27FC236}">
                  <a16:creationId xmlns:a16="http://schemas.microsoft.com/office/drawing/2014/main" id="{D384F63A-1ADB-47A3-A61D-9AFC4CB9092E}"/>
                </a:ext>
              </a:extLst>
            </p:cNvPr>
            <p:cNvSpPr/>
            <p:nvPr/>
          </p:nvSpPr>
          <p:spPr>
            <a:xfrm>
              <a:off x="4532101" y="-372222"/>
              <a:ext cx="3127799" cy="986653"/>
            </a:xfrm>
            <a:prstGeom prst="roundRect">
              <a:avLst>
                <a:gd name="adj" fmla="val 47564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1" name="文本框 180">
              <a:extLst>
                <a:ext uri="{FF2B5EF4-FFF2-40B4-BE49-F238E27FC236}">
                  <a16:creationId xmlns:a16="http://schemas.microsoft.com/office/drawing/2014/main" id="{C1AC0428-B682-48D0-BFAB-BC468B59B94B}"/>
                </a:ext>
              </a:extLst>
            </p:cNvPr>
            <p:cNvSpPr txBox="1"/>
            <p:nvPr/>
          </p:nvSpPr>
          <p:spPr>
            <a:xfrm>
              <a:off x="5349657" y="91212"/>
              <a:ext cx="14897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+mj-lt"/>
                  <a:cs typeface="+mn-ea"/>
                  <a:sym typeface="+mn-lt"/>
                </a:rPr>
                <a:t>Seq2Seq</a:t>
              </a:r>
            </a:p>
          </p:txBody>
        </p:sp>
      </p:grp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83DF852D-63D3-4D1E-85E6-953671F9A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8546" y="6492875"/>
            <a:ext cx="935813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pPr/>
              <a:t>14</a:t>
            </a:fld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364121DE-584F-47EB-8BF4-CDEE2535F9E5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43752" y="1961839"/>
            <a:ext cx="11104496" cy="3971557"/>
          </a:xfrm>
          <a:prstGeom prst="rect">
            <a:avLst/>
          </a:prstGeom>
        </p:spPr>
      </p:pic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36A029FF-F474-419B-A259-94C3AA62D8B7}"/>
              </a:ext>
            </a:extLst>
          </p:cNvPr>
          <p:cNvSpPr>
            <a:spLocks/>
          </p:cNvSpPr>
          <p:nvPr/>
        </p:nvSpPr>
        <p:spPr>
          <a:xfrm>
            <a:off x="443087" y="924604"/>
            <a:ext cx="2422033" cy="497873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63500" sx="101000" sy="101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</a:rPr>
              <a:t>RNN-RNN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589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0E7F5DB-CE3E-45E0-9550-19833EB35A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774" y="1608642"/>
            <a:ext cx="7986452" cy="4724809"/>
          </a:xfrm>
          <a:prstGeom prst="rect">
            <a:avLst/>
          </a:prstGeom>
        </p:spPr>
      </p:pic>
      <p:grpSp>
        <p:nvGrpSpPr>
          <p:cNvPr id="166" name="组合 165">
            <a:extLst>
              <a:ext uri="{FF2B5EF4-FFF2-40B4-BE49-F238E27FC236}">
                <a16:creationId xmlns:a16="http://schemas.microsoft.com/office/drawing/2014/main" id="{75E7FA55-72E6-40FD-BD28-6B524602F582}"/>
              </a:ext>
            </a:extLst>
          </p:cNvPr>
          <p:cNvGrpSpPr/>
          <p:nvPr/>
        </p:nvGrpSpPr>
        <p:grpSpPr>
          <a:xfrm>
            <a:off x="4387643" y="-372222"/>
            <a:ext cx="3416714" cy="986654"/>
            <a:chOff x="4532101" y="-372222"/>
            <a:chExt cx="3127799" cy="986654"/>
          </a:xfrm>
        </p:grpSpPr>
        <p:sp>
          <p:nvSpPr>
            <p:cNvPr id="175" name="矩形: 圆角 174">
              <a:extLst>
                <a:ext uri="{FF2B5EF4-FFF2-40B4-BE49-F238E27FC236}">
                  <a16:creationId xmlns:a16="http://schemas.microsoft.com/office/drawing/2014/main" id="{D384F63A-1ADB-47A3-A61D-9AFC4CB9092E}"/>
                </a:ext>
              </a:extLst>
            </p:cNvPr>
            <p:cNvSpPr/>
            <p:nvPr/>
          </p:nvSpPr>
          <p:spPr>
            <a:xfrm>
              <a:off x="4532101" y="-372222"/>
              <a:ext cx="3127799" cy="986653"/>
            </a:xfrm>
            <a:prstGeom prst="roundRect">
              <a:avLst>
                <a:gd name="adj" fmla="val 47564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1" name="文本框 180">
              <a:extLst>
                <a:ext uri="{FF2B5EF4-FFF2-40B4-BE49-F238E27FC236}">
                  <a16:creationId xmlns:a16="http://schemas.microsoft.com/office/drawing/2014/main" id="{C1AC0428-B682-48D0-BFAB-BC468B59B94B}"/>
                </a:ext>
              </a:extLst>
            </p:cNvPr>
            <p:cNvSpPr txBox="1"/>
            <p:nvPr/>
          </p:nvSpPr>
          <p:spPr>
            <a:xfrm>
              <a:off x="5349657" y="91212"/>
              <a:ext cx="14897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+mj-lt"/>
                  <a:cs typeface="+mn-ea"/>
                  <a:sym typeface="+mn-lt"/>
                </a:rPr>
                <a:t>Seq2Seq</a:t>
              </a:r>
            </a:p>
          </p:txBody>
        </p:sp>
      </p:grp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83DF852D-63D3-4D1E-85E6-953671F9A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8546" y="6492875"/>
            <a:ext cx="935813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pPr/>
              <a:t>15</a:t>
            </a:fld>
            <a:endParaRPr lang="zh-CN" altLang="en-US" dirty="0"/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36A029FF-F474-419B-A259-94C3AA62D8B7}"/>
              </a:ext>
            </a:extLst>
          </p:cNvPr>
          <p:cNvSpPr>
            <a:spLocks/>
          </p:cNvSpPr>
          <p:nvPr/>
        </p:nvSpPr>
        <p:spPr>
          <a:xfrm>
            <a:off x="443087" y="924604"/>
            <a:ext cx="2422033" cy="497873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63500" sx="101000" sy="101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</a:rPr>
              <a:t>CNN-RNN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1F372CF-D528-4350-A929-F6BF275381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683" y="3607702"/>
            <a:ext cx="3571542" cy="164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942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组合 165">
            <a:extLst>
              <a:ext uri="{FF2B5EF4-FFF2-40B4-BE49-F238E27FC236}">
                <a16:creationId xmlns:a16="http://schemas.microsoft.com/office/drawing/2014/main" id="{75E7FA55-72E6-40FD-BD28-6B524602F582}"/>
              </a:ext>
            </a:extLst>
          </p:cNvPr>
          <p:cNvGrpSpPr/>
          <p:nvPr/>
        </p:nvGrpSpPr>
        <p:grpSpPr>
          <a:xfrm>
            <a:off x="4387643" y="-372222"/>
            <a:ext cx="3416714" cy="986654"/>
            <a:chOff x="4532101" y="-372222"/>
            <a:chExt cx="3127799" cy="986654"/>
          </a:xfrm>
        </p:grpSpPr>
        <p:sp>
          <p:nvSpPr>
            <p:cNvPr id="175" name="矩形: 圆角 174">
              <a:extLst>
                <a:ext uri="{FF2B5EF4-FFF2-40B4-BE49-F238E27FC236}">
                  <a16:creationId xmlns:a16="http://schemas.microsoft.com/office/drawing/2014/main" id="{D384F63A-1ADB-47A3-A61D-9AFC4CB9092E}"/>
                </a:ext>
              </a:extLst>
            </p:cNvPr>
            <p:cNvSpPr/>
            <p:nvPr/>
          </p:nvSpPr>
          <p:spPr>
            <a:xfrm>
              <a:off x="4532101" y="-372222"/>
              <a:ext cx="3127799" cy="986653"/>
            </a:xfrm>
            <a:prstGeom prst="roundRect">
              <a:avLst>
                <a:gd name="adj" fmla="val 47564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1" name="文本框 180">
              <a:extLst>
                <a:ext uri="{FF2B5EF4-FFF2-40B4-BE49-F238E27FC236}">
                  <a16:creationId xmlns:a16="http://schemas.microsoft.com/office/drawing/2014/main" id="{C1AC0428-B682-48D0-BFAB-BC468B59B94B}"/>
                </a:ext>
              </a:extLst>
            </p:cNvPr>
            <p:cNvSpPr txBox="1"/>
            <p:nvPr/>
          </p:nvSpPr>
          <p:spPr>
            <a:xfrm>
              <a:off x="5296097" y="91212"/>
              <a:ext cx="15968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+mj-lt"/>
                  <a:cs typeface="+mn-ea"/>
                  <a:sym typeface="+mn-lt"/>
                </a:rPr>
                <a:t>Attention</a:t>
              </a:r>
            </a:p>
          </p:txBody>
        </p:sp>
      </p:grp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83DF852D-63D3-4D1E-85E6-953671F9A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8546" y="6492875"/>
            <a:ext cx="935813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pPr/>
              <a:t>16</a:t>
            </a:fld>
            <a:endParaRPr lang="zh-CN" altLang="en-US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E2436F9E-D334-46DE-B42C-29FCF3DC0086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b="59845"/>
          <a:stretch/>
        </p:blipFill>
        <p:spPr>
          <a:xfrm>
            <a:off x="1204796" y="1383850"/>
            <a:ext cx="9782408" cy="2045150"/>
          </a:xfrm>
          <a:prstGeom prst="rect">
            <a:avLst/>
          </a:prstGeom>
        </p:spPr>
      </p:pic>
      <p:sp>
        <p:nvSpPr>
          <p:cNvPr id="4" name="椭圆 3">
            <a:extLst>
              <a:ext uri="{FF2B5EF4-FFF2-40B4-BE49-F238E27FC236}">
                <a16:creationId xmlns:a16="http://schemas.microsoft.com/office/drawing/2014/main" id="{528D8FDA-856D-4BF3-A877-012F01E66C03}"/>
              </a:ext>
            </a:extLst>
          </p:cNvPr>
          <p:cNvSpPr/>
          <p:nvPr/>
        </p:nvSpPr>
        <p:spPr>
          <a:xfrm>
            <a:off x="1837206" y="4048000"/>
            <a:ext cx="635623" cy="63562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7C8E5282-2E44-45B0-8415-AFD21C5C8F84}"/>
              </a:ext>
            </a:extLst>
          </p:cNvPr>
          <p:cNvSpPr/>
          <p:nvPr/>
        </p:nvSpPr>
        <p:spPr>
          <a:xfrm>
            <a:off x="2994619" y="4048000"/>
            <a:ext cx="635623" cy="63562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16B765D3-86A8-43BA-A94A-18D53005A678}"/>
              </a:ext>
            </a:extLst>
          </p:cNvPr>
          <p:cNvSpPr/>
          <p:nvPr/>
        </p:nvSpPr>
        <p:spPr>
          <a:xfrm>
            <a:off x="4152032" y="4048000"/>
            <a:ext cx="635623" cy="63562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15E655BD-8E0D-47F3-9813-363A215EE7B9}"/>
              </a:ext>
            </a:extLst>
          </p:cNvPr>
          <p:cNvSpPr/>
          <p:nvPr/>
        </p:nvSpPr>
        <p:spPr>
          <a:xfrm>
            <a:off x="5309445" y="4048000"/>
            <a:ext cx="635623" cy="63562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8A584A37-4F54-4317-8745-87FB88AAB6E2}"/>
              </a:ext>
            </a:extLst>
          </p:cNvPr>
          <p:cNvSpPr/>
          <p:nvPr/>
        </p:nvSpPr>
        <p:spPr>
          <a:xfrm>
            <a:off x="6466861" y="4048000"/>
            <a:ext cx="635623" cy="6356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0B936917-7F5E-432A-8FCD-FA62E49EB449}"/>
              </a:ext>
            </a:extLst>
          </p:cNvPr>
          <p:cNvSpPr/>
          <p:nvPr/>
        </p:nvSpPr>
        <p:spPr>
          <a:xfrm>
            <a:off x="8460572" y="4056435"/>
            <a:ext cx="635623" cy="6356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等腰三角形 4">
            <a:extLst>
              <a:ext uri="{FF2B5EF4-FFF2-40B4-BE49-F238E27FC236}">
                <a16:creationId xmlns:a16="http://schemas.microsoft.com/office/drawing/2014/main" id="{06C34E44-C2AE-4C5D-8793-D33797577BA3}"/>
              </a:ext>
            </a:extLst>
          </p:cNvPr>
          <p:cNvSpPr/>
          <p:nvPr/>
        </p:nvSpPr>
        <p:spPr>
          <a:xfrm rot="5400000">
            <a:off x="2526003" y="4186741"/>
            <a:ext cx="415442" cy="35814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等腰三角形 20">
            <a:extLst>
              <a:ext uri="{FF2B5EF4-FFF2-40B4-BE49-F238E27FC236}">
                <a16:creationId xmlns:a16="http://schemas.microsoft.com/office/drawing/2014/main" id="{4B66765D-14DD-44B8-AA22-7616CFDF12A2}"/>
              </a:ext>
            </a:extLst>
          </p:cNvPr>
          <p:cNvSpPr/>
          <p:nvPr/>
        </p:nvSpPr>
        <p:spPr>
          <a:xfrm rot="5400000">
            <a:off x="3683416" y="4186741"/>
            <a:ext cx="415442" cy="35814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等腰三角形 21">
            <a:extLst>
              <a:ext uri="{FF2B5EF4-FFF2-40B4-BE49-F238E27FC236}">
                <a16:creationId xmlns:a16="http://schemas.microsoft.com/office/drawing/2014/main" id="{97862652-2E25-4C66-969A-6D32A20C8AC4}"/>
              </a:ext>
            </a:extLst>
          </p:cNvPr>
          <p:cNvSpPr/>
          <p:nvPr/>
        </p:nvSpPr>
        <p:spPr>
          <a:xfrm rot="5400000">
            <a:off x="4840829" y="4186741"/>
            <a:ext cx="415442" cy="35814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等腰三角形 22">
            <a:extLst>
              <a:ext uri="{FF2B5EF4-FFF2-40B4-BE49-F238E27FC236}">
                <a16:creationId xmlns:a16="http://schemas.microsoft.com/office/drawing/2014/main" id="{C45B4C0B-F098-40A9-962D-F191471310ED}"/>
              </a:ext>
            </a:extLst>
          </p:cNvPr>
          <p:cNvSpPr/>
          <p:nvPr/>
        </p:nvSpPr>
        <p:spPr>
          <a:xfrm rot="5400000">
            <a:off x="5998242" y="4186741"/>
            <a:ext cx="415442" cy="35814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7" name="连接符: 曲线 6">
            <a:extLst>
              <a:ext uri="{FF2B5EF4-FFF2-40B4-BE49-F238E27FC236}">
                <a16:creationId xmlns:a16="http://schemas.microsoft.com/office/drawing/2014/main" id="{9EB9088B-A5BD-4485-9FFC-19D8C8806E98}"/>
              </a:ext>
            </a:extLst>
          </p:cNvPr>
          <p:cNvCxnSpPr>
            <a:stCxn id="16" idx="4"/>
            <a:endCxn id="19" idx="4"/>
          </p:cNvCxnSpPr>
          <p:nvPr/>
        </p:nvCxnSpPr>
        <p:spPr>
          <a:xfrm rot="16200000" flipH="1">
            <a:off x="6619897" y="2533570"/>
            <a:ext cx="8435" cy="4308540"/>
          </a:xfrm>
          <a:prstGeom prst="curvedConnector3">
            <a:avLst>
              <a:gd name="adj1" fmla="val 8109959"/>
            </a:avLst>
          </a:prstGeom>
          <a:ln w="38100">
            <a:solidFill>
              <a:schemeClr val="accent5">
                <a:lumMod val="60000"/>
                <a:lumOff val="40000"/>
              </a:schemeClr>
            </a:solidFill>
            <a:tailEnd type="triangle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连接符: 曲线 26">
            <a:extLst>
              <a:ext uri="{FF2B5EF4-FFF2-40B4-BE49-F238E27FC236}">
                <a16:creationId xmlns:a16="http://schemas.microsoft.com/office/drawing/2014/main" id="{A3C912F9-592C-4594-9D89-7112C465515C}"/>
              </a:ext>
            </a:extLst>
          </p:cNvPr>
          <p:cNvCxnSpPr>
            <a:cxnSpLocks/>
            <a:stCxn id="4" idx="4"/>
            <a:endCxn id="19" idx="4"/>
          </p:cNvCxnSpPr>
          <p:nvPr/>
        </p:nvCxnSpPr>
        <p:spPr>
          <a:xfrm rot="16200000" flipH="1">
            <a:off x="5462484" y="1376157"/>
            <a:ext cx="8435" cy="6623366"/>
          </a:xfrm>
          <a:prstGeom prst="curvedConnector3">
            <a:avLst>
              <a:gd name="adj1" fmla="val 16541494"/>
            </a:avLst>
          </a:prstGeom>
          <a:ln w="12700">
            <a:solidFill>
              <a:schemeClr val="accent1">
                <a:lumMod val="40000"/>
                <a:lumOff val="60000"/>
              </a:schemeClr>
            </a:solidFill>
            <a:tailEnd type="triangle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连接符: 曲线 30">
            <a:extLst>
              <a:ext uri="{FF2B5EF4-FFF2-40B4-BE49-F238E27FC236}">
                <a16:creationId xmlns:a16="http://schemas.microsoft.com/office/drawing/2014/main" id="{5B64359A-AE3E-4495-9F8F-AE877F09BA77}"/>
              </a:ext>
            </a:extLst>
          </p:cNvPr>
          <p:cNvCxnSpPr>
            <a:cxnSpLocks/>
            <a:stCxn id="17" idx="4"/>
            <a:endCxn id="19" idx="4"/>
          </p:cNvCxnSpPr>
          <p:nvPr/>
        </p:nvCxnSpPr>
        <p:spPr>
          <a:xfrm rot="16200000" flipH="1">
            <a:off x="7198603" y="3112276"/>
            <a:ext cx="8435" cy="3151127"/>
          </a:xfrm>
          <a:prstGeom prst="curvedConnector3">
            <a:avLst>
              <a:gd name="adj1" fmla="val 6062300"/>
            </a:avLst>
          </a:prstGeom>
          <a:ln w="12700">
            <a:solidFill>
              <a:schemeClr val="accent1">
                <a:lumMod val="40000"/>
                <a:lumOff val="60000"/>
              </a:schemeClr>
            </a:solidFill>
            <a:tailEnd type="triangle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连接符: 曲线 34">
            <a:extLst>
              <a:ext uri="{FF2B5EF4-FFF2-40B4-BE49-F238E27FC236}">
                <a16:creationId xmlns:a16="http://schemas.microsoft.com/office/drawing/2014/main" id="{78646575-E015-475C-9E0B-D05F52FEBD50}"/>
              </a:ext>
            </a:extLst>
          </p:cNvPr>
          <p:cNvCxnSpPr>
            <a:cxnSpLocks/>
            <a:stCxn id="18" idx="4"/>
            <a:endCxn id="19" idx="4"/>
          </p:cNvCxnSpPr>
          <p:nvPr/>
        </p:nvCxnSpPr>
        <p:spPr>
          <a:xfrm rot="16200000" flipH="1">
            <a:off x="7777311" y="3690984"/>
            <a:ext cx="8435" cy="1993711"/>
          </a:xfrm>
          <a:prstGeom prst="curvedConnector3">
            <a:avLst>
              <a:gd name="adj1" fmla="val 2810136"/>
            </a:avLst>
          </a:prstGeom>
          <a:ln w="12700">
            <a:solidFill>
              <a:schemeClr val="accent1">
                <a:lumMod val="40000"/>
                <a:lumOff val="60000"/>
              </a:schemeClr>
            </a:solidFill>
            <a:tailEnd type="triangle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连接符: 曲线 37">
            <a:extLst>
              <a:ext uri="{FF2B5EF4-FFF2-40B4-BE49-F238E27FC236}">
                <a16:creationId xmlns:a16="http://schemas.microsoft.com/office/drawing/2014/main" id="{6ECF4A00-7504-48E2-A937-99E7EC2A410C}"/>
              </a:ext>
            </a:extLst>
          </p:cNvPr>
          <p:cNvCxnSpPr>
            <a:cxnSpLocks/>
            <a:stCxn id="15" idx="4"/>
            <a:endCxn id="19" idx="4"/>
          </p:cNvCxnSpPr>
          <p:nvPr/>
        </p:nvCxnSpPr>
        <p:spPr>
          <a:xfrm rot="16200000" flipH="1">
            <a:off x="6041190" y="1954863"/>
            <a:ext cx="8435" cy="5465953"/>
          </a:xfrm>
          <a:prstGeom prst="curvedConnector3">
            <a:avLst>
              <a:gd name="adj1" fmla="val 12446177"/>
            </a:avLst>
          </a:prstGeom>
          <a:ln w="25400">
            <a:solidFill>
              <a:schemeClr val="accent1">
                <a:lumMod val="60000"/>
                <a:lumOff val="40000"/>
              </a:schemeClr>
            </a:solidFill>
            <a:tailEnd type="triangle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224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矩形 193">
            <a:extLst>
              <a:ext uri="{FF2B5EF4-FFF2-40B4-BE49-F238E27FC236}">
                <a16:creationId xmlns:a16="http://schemas.microsoft.com/office/drawing/2014/main" id="{C5E12F12-FC62-4843-A7C6-ED224EBBF473}"/>
              </a:ext>
            </a:extLst>
          </p:cNvPr>
          <p:cNvSpPr/>
          <p:nvPr/>
        </p:nvSpPr>
        <p:spPr>
          <a:xfrm>
            <a:off x="0" y="6492875"/>
            <a:ext cx="12192000" cy="3651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1000" sy="101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dirty="0" err="1">
                <a:solidFill>
                  <a:schemeClr val="accent5">
                    <a:lumMod val="75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Guokun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 Lai et al. “Modeling Long- and Short-Term Temporal Patterns with Deep Neural Networks”. In </a:t>
            </a:r>
            <a:r>
              <a:rPr lang="en-US" altLang="zh-CN" i="1" dirty="0">
                <a:solidFill>
                  <a:schemeClr val="accent5">
                    <a:lumMod val="75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SIGIR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, 2018 </a:t>
            </a:r>
            <a:r>
              <a:rPr lang="en-US" altLang="zh-CN" dirty="0">
                <a:solidFill>
                  <a:srgbClr val="FF5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 Light" panose="020B0303030403030204" pitchFamily="34" charset="-78"/>
                <a:cs typeface="Dubai Light" panose="020B0303030403030204" pitchFamily="34" charset="-78"/>
              </a:rPr>
              <a:t>CCF-A</a:t>
            </a:r>
          </a:p>
        </p:txBody>
      </p:sp>
      <p:sp>
        <p:nvSpPr>
          <p:cNvPr id="201" name="矩形: 圆角 200">
            <a:extLst>
              <a:ext uri="{FF2B5EF4-FFF2-40B4-BE49-F238E27FC236}">
                <a16:creationId xmlns:a16="http://schemas.microsoft.com/office/drawing/2014/main" id="{1CBE0671-6F4A-4751-87AF-B7512D626E09}"/>
              </a:ext>
            </a:extLst>
          </p:cNvPr>
          <p:cNvSpPr>
            <a:spLocks/>
          </p:cNvSpPr>
          <p:nvPr/>
        </p:nvSpPr>
        <p:spPr>
          <a:xfrm>
            <a:off x="484074" y="917409"/>
            <a:ext cx="11223852" cy="931711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1000" sy="101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CN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66" name="组合 165">
            <a:extLst>
              <a:ext uri="{FF2B5EF4-FFF2-40B4-BE49-F238E27FC236}">
                <a16:creationId xmlns:a16="http://schemas.microsoft.com/office/drawing/2014/main" id="{75E7FA55-72E6-40FD-BD28-6B524602F582}"/>
              </a:ext>
            </a:extLst>
          </p:cNvPr>
          <p:cNvGrpSpPr/>
          <p:nvPr/>
        </p:nvGrpSpPr>
        <p:grpSpPr>
          <a:xfrm>
            <a:off x="4387643" y="-372222"/>
            <a:ext cx="3416714" cy="986654"/>
            <a:chOff x="4532101" y="-372222"/>
            <a:chExt cx="3127799" cy="986654"/>
          </a:xfrm>
        </p:grpSpPr>
        <p:sp>
          <p:nvSpPr>
            <p:cNvPr id="175" name="矩形: 圆角 174">
              <a:extLst>
                <a:ext uri="{FF2B5EF4-FFF2-40B4-BE49-F238E27FC236}">
                  <a16:creationId xmlns:a16="http://schemas.microsoft.com/office/drawing/2014/main" id="{D384F63A-1ADB-47A3-A61D-9AFC4CB9092E}"/>
                </a:ext>
              </a:extLst>
            </p:cNvPr>
            <p:cNvSpPr/>
            <p:nvPr/>
          </p:nvSpPr>
          <p:spPr>
            <a:xfrm>
              <a:off x="4532101" y="-372222"/>
              <a:ext cx="3127799" cy="986653"/>
            </a:xfrm>
            <a:prstGeom prst="roundRect">
              <a:avLst>
                <a:gd name="adj" fmla="val 47564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1" name="文本框 180">
              <a:extLst>
                <a:ext uri="{FF2B5EF4-FFF2-40B4-BE49-F238E27FC236}">
                  <a16:creationId xmlns:a16="http://schemas.microsoft.com/office/drawing/2014/main" id="{C1AC0428-B682-48D0-BFAB-BC468B59B94B}"/>
                </a:ext>
              </a:extLst>
            </p:cNvPr>
            <p:cNvSpPr txBox="1"/>
            <p:nvPr/>
          </p:nvSpPr>
          <p:spPr>
            <a:xfrm>
              <a:off x="5469249" y="91212"/>
              <a:ext cx="12505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+mj-lt"/>
                  <a:cs typeface="+mn-ea"/>
                  <a:sym typeface="+mn-lt"/>
                </a:rPr>
                <a:t>LSTNet</a:t>
              </a:r>
            </a:p>
          </p:txBody>
        </p:sp>
      </p:grp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83DF852D-63D3-4D1E-85E6-953671F9A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17</a:t>
            </a:fld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2CBD670-DBFD-4D7C-ACE7-270AE81B8D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639" y="2084608"/>
            <a:ext cx="8634853" cy="3681264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22CAFB8A-872A-49B5-8D1B-C046F48E6EDB}"/>
              </a:ext>
            </a:extLst>
          </p:cNvPr>
          <p:cNvSpPr/>
          <p:nvPr/>
        </p:nvSpPr>
        <p:spPr>
          <a:xfrm>
            <a:off x="3246500" y="5906624"/>
            <a:ext cx="5695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Long- and Short-term Time-series network (LSTNet)</a:t>
            </a:r>
            <a:endParaRPr lang="zh-CN" alt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080BE05E-2BE9-46C9-8EEB-E18A32F88F5A}"/>
              </a:ext>
            </a:extLst>
          </p:cNvPr>
          <p:cNvGrpSpPr/>
          <p:nvPr/>
        </p:nvGrpSpPr>
        <p:grpSpPr>
          <a:xfrm>
            <a:off x="774764" y="1134328"/>
            <a:ext cx="10642472" cy="497873"/>
            <a:chOff x="774764" y="1134328"/>
            <a:chExt cx="10642472" cy="497873"/>
          </a:xfrm>
        </p:grpSpPr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04D38877-6B99-4E10-83C3-3C2585E4B467}"/>
                </a:ext>
              </a:extLst>
            </p:cNvPr>
            <p:cNvSpPr>
              <a:spLocks/>
            </p:cNvSpPr>
            <p:nvPr/>
          </p:nvSpPr>
          <p:spPr>
            <a:xfrm>
              <a:off x="774764" y="1134328"/>
              <a:ext cx="1004482" cy="497873"/>
            </a:xfrm>
            <a:prstGeom prst="roundRect">
              <a:avLst>
                <a:gd name="adj" fmla="val 31150"/>
              </a:avLst>
            </a:prstGeom>
            <a:noFill/>
            <a:ln>
              <a:solidFill>
                <a:schemeClr val="accent1">
                  <a:lumMod val="75000"/>
                </a:schemeClr>
              </a:solidFill>
            </a:ln>
            <a:effectLst>
              <a:outerShdw blurRad="63500" sx="101000" sy="101000" algn="ctr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solidFill>
                    <a:schemeClr val="accent1">
                      <a:lumMod val="75000"/>
                    </a:schemeClr>
                  </a:solidFill>
                </a:rPr>
                <a:t>Input</a:t>
              </a:r>
            </a:p>
          </p:txBody>
        </p:sp>
        <p:sp>
          <p:nvSpPr>
            <p:cNvPr id="26" name="箭头: 右 25">
              <a:extLst>
                <a:ext uri="{FF2B5EF4-FFF2-40B4-BE49-F238E27FC236}">
                  <a16:creationId xmlns:a16="http://schemas.microsoft.com/office/drawing/2014/main" id="{74A3EAED-DD03-41BE-BD04-D0A19CD8850B}"/>
                </a:ext>
              </a:extLst>
            </p:cNvPr>
            <p:cNvSpPr>
              <a:spLocks/>
            </p:cNvSpPr>
            <p:nvPr/>
          </p:nvSpPr>
          <p:spPr>
            <a:xfrm>
              <a:off x="1888186" y="1258796"/>
              <a:ext cx="540515" cy="248937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63500" sx="101000" sy="101000" algn="ctr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7" name="矩形: 圆角 26">
              <a:extLst>
                <a:ext uri="{FF2B5EF4-FFF2-40B4-BE49-F238E27FC236}">
                  <a16:creationId xmlns:a16="http://schemas.microsoft.com/office/drawing/2014/main" id="{F7353678-DF8F-4C5C-A66A-CBF3C468B58A}"/>
                </a:ext>
              </a:extLst>
            </p:cNvPr>
            <p:cNvSpPr>
              <a:spLocks/>
            </p:cNvSpPr>
            <p:nvPr/>
          </p:nvSpPr>
          <p:spPr>
            <a:xfrm>
              <a:off x="2537641" y="1134328"/>
              <a:ext cx="1476898" cy="497873"/>
            </a:xfrm>
            <a:prstGeom prst="roundRect">
              <a:avLst>
                <a:gd name="adj" fmla="val 3115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>
              <a:outerShdw blurRad="63500" sx="101000" sy="101000" algn="ctr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solidFill>
                    <a:schemeClr val="accent1">
                      <a:lumMod val="75000"/>
                    </a:schemeClr>
                  </a:solidFill>
                </a:rPr>
                <a:t>CNN &amp; AR</a:t>
              </a:r>
            </a:p>
          </p:txBody>
        </p:sp>
        <p:sp>
          <p:nvSpPr>
            <p:cNvPr id="28" name="矩形: 圆角 27">
              <a:extLst>
                <a:ext uri="{FF2B5EF4-FFF2-40B4-BE49-F238E27FC236}">
                  <a16:creationId xmlns:a16="http://schemas.microsoft.com/office/drawing/2014/main" id="{FBEADF5F-BA60-44BD-8C31-0397FD7A39B9}"/>
                </a:ext>
              </a:extLst>
            </p:cNvPr>
            <p:cNvSpPr>
              <a:spLocks/>
            </p:cNvSpPr>
            <p:nvPr/>
          </p:nvSpPr>
          <p:spPr>
            <a:xfrm>
              <a:off x="4772934" y="1134328"/>
              <a:ext cx="2463345" cy="497873"/>
            </a:xfrm>
            <a:prstGeom prst="roundRect">
              <a:avLst>
                <a:gd name="adj" fmla="val 31150"/>
              </a:avLst>
            </a:prstGeom>
            <a:noFill/>
            <a:ln>
              <a:solidFill>
                <a:schemeClr val="accent1">
                  <a:lumMod val="75000"/>
                </a:schemeClr>
              </a:solidFill>
            </a:ln>
            <a:effectLst>
              <a:outerShdw blurRad="63500" sx="101000" sy="101000" algn="ctr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solidFill>
                    <a:schemeClr val="accent1">
                      <a:lumMod val="75000"/>
                    </a:schemeClr>
                  </a:solidFill>
                </a:rPr>
                <a:t>RNN &amp; RNN-Skip</a:t>
              </a:r>
            </a:p>
          </p:txBody>
        </p:sp>
        <p:sp>
          <p:nvSpPr>
            <p:cNvPr id="29" name="箭头: 右 28">
              <a:extLst>
                <a:ext uri="{FF2B5EF4-FFF2-40B4-BE49-F238E27FC236}">
                  <a16:creationId xmlns:a16="http://schemas.microsoft.com/office/drawing/2014/main" id="{0F2DA863-2F59-40EE-8007-A9E0DAC0759C}"/>
                </a:ext>
              </a:extLst>
            </p:cNvPr>
            <p:cNvSpPr>
              <a:spLocks/>
            </p:cNvSpPr>
            <p:nvPr/>
          </p:nvSpPr>
          <p:spPr>
            <a:xfrm>
              <a:off x="4123479" y="1258796"/>
              <a:ext cx="540515" cy="248937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63500" sx="101000" sy="101000" algn="ctr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0" name="箭头: 右 29">
              <a:extLst>
                <a:ext uri="{FF2B5EF4-FFF2-40B4-BE49-F238E27FC236}">
                  <a16:creationId xmlns:a16="http://schemas.microsoft.com/office/drawing/2014/main" id="{9FB035CD-7B61-4CDD-AA46-9260D268FDB2}"/>
                </a:ext>
              </a:extLst>
            </p:cNvPr>
            <p:cNvSpPr>
              <a:spLocks/>
            </p:cNvSpPr>
            <p:nvPr/>
          </p:nvSpPr>
          <p:spPr>
            <a:xfrm>
              <a:off x="7345219" y="1258796"/>
              <a:ext cx="540515" cy="248937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63500" sx="101000" sy="101000" algn="ctr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1" name="矩形: 圆角 30">
              <a:extLst>
                <a:ext uri="{FF2B5EF4-FFF2-40B4-BE49-F238E27FC236}">
                  <a16:creationId xmlns:a16="http://schemas.microsoft.com/office/drawing/2014/main" id="{AF5051B0-7794-4111-A542-8D3D883195B0}"/>
                </a:ext>
              </a:extLst>
            </p:cNvPr>
            <p:cNvSpPr>
              <a:spLocks/>
            </p:cNvSpPr>
            <p:nvPr/>
          </p:nvSpPr>
          <p:spPr>
            <a:xfrm>
              <a:off x="7994674" y="1134328"/>
              <a:ext cx="1506291" cy="497873"/>
            </a:xfrm>
            <a:prstGeom prst="roundRect">
              <a:avLst>
                <a:gd name="adj" fmla="val 31150"/>
              </a:avLst>
            </a:prstGeom>
            <a:noFill/>
            <a:ln>
              <a:solidFill>
                <a:schemeClr val="accent1">
                  <a:lumMod val="75000"/>
                </a:schemeClr>
              </a:solidFill>
            </a:ln>
            <a:effectLst>
              <a:outerShdw blurRad="63500" sx="101000" sy="101000" algn="ctr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solidFill>
                    <a:schemeClr val="accent1">
                      <a:lumMod val="75000"/>
                    </a:schemeClr>
                  </a:solidFill>
                </a:rPr>
                <a:t>FC &amp; Sum</a:t>
              </a:r>
            </a:p>
          </p:txBody>
        </p:sp>
        <p:sp>
          <p:nvSpPr>
            <p:cNvPr id="32" name="箭头: 右 31">
              <a:extLst>
                <a:ext uri="{FF2B5EF4-FFF2-40B4-BE49-F238E27FC236}">
                  <a16:creationId xmlns:a16="http://schemas.microsoft.com/office/drawing/2014/main" id="{71683286-DF20-491A-A6D0-1568D6CB3A31}"/>
                </a:ext>
              </a:extLst>
            </p:cNvPr>
            <p:cNvSpPr>
              <a:spLocks/>
            </p:cNvSpPr>
            <p:nvPr/>
          </p:nvSpPr>
          <p:spPr>
            <a:xfrm>
              <a:off x="9609905" y="1258796"/>
              <a:ext cx="540515" cy="248937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63500" sx="101000" sy="101000" algn="ctr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3" name="矩形: 圆角 32">
              <a:extLst>
                <a:ext uri="{FF2B5EF4-FFF2-40B4-BE49-F238E27FC236}">
                  <a16:creationId xmlns:a16="http://schemas.microsoft.com/office/drawing/2014/main" id="{52A56D3B-D78C-4694-810B-D8E2ABEC45BD}"/>
                </a:ext>
              </a:extLst>
            </p:cNvPr>
            <p:cNvSpPr>
              <a:spLocks/>
            </p:cNvSpPr>
            <p:nvPr/>
          </p:nvSpPr>
          <p:spPr>
            <a:xfrm>
              <a:off x="10259357" y="1134328"/>
              <a:ext cx="1157879" cy="497873"/>
            </a:xfrm>
            <a:prstGeom prst="roundRect">
              <a:avLst>
                <a:gd name="adj" fmla="val 31150"/>
              </a:avLst>
            </a:prstGeom>
            <a:noFill/>
            <a:ln>
              <a:solidFill>
                <a:schemeClr val="accent1">
                  <a:lumMod val="75000"/>
                </a:schemeClr>
              </a:solidFill>
            </a:ln>
            <a:effectLst>
              <a:outerShdw blurRad="63500" sx="101000" sy="101000" algn="ctr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solidFill>
                    <a:schemeClr val="accent1">
                      <a:lumMod val="75000"/>
                    </a:schemeClr>
                  </a:solidFill>
                </a:rPr>
                <a:t>Output</a:t>
              </a:r>
            </a:p>
          </p:txBody>
        </p:sp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7E5A41A7-41FD-42E4-9ED8-1E0D070A70CE}"/>
              </a:ext>
            </a:extLst>
          </p:cNvPr>
          <p:cNvSpPr/>
          <p:nvPr/>
        </p:nvSpPr>
        <p:spPr>
          <a:xfrm>
            <a:off x="9139670" y="5199094"/>
            <a:ext cx="27494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/>
              <a:t>Focus on local scaling</a:t>
            </a:r>
            <a:endParaRPr lang="zh-CN" altLang="en-US" sz="2000" dirty="0"/>
          </a:p>
        </p:txBody>
      </p:sp>
      <p:sp>
        <p:nvSpPr>
          <p:cNvPr id="36" name="矩形: 圆角 35">
            <a:extLst>
              <a:ext uri="{FF2B5EF4-FFF2-40B4-BE49-F238E27FC236}">
                <a16:creationId xmlns:a16="http://schemas.microsoft.com/office/drawing/2014/main" id="{A30D7D03-DBB5-4B56-BC28-EC98F2445D0C}"/>
              </a:ext>
            </a:extLst>
          </p:cNvPr>
          <p:cNvSpPr>
            <a:spLocks/>
          </p:cNvSpPr>
          <p:nvPr/>
        </p:nvSpPr>
        <p:spPr>
          <a:xfrm>
            <a:off x="9130965" y="2174538"/>
            <a:ext cx="1643715" cy="497873"/>
          </a:xfrm>
          <a:prstGeom prst="roundRect">
            <a:avLst>
              <a:gd name="adj" fmla="val 31150"/>
            </a:avLst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outerShdw blurRad="63500" sx="101000" sy="101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accent1">
                    <a:lumMod val="75000"/>
                  </a:schemeClr>
                </a:solidFill>
              </a:rPr>
              <a:t>Non-linear</a:t>
            </a:r>
          </a:p>
        </p:txBody>
      </p:sp>
      <p:sp>
        <p:nvSpPr>
          <p:cNvPr id="37" name="矩形: 圆角 36">
            <a:extLst>
              <a:ext uri="{FF2B5EF4-FFF2-40B4-BE49-F238E27FC236}">
                <a16:creationId xmlns:a16="http://schemas.microsoft.com/office/drawing/2014/main" id="{8235298A-B225-45AC-966C-E1BBC5AA6267}"/>
              </a:ext>
            </a:extLst>
          </p:cNvPr>
          <p:cNvSpPr>
            <a:spLocks/>
          </p:cNvSpPr>
          <p:nvPr/>
        </p:nvSpPr>
        <p:spPr>
          <a:xfrm>
            <a:off x="9130965" y="4062813"/>
            <a:ext cx="1643715" cy="497873"/>
          </a:xfrm>
          <a:prstGeom prst="roundRect">
            <a:avLst>
              <a:gd name="adj" fmla="val 31150"/>
            </a:avLst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outerShdw blurRad="63500" sx="101000" sy="101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accent1">
                    <a:lumMod val="75000"/>
                  </a:schemeClr>
                </a:solidFill>
              </a:rPr>
              <a:t>Linear</a:t>
            </a: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A1B66055-10AB-4126-BA6C-086A272BD26E}"/>
              </a:ext>
            </a:extLst>
          </p:cNvPr>
          <p:cNvSpPr/>
          <p:nvPr/>
        </p:nvSpPr>
        <p:spPr>
          <a:xfrm>
            <a:off x="9139670" y="2839412"/>
            <a:ext cx="20794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chemeClr val="accent1">
                    <a:lumMod val="75000"/>
                  </a:schemeClr>
                </a:solidFill>
              </a:rPr>
              <a:t>Neural Network</a:t>
            </a:r>
            <a:endParaRPr lang="zh-CN" alt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4361AB97-2ADF-4665-BA16-43560F18BAFC}"/>
              </a:ext>
            </a:extLst>
          </p:cNvPr>
          <p:cNvSpPr/>
          <p:nvPr/>
        </p:nvSpPr>
        <p:spPr>
          <a:xfrm>
            <a:off x="9139670" y="4679835"/>
            <a:ext cx="19672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chemeClr val="accent1">
                    <a:lumMod val="75000"/>
                  </a:schemeClr>
                </a:solidFill>
              </a:rPr>
              <a:t>Autoregressive</a:t>
            </a:r>
            <a:endParaRPr lang="zh-CN" alt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45077F7-9216-4FE1-82CF-02B51A4A1BC5}"/>
              </a:ext>
            </a:extLst>
          </p:cNvPr>
          <p:cNvSpPr/>
          <p:nvPr/>
        </p:nvSpPr>
        <p:spPr>
          <a:xfrm>
            <a:off x="9139670" y="3384910"/>
            <a:ext cx="2252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Recurring patterns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38901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矩形 193">
            <a:extLst>
              <a:ext uri="{FF2B5EF4-FFF2-40B4-BE49-F238E27FC236}">
                <a16:creationId xmlns:a16="http://schemas.microsoft.com/office/drawing/2014/main" id="{C5E12F12-FC62-4843-A7C6-ED224EBBF473}"/>
              </a:ext>
            </a:extLst>
          </p:cNvPr>
          <p:cNvSpPr/>
          <p:nvPr/>
        </p:nvSpPr>
        <p:spPr>
          <a:xfrm>
            <a:off x="0" y="6492875"/>
            <a:ext cx="12192000" cy="3651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1000" sy="101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dirty="0" err="1">
                <a:solidFill>
                  <a:schemeClr val="accent5">
                    <a:lumMod val="75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Guokun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 Lai et al. “Modeling Long- and Short-Term Temporal Patterns with Deep Neural Networks”. In </a:t>
            </a:r>
            <a:r>
              <a:rPr lang="en-US" altLang="zh-CN" i="1" dirty="0">
                <a:solidFill>
                  <a:schemeClr val="accent5">
                    <a:lumMod val="75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SIGIR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, 2018 </a:t>
            </a:r>
            <a:r>
              <a:rPr lang="en-US" altLang="zh-CN" dirty="0">
                <a:solidFill>
                  <a:srgbClr val="FF5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 Light" panose="020B0303030403030204" pitchFamily="34" charset="-78"/>
                <a:cs typeface="Dubai Light" panose="020B0303030403030204" pitchFamily="34" charset="-78"/>
              </a:rPr>
              <a:t>CCF-A</a:t>
            </a:r>
          </a:p>
        </p:txBody>
      </p:sp>
      <p:sp>
        <p:nvSpPr>
          <p:cNvPr id="201" name="矩形: 圆角 200">
            <a:extLst>
              <a:ext uri="{FF2B5EF4-FFF2-40B4-BE49-F238E27FC236}">
                <a16:creationId xmlns:a16="http://schemas.microsoft.com/office/drawing/2014/main" id="{1CBE0671-6F4A-4751-87AF-B7512D626E09}"/>
              </a:ext>
            </a:extLst>
          </p:cNvPr>
          <p:cNvSpPr>
            <a:spLocks/>
          </p:cNvSpPr>
          <p:nvPr/>
        </p:nvSpPr>
        <p:spPr>
          <a:xfrm>
            <a:off x="484074" y="917409"/>
            <a:ext cx="11223852" cy="931711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1000" sy="101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CN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66" name="组合 165">
            <a:extLst>
              <a:ext uri="{FF2B5EF4-FFF2-40B4-BE49-F238E27FC236}">
                <a16:creationId xmlns:a16="http://schemas.microsoft.com/office/drawing/2014/main" id="{75E7FA55-72E6-40FD-BD28-6B524602F582}"/>
              </a:ext>
            </a:extLst>
          </p:cNvPr>
          <p:cNvGrpSpPr/>
          <p:nvPr/>
        </p:nvGrpSpPr>
        <p:grpSpPr>
          <a:xfrm>
            <a:off x="4387643" y="-372222"/>
            <a:ext cx="3416714" cy="986654"/>
            <a:chOff x="4532101" y="-372222"/>
            <a:chExt cx="3127799" cy="986654"/>
          </a:xfrm>
        </p:grpSpPr>
        <p:sp>
          <p:nvSpPr>
            <p:cNvPr id="175" name="矩形: 圆角 174">
              <a:extLst>
                <a:ext uri="{FF2B5EF4-FFF2-40B4-BE49-F238E27FC236}">
                  <a16:creationId xmlns:a16="http://schemas.microsoft.com/office/drawing/2014/main" id="{D384F63A-1ADB-47A3-A61D-9AFC4CB9092E}"/>
                </a:ext>
              </a:extLst>
            </p:cNvPr>
            <p:cNvSpPr/>
            <p:nvPr/>
          </p:nvSpPr>
          <p:spPr>
            <a:xfrm>
              <a:off x="4532101" y="-372222"/>
              <a:ext cx="3127799" cy="986653"/>
            </a:xfrm>
            <a:prstGeom prst="roundRect">
              <a:avLst>
                <a:gd name="adj" fmla="val 47564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1" name="文本框 180">
              <a:extLst>
                <a:ext uri="{FF2B5EF4-FFF2-40B4-BE49-F238E27FC236}">
                  <a16:creationId xmlns:a16="http://schemas.microsoft.com/office/drawing/2014/main" id="{C1AC0428-B682-48D0-BFAB-BC468B59B94B}"/>
                </a:ext>
              </a:extLst>
            </p:cNvPr>
            <p:cNvSpPr txBox="1"/>
            <p:nvPr/>
          </p:nvSpPr>
          <p:spPr>
            <a:xfrm>
              <a:off x="5469249" y="91212"/>
              <a:ext cx="12505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+mj-lt"/>
                  <a:cs typeface="+mn-ea"/>
                  <a:sym typeface="+mn-lt"/>
                </a:rPr>
                <a:t>LSTNet</a:t>
              </a:r>
            </a:p>
          </p:txBody>
        </p:sp>
      </p:grp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83DF852D-63D3-4D1E-85E6-953671F9A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18</a:t>
            </a:fld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2CBD670-DBFD-4D7C-ACE7-270AE81B8D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155" y="3260159"/>
            <a:ext cx="6287280" cy="26804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F2660958-EFA0-4819-A45D-66C71FA28BDA}"/>
              </a:ext>
            </a:extLst>
          </p:cNvPr>
          <p:cNvGrpSpPr/>
          <p:nvPr/>
        </p:nvGrpSpPr>
        <p:grpSpPr>
          <a:xfrm>
            <a:off x="774764" y="1134328"/>
            <a:ext cx="10642472" cy="497873"/>
            <a:chOff x="774764" y="1134328"/>
            <a:chExt cx="10642472" cy="497873"/>
          </a:xfrm>
        </p:grpSpPr>
        <p:sp>
          <p:nvSpPr>
            <p:cNvPr id="195" name="矩形: 圆角 194">
              <a:extLst>
                <a:ext uri="{FF2B5EF4-FFF2-40B4-BE49-F238E27FC236}">
                  <a16:creationId xmlns:a16="http://schemas.microsoft.com/office/drawing/2014/main" id="{902AB26F-B502-493B-B315-EE3978914FC0}"/>
                </a:ext>
              </a:extLst>
            </p:cNvPr>
            <p:cNvSpPr>
              <a:spLocks/>
            </p:cNvSpPr>
            <p:nvPr/>
          </p:nvSpPr>
          <p:spPr>
            <a:xfrm>
              <a:off x="774764" y="1134328"/>
              <a:ext cx="1004482" cy="497873"/>
            </a:xfrm>
            <a:prstGeom prst="roundRect">
              <a:avLst>
                <a:gd name="adj" fmla="val 31150"/>
              </a:avLst>
            </a:prstGeom>
            <a:noFill/>
            <a:ln>
              <a:solidFill>
                <a:schemeClr val="accent1">
                  <a:lumMod val="75000"/>
                </a:schemeClr>
              </a:solidFill>
            </a:ln>
            <a:effectLst>
              <a:outerShdw blurRad="63500" sx="101000" sy="101000" algn="ctr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solidFill>
                    <a:schemeClr val="accent1">
                      <a:lumMod val="75000"/>
                    </a:schemeClr>
                  </a:solidFill>
                </a:rPr>
                <a:t>Input</a:t>
              </a:r>
            </a:p>
          </p:txBody>
        </p:sp>
        <p:sp>
          <p:nvSpPr>
            <p:cNvPr id="14" name="箭头: 右 13">
              <a:extLst>
                <a:ext uri="{FF2B5EF4-FFF2-40B4-BE49-F238E27FC236}">
                  <a16:creationId xmlns:a16="http://schemas.microsoft.com/office/drawing/2014/main" id="{D454BA19-EC72-414E-B24B-78E625F0882A}"/>
                </a:ext>
              </a:extLst>
            </p:cNvPr>
            <p:cNvSpPr>
              <a:spLocks/>
            </p:cNvSpPr>
            <p:nvPr/>
          </p:nvSpPr>
          <p:spPr>
            <a:xfrm>
              <a:off x="1888186" y="1258796"/>
              <a:ext cx="540515" cy="248937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63500" sx="101000" sy="101000" algn="ctr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98" name="矩形: 圆角 197">
              <a:extLst>
                <a:ext uri="{FF2B5EF4-FFF2-40B4-BE49-F238E27FC236}">
                  <a16:creationId xmlns:a16="http://schemas.microsoft.com/office/drawing/2014/main" id="{0A7E1346-F230-4278-8775-50E2FF9E3240}"/>
                </a:ext>
              </a:extLst>
            </p:cNvPr>
            <p:cNvSpPr>
              <a:spLocks/>
            </p:cNvSpPr>
            <p:nvPr/>
          </p:nvSpPr>
          <p:spPr>
            <a:xfrm>
              <a:off x="2537641" y="1134328"/>
              <a:ext cx="1476898" cy="497873"/>
            </a:xfrm>
            <a:prstGeom prst="roundRect">
              <a:avLst>
                <a:gd name="adj" fmla="val 31150"/>
              </a:avLst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  <a:effectLst>
              <a:outerShdw blurRad="63500" sx="101000" sy="101000" algn="ctr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solidFill>
                    <a:schemeClr val="accent1">
                      <a:lumMod val="75000"/>
                    </a:schemeClr>
                  </a:solidFill>
                </a:rPr>
                <a:t>CNN &amp; AR</a:t>
              </a:r>
            </a:p>
          </p:txBody>
        </p:sp>
        <p:sp>
          <p:nvSpPr>
            <p:cNvPr id="199" name="矩形: 圆角 198">
              <a:extLst>
                <a:ext uri="{FF2B5EF4-FFF2-40B4-BE49-F238E27FC236}">
                  <a16:creationId xmlns:a16="http://schemas.microsoft.com/office/drawing/2014/main" id="{F79B8928-E18C-488D-AB9E-2A20C871A911}"/>
                </a:ext>
              </a:extLst>
            </p:cNvPr>
            <p:cNvSpPr>
              <a:spLocks/>
            </p:cNvSpPr>
            <p:nvPr/>
          </p:nvSpPr>
          <p:spPr>
            <a:xfrm>
              <a:off x="4772934" y="1134328"/>
              <a:ext cx="2463345" cy="497873"/>
            </a:xfrm>
            <a:prstGeom prst="roundRect">
              <a:avLst>
                <a:gd name="adj" fmla="val 31150"/>
              </a:avLst>
            </a:prstGeom>
            <a:noFill/>
            <a:ln>
              <a:solidFill>
                <a:schemeClr val="accent1">
                  <a:lumMod val="75000"/>
                </a:schemeClr>
              </a:solidFill>
            </a:ln>
            <a:effectLst>
              <a:outerShdw blurRad="63500" sx="101000" sy="101000" algn="ctr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solidFill>
                    <a:schemeClr val="accent1">
                      <a:lumMod val="75000"/>
                    </a:schemeClr>
                  </a:solidFill>
                </a:rPr>
                <a:t>RNN &amp; RNN-Skip</a:t>
              </a:r>
            </a:p>
          </p:txBody>
        </p:sp>
        <p:sp>
          <p:nvSpPr>
            <p:cNvPr id="200" name="箭头: 右 199">
              <a:extLst>
                <a:ext uri="{FF2B5EF4-FFF2-40B4-BE49-F238E27FC236}">
                  <a16:creationId xmlns:a16="http://schemas.microsoft.com/office/drawing/2014/main" id="{D0D238F2-D426-4FCB-B717-7B99F2183485}"/>
                </a:ext>
              </a:extLst>
            </p:cNvPr>
            <p:cNvSpPr>
              <a:spLocks/>
            </p:cNvSpPr>
            <p:nvPr/>
          </p:nvSpPr>
          <p:spPr>
            <a:xfrm>
              <a:off x="4123479" y="1258796"/>
              <a:ext cx="540515" cy="248937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63500" sx="101000" sy="101000" algn="ctr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9" name="箭头: 右 18">
              <a:extLst>
                <a:ext uri="{FF2B5EF4-FFF2-40B4-BE49-F238E27FC236}">
                  <a16:creationId xmlns:a16="http://schemas.microsoft.com/office/drawing/2014/main" id="{B9A27A9D-9179-442F-BB57-5D0EE2287447}"/>
                </a:ext>
              </a:extLst>
            </p:cNvPr>
            <p:cNvSpPr>
              <a:spLocks/>
            </p:cNvSpPr>
            <p:nvPr/>
          </p:nvSpPr>
          <p:spPr>
            <a:xfrm>
              <a:off x="7345219" y="1258796"/>
              <a:ext cx="540515" cy="248937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63500" sx="101000" sy="101000" algn="ctr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2CF1A9A3-43C0-483D-8669-1AED675ED6B4}"/>
                </a:ext>
              </a:extLst>
            </p:cNvPr>
            <p:cNvSpPr>
              <a:spLocks/>
            </p:cNvSpPr>
            <p:nvPr/>
          </p:nvSpPr>
          <p:spPr>
            <a:xfrm>
              <a:off x="7994674" y="1134328"/>
              <a:ext cx="1506291" cy="497873"/>
            </a:xfrm>
            <a:prstGeom prst="roundRect">
              <a:avLst>
                <a:gd name="adj" fmla="val 31150"/>
              </a:avLst>
            </a:prstGeom>
            <a:noFill/>
            <a:ln>
              <a:solidFill>
                <a:schemeClr val="accent1">
                  <a:lumMod val="75000"/>
                </a:schemeClr>
              </a:solidFill>
            </a:ln>
            <a:effectLst>
              <a:outerShdw blurRad="63500" sx="101000" sy="101000" algn="ctr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solidFill>
                    <a:schemeClr val="accent1">
                      <a:lumMod val="75000"/>
                    </a:schemeClr>
                  </a:solidFill>
                </a:rPr>
                <a:t>FC &amp; Sum</a:t>
              </a:r>
            </a:p>
          </p:txBody>
        </p:sp>
        <p:sp>
          <p:nvSpPr>
            <p:cNvPr id="21" name="箭头: 右 20">
              <a:extLst>
                <a:ext uri="{FF2B5EF4-FFF2-40B4-BE49-F238E27FC236}">
                  <a16:creationId xmlns:a16="http://schemas.microsoft.com/office/drawing/2014/main" id="{74F525AD-D614-43C7-97C6-7E480E147C6F}"/>
                </a:ext>
              </a:extLst>
            </p:cNvPr>
            <p:cNvSpPr>
              <a:spLocks/>
            </p:cNvSpPr>
            <p:nvPr/>
          </p:nvSpPr>
          <p:spPr>
            <a:xfrm>
              <a:off x="9609905" y="1258796"/>
              <a:ext cx="540515" cy="248937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63500" sx="101000" sy="101000" algn="ctr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2" name="矩形: 圆角 21">
              <a:extLst>
                <a:ext uri="{FF2B5EF4-FFF2-40B4-BE49-F238E27FC236}">
                  <a16:creationId xmlns:a16="http://schemas.microsoft.com/office/drawing/2014/main" id="{40A432C2-C047-4B08-B42D-5CD3B74D57ED}"/>
                </a:ext>
              </a:extLst>
            </p:cNvPr>
            <p:cNvSpPr>
              <a:spLocks/>
            </p:cNvSpPr>
            <p:nvPr/>
          </p:nvSpPr>
          <p:spPr>
            <a:xfrm>
              <a:off x="10259357" y="1134328"/>
              <a:ext cx="1157879" cy="497873"/>
            </a:xfrm>
            <a:prstGeom prst="roundRect">
              <a:avLst>
                <a:gd name="adj" fmla="val 31150"/>
              </a:avLst>
            </a:prstGeom>
            <a:noFill/>
            <a:ln>
              <a:solidFill>
                <a:schemeClr val="accent1">
                  <a:lumMod val="75000"/>
                </a:schemeClr>
              </a:solidFill>
            </a:ln>
            <a:effectLst>
              <a:outerShdw blurRad="63500" sx="101000" sy="101000" algn="ctr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solidFill>
                    <a:schemeClr val="accent1">
                      <a:lumMod val="75000"/>
                    </a:schemeClr>
                  </a:solidFill>
                </a:rPr>
                <a:t>Output</a:t>
              </a:r>
            </a:p>
          </p:txBody>
        </p:sp>
      </p:grpSp>
      <p:pic>
        <p:nvPicPr>
          <p:cNvPr id="2" name="图片 1">
            <a:extLst>
              <a:ext uri="{FF2B5EF4-FFF2-40B4-BE49-F238E27FC236}">
                <a16:creationId xmlns:a16="http://schemas.microsoft.com/office/drawing/2014/main" id="{555A90F8-6422-453B-8D26-C53205B7B4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401" y="1893093"/>
            <a:ext cx="3111066" cy="464338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CACFAC7A-0FBD-4544-9508-DA9F2A583472}"/>
              </a:ext>
            </a:extLst>
          </p:cNvPr>
          <p:cNvSpPr/>
          <p:nvPr/>
        </p:nvSpPr>
        <p:spPr>
          <a:xfrm>
            <a:off x="484074" y="2308286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000" dirty="0"/>
              <a:t>Extract short-term patterns in the time dimension</a:t>
            </a:r>
          </a:p>
          <a:p>
            <a:r>
              <a:rPr lang="en-US" altLang="zh-CN" sz="2000" dirty="0"/>
              <a:t>as well as local dependencies between variables</a:t>
            </a:r>
            <a:endParaRPr lang="zh-CN" altLang="en-US" sz="2000" dirty="0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F4D14488-223F-40CB-AEBD-53254B5A658B}"/>
              </a:ext>
            </a:extLst>
          </p:cNvPr>
          <p:cNvSpPr/>
          <p:nvPr/>
        </p:nvSpPr>
        <p:spPr>
          <a:xfrm>
            <a:off x="484074" y="3260160"/>
            <a:ext cx="2602026" cy="2680432"/>
          </a:xfrm>
          <a:prstGeom prst="rect">
            <a:avLst/>
          </a:prstGeom>
          <a:solidFill>
            <a:srgbClr val="FF5B5B">
              <a:alpha val="10000"/>
            </a:srgbClr>
          </a:solidFill>
          <a:ln>
            <a:noFill/>
          </a:ln>
          <a:effectLst>
            <a:outerShdw blurRad="63500" sx="101000" sy="101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8281980D-DE2D-44F5-A7CF-36743DE93AB3}"/>
              </a:ext>
            </a:extLst>
          </p:cNvPr>
          <p:cNvSpPr/>
          <p:nvPr/>
        </p:nvSpPr>
        <p:spPr>
          <a:xfrm>
            <a:off x="484074" y="1908176"/>
            <a:ext cx="7344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CNN</a:t>
            </a:r>
            <a:endParaRPr lang="zh-CN" altLang="en-US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4888D049-7936-4588-9C1E-ADA11F021E2D}"/>
              </a:ext>
            </a:extLst>
          </p:cNvPr>
          <p:cNvSpPr/>
          <p:nvPr/>
        </p:nvSpPr>
        <p:spPr>
          <a:xfrm>
            <a:off x="7069861" y="2044662"/>
            <a:ext cx="19704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Autoregressive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1E47BE9-9333-4430-9424-C39584B72E51}"/>
              </a:ext>
            </a:extLst>
          </p:cNvPr>
          <p:cNvSpPr/>
          <p:nvPr/>
        </p:nvSpPr>
        <p:spPr>
          <a:xfrm>
            <a:off x="7066429" y="2706210"/>
            <a:ext cx="4713167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CNN &amp; RNN &lt;- Non-linear nature</a:t>
            </a:r>
          </a:p>
          <a:p>
            <a:r>
              <a:rPr lang="en-US" altLang="zh-CN" dirty="0"/>
              <a:t>the scale of outputs is not sensitive to the scale of inputs</a:t>
            </a:r>
            <a:endParaRPr lang="zh-CN" altLang="en-US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3D6D0A52-0C7C-4304-936C-CFE6CCA654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7900" y="5428567"/>
            <a:ext cx="1653945" cy="465239"/>
          </a:xfrm>
          <a:prstGeom prst="rect">
            <a:avLst/>
          </a:prstGeom>
        </p:spPr>
      </p:pic>
      <p:sp>
        <p:nvSpPr>
          <p:cNvPr id="31" name="矩形 30">
            <a:extLst>
              <a:ext uri="{FF2B5EF4-FFF2-40B4-BE49-F238E27FC236}">
                <a16:creationId xmlns:a16="http://schemas.microsoft.com/office/drawing/2014/main" id="{3A51A094-89B8-4CE0-AFA0-07325ECFEA9F}"/>
              </a:ext>
            </a:extLst>
          </p:cNvPr>
          <p:cNvSpPr/>
          <p:nvPr/>
        </p:nvSpPr>
        <p:spPr>
          <a:xfrm>
            <a:off x="7069861" y="5473543"/>
            <a:ext cx="20329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 Prediction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2664D1DC-D4F9-4363-914F-938FD9FC0EC7}"/>
                  </a:ext>
                </a:extLst>
              </p:cNvPr>
              <p:cNvSpPr/>
              <p:nvPr/>
            </p:nvSpPr>
            <p:spPr>
              <a:xfrm>
                <a:off x="7434058" y="4027966"/>
                <a:ext cx="3440814" cy="8817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nary>
                            <m:naryPr>
                              <m:chr m:val="∑"/>
                              <m:grow m:val="on"/>
                              <m:subHide m:val="on"/>
                              <m:supHide m:val="on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nary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sSup>
                            <m:sSu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𝑎𝑟</m:t>
                              </m:r>
                            </m:sup>
                          </m:sSup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zh-CN" altLang="en-US" i="0">
                          <a:latin typeface="Cambria Math" panose="02040503050406030204" pitchFamily="18" charset="0"/>
                        </a:rPr>
                        <m:t> </m:t>
                      </m:r>
                      <m:sSubSup>
                        <m:sSubSup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𝑎𝑟</m:t>
                          </m:r>
                        </m:sup>
                      </m:sSubSup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zh-CN" altLang="en-US" b="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zh-CN" altLang="en-US" b="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zh-CN" altLang="en-US" b="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zh-CN" altLang="en-US" b="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b="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zh-CN" altLang="en-US" b="0" i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zh-CN" altLang="en-US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b="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zh-CN" altLang="en-US" b="0" i="1">
                              <a:latin typeface="Cambria Math" panose="02040503050406030204" pitchFamily="18" charset="0"/>
                            </a:rPr>
                            <m:t>𝑎𝑟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2664D1DC-D4F9-4363-914F-938FD9FC0E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4058" y="4027966"/>
                <a:ext cx="3440814" cy="8817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97439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矩形 193">
            <a:extLst>
              <a:ext uri="{FF2B5EF4-FFF2-40B4-BE49-F238E27FC236}">
                <a16:creationId xmlns:a16="http://schemas.microsoft.com/office/drawing/2014/main" id="{C5E12F12-FC62-4843-A7C6-ED224EBBF473}"/>
              </a:ext>
            </a:extLst>
          </p:cNvPr>
          <p:cNvSpPr/>
          <p:nvPr/>
        </p:nvSpPr>
        <p:spPr>
          <a:xfrm>
            <a:off x="0" y="6492875"/>
            <a:ext cx="12192000" cy="3651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1000" sy="101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dirty="0" err="1">
                <a:solidFill>
                  <a:schemeClr val="accent5">
                    <a:lumMod val="75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Guokun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 Lai et al. “Modeling Long- and Short-Term Temporal Patterns with Deep Neural Networks”. In </a:t>
            </a:r>
            <a:r>
              <a:rPr lang="en-US" altLang="zh-CN" i="1" dirty="0">
                <a:solidFill>
                  <a:schemeClr val="accent5">
                    <a:lumMod val="75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SIGIR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, 2018 </a:t>
            </a:r>
            <a:r>
              <a:rPr lang="en-US" altLang="zh-CN" dirty="0">
                <a:solidFill>
                  <a:srgbClr val="FF5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 Light" panose="020B0303030403030204" pitchFamily="34" charset="-78"/>
                <a:cs typeface="Dubai Light" panose="020B0303030403030204" pitchFamily="34" charset="-78"/>
              </a:rPr>
              <a:t>CCF-A</a:t>
            </a:r>
          </a:p>
        </p:txBody>
      </p:sp>
      <p:sp>
        <p:nvSpPr>
          <p:cNvPr id="201" name="矩形: 圆角 200">
            <a:extLst>
              <a:ext uri="{FF2B5EF4-FFF2-40B4-BE49-F238E27FC236}">
                <a16:creationId xmlns:a16="http://schemas.microsoft.com/office/drawing/2014/main" id="{1CBE0671-6F4A-4751-87AF-B7512D626E09}"/>
              </a:ext>
            </a:extLst>
          </p:cNvPr>
          <p:cNvSpPr>
            <a:spLocks/>
          </p:cNvSpPr>
          <p:nvPr/>
        </p:nvSpPr>
        <p:spPr>
          <a:xfrm>
            <a:off x="484074" y="917409"/>
            <a:ext cx="11223852" cy="931711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1000" sy="101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CN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66" name="组合 165">
            <a:extLst>
              <a:ext uri="{FF2B5EF4-FFF2-40B4-BE49-F238E27FC236}">
                <a16:creationId xmlns:a16="http://schemas.microsoft.com/office/drawing/2014/main" id="{75E7FA55-72E6-40FD-BD28-6B524602F582}"/>
              </a:ext>
            </a:extLst>
          </p:cNvPr>
          <p:cNvGrpSpPr/>
          <p:nvPr/>
        </p:nvGrpSpPr>
        <p:grpSpPr>
          <a:xfrm>
            <a:off x="4387643" y="-372222"/>
            <a:ext cx="3416714" cy="986654"/>
            <a:chOff x="4532101" y="-372222"/>
            <a:chExt cx="3127799" cy="986654"/>
          </a:xfrm>
        </p:grpSpPr>
        <p:sp>
          <p:nvSpPr>
            <p:cNvPr id="175" name="矩形: 圆角 174">
              <a:extLst>
                <a:ext uri="{FF2B5EF4-FFF2-40B4-BE49-F238E27FC236}">
                  <a16:creationId xmlns:a16="http://schemas.microsoft.com/office/drawing/2014/main" id="{D384F63A-1ADB-47A3-A61D-9AFC4CB9092E}"/>
                </a:ext>
              </a:extLst>
            </p:cNvPr>
            <p:cNvSpPr/>
            <p:nvPr/>
          </p:nvSpPr>
          <p:spPr>
            <a:xfrm>
              <a:off x="4532101" y="-372222"/>
              <a:ext cx="3127799" cy="986653"/>
            </a:xfrm>
            <a:prstGeom prst="roundRect">
              <a:avLst>
                <a:gd name="adj" fmla="val 47564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1" name="文本框 180">
              <a:extLst>
                <a:ext uri="{FF2B5EF4-FFF2-40B4-BE49-F238E27FC236}">
                  <a16:creationId xmlns:a16="http://schemas.microsoft.com/office/drawing/2014/main" id="{C1AC0428-B682-48D0-BFAB-BC468B59B94B}"/>
                </a:ext>
              </a:extLst>
            </p:cNvPr>
            <p:cNvSpPr txBox="1"/>
            <p:nvPr/>
          </p:nvSpPr>
          <p:spPr>
            <a:xfrm>
              <a:off x="5469249" y="91212"/>
              <a:ext cx="12505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+mj-lt"/>
                  <a:cs typeface="+mn-ea"/>
                  <a:sym typeface="+mn-lt"/>
                </a:rPr>
                <a:t>LSTNet</a:t>
              </a:r>
            </a:p>
          </p:txBody>
        </p:sp>
      </p:grp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83DF852D-63D3-4D1E-85E6-953671F9A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19</a:t>
            </a:fld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2CBD670-DBFD-4D7C-ACE7-270AE81B8D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155" y="3260159"/>
            <a:ext cx="6287280" cy="26804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E4D21EF7-AC74-4157-9035-6DB9AA3B3F2B}"/>
              </a:ext>
            </a:extLst>
          </p:cNvPr>
          <p:cNvSpPr/>
          <p:nvPr/>
        </p:nvSpPr>
        <p:spPr>
          <a:xfrm>
            <a:off x="1943951" y="3260160"/>
            <a:ext cx="2443692" cy="2156792"/>
          </a:xfrm>
          <a:prstGeom prst="rect">
            <a:avLst/>
          </a:prstGeom>
          <a:solidFill>
            <a:srgbClr val="FF5B5B">
              <a:alpha val="10000"/>
            </a:srgbClr>
          </a:solidFill>
          <a:ln>
            <a:noFill/>
          </a:ln>
          <a:effectLst>
            <a:outerShdw blurRad="63500" sx="101000" sy="101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18E268F-A900-44B7-9EAB-8260F94B5D9C}"/>
              </a:ext>
            </a:extLst>
          </p:cNvPr>
          <p:cNvSpPr/>
          <p:nvPr/>
        </p:nvSpPr>
        <p:spPr>
          <a:xfrm>
            <a:off x="489986" y="2666617"/>
            <a:ext cx="3143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Gated Recurrent Unit (GRU)</a:t>
            </a:r>
            <a:endParaRPr lang="zh-CN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D973AD3-5666-4509-B248-E79AC4581EE2}"/>
              </a:ext>
            </a:extLst>
          </p:cNvPr>
          <p:cNvSpPr/>
          <p:nvPr/>
        </p:nvSpPr>
        <p:spPr>
          <a:xfrm>
            <a:off x="7011738" y="2083556"/>
            <a:ext cx="34099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Recurrent-skip Component</a:t>
            </a:r>
            <a:endParaRPr lang="zh-CN" altLang="en-US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10106ED-5C1D-4549-A1AC-E1D4FB8C26AF}"/>
              </a:ext>
            </a:extLst>
          </p:cNvPr>
          <p:cNvSpPr/>
          <p:nvPr/>
        </p:nvSpPr>
        <p:spPr>
          <a:xfrm>
            <a:off x="419100" y="2083556"/>
            <a:ext cx="28504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Recurrent Component</a:t>
            </a:r>
            <a:endParaRPr lang="zh-CN" altLang="en-US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50E06BAC-F00A-4193-B1FB-B0A53AF77ADB}"/>
              </a:ext>
            </a:extLst>
          </p:cNvPr>
          <p:cNvSpPr/>
          <p:nvPr/>
        </p:nvSpPr>
        <p:spPr>
          <a:xfrm>
            <a:off x="7022257" y="2774700"/>
            <a:ext cx="51697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GRU and LSTM usually fail to capture very long-term correlation in practice</a:t>
            </a:r>
            <a:endParaRPr lang="zh-CN" altLang="en-US" dirty="0"/>
          </a:p>
        </p:txBody>
      </p:sp>
      <p:pic>
        <p:nvPicPr>
          <p:cNvPr id="27" name="Picture 6">
            <a:extLst>
              <a:ext uri="{FF2B5EF4-FFF2-40B4-BE49-F238E27FC236}">
                <a16:creationId xmlns:a16="http://schemas.microsoft.com/office/drawing/2014/main" id="{5C020651-0F84-49DD-BA18-CA7E5E3124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8"/>
          <a:stretch/>
        </p:blipFill>
        <p:spPr bwMode="auto">
          <a:xfrm>
            <a:off x="7050234" y="3723098"/>
            <a:ext cx="2893250" cy="763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组合 38">
            <a:extLst>
              <a:ext uri="{FF2B5EF4-FFF2-40B4-BE49-F238E27FC236}">
                <a16:creationId xmlns:a16="http://schemas.microsoft.com/office/drawing/2014/main" id="{655BE403-A7E0-4D14-9364-E074EEF69EED}"/>
              </a:ext>
            </a:extLst>
          </p:cNvPr>
          <p:cNvGrpSpPr/>
          <p:nvPr/>
        </p:nvGrpSpPr>
        <p:grpSpPr>
          <a:xfrm>
            <a:off x="774764" y="1134328"/>
            <a:ext cx="10642472" cy="497873"/>
            <a:chOff x="774764" y="1134328"/>
            <a:chExt cx="10642472" cy="497873"/>
          </a:xfrm>
        </p:grpSpPr>
        <p:sp>
          <p:nvSpPr>
            <p:cNvPr id="40" name="矩形: 圆角 39">
              <a:extLst>
                <a:ext uri="{FF2B5EF4-FFF2-40B4-BE49-F238E27FC236}">
                  <a16:creationId xmlns:a16="http://schemas.microsoft.com/office/drawing/2014/main" id="{31EF45B1-AABD-45C7-BA29-7AE01C44560A}"/>
                </a:ext>
              </a:extLst>
            </p:cNvPr>
            <p:cNvSpPr>
              <a:spLocks/>
            </p:cNvSpPr>
            <p:nvPr/>
          </p:nvSpPr>
          <p:spPr>
            <a:xfrm>
              <a:off x="774764" y="1134328"/>
              <a:ext cx="1004482" cy="497873"/>
            </a:xfrm>
            <a:prstGeom prst="roundRect">
              <a:avLst>
                <a:gd name="adj" fmla="val 31150"/>
              </a:avLst>
            </a:prstGeom>
            <a:noFill/>
            <a:ln>
              <a:solidFill>
                <a:schemeClr val="accent1">
                  <a:lumMod val="75000"/>
                </a:schemeClr>
              </a:solidFill>
            </a:ln>
            <a:effectLst>
              <a:outerShdw blurRad="63500" sx="101000" sy="101000" algn="ctr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solidFill>
                    <a:schemeClr val="accent1">
                      <a:lumMod val="75000"/>
                    </a:schemeClr>
                  </a:solidFill>
                </a:rPr>
                <a:t>Input</a:t>
              </a:r>
            </a:p>
          </p:txBody>
        </p:sp>
        <p:sp>
          <p:nvSpPr>
            <p:cNvPr id="41" name="箭头: 右 40">
              <a:extLst>
                <a:ext uri="{FF2B5EF4-FFF2-40B4-BE49-F238E27FC236}">
                  <a16:creationId xmlns:a16="http://schemas.microsoft.com/office/drawing/2014/main" id="{A36D8D77-D988-4ED6-B7A6-30594813F5FA}"/>
                </a:ext>
              </a:extLst>
            </p:cNvPr>
            <p:cNvSpPr>
              <a:spLocks/>
            </p:cNvSpPr>
            <p:nvPr/>
          </p:nvSpPr>
          <p:spPr>
            <a:xfrm>
              <a:off x="1888186" y="1258796"/>
              <a:ext cx="540515" cy="248937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63500" sx="101000" sy="101000" algn="ctr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2" name="矩形: 圆角 41">
              <a:extLst>
                <a:ext uri="{FF2B5EF4-FFF2-40B4-BE49-F238E27FC236}">
                  <a16:creationId xmlns:a16="http://schemas.microsoft.com/office/drawing/2014/main" id="{3C8363D4-CAB4-4ECB-9335-F8858412698E}"/>
                </a:ext>
              </a:extLst>
            </p:cNvPr>
            <p:cNvSpPr>
              <a:spLocks/>
            </p:cNvSpPr>
            <p:nvPr/>
          </p:nvSpPr>
          <p:spPr>
            <a:xfrm>
              <a:off x="2537641" y="1134328"/>
              <a:ext cx="1476898" cy="497873"/>
            </a:xfrm>
            <a:prstGeom prst="roundRect">
              <a:avLst>
                <a:gd name="adj" fmla="val 3115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>
              <a:outerShdw blurRad="63500" sx="101000" sy="101000" algn="ctr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solidFill>
                    <a:schemeClr val="accent1">
                      <a:lumMod val="75000"/>
                    </a:schemeClr>
                  </a:solidFill>
                </a:rPr>
                <a:t>CNN &amp; AR</a:t>
              </a:r>
            </a:p>
          </p:txBody>
        </p:sp>
        <p:sp>
          <p:nvSpPr>
            <p:cNvPr id="43" name="矩形: 圆角 42">
              <a:extLst>
                <a:ext uri="{FF2B5EF4-FFF2-40B4-BE49-F238E27FC236}">
                  <a16:creationId xmlns:a16="http://schemas.microsoft.com/office/drawing/2014/main" id="{81D8D294-93C8-4F37-9D75-399253512FB6}"/>
                </a:ext>
              </a:extLst>
            </p:cNvPr>
            <p:cNvSpPr>
              <a:spLocks/>
            </p:cNvSpPr>
            <p:nvPr/>
          </p:nvSpPr>
          <p:spPr>
            <a:xfrm>
              <a:off x="4772934" y="1134328"/>
              <a:ext cx="2463345" cy="497873"/>
            </a:xfrm>
            <a:prstGeom prst="roundRect">
              <a:avLst>
                <a:gd name="adj" fmla="val 31150"/>
              </a:avLst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  <a:effectLst>
              <a:outerShdw blurRad="63500" sx="101000" sy="101000" algn="ctr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solidFill>
                    <a:schemeClr val="accent1">
                      <a:lumMod val="75000"/>
                    </a:schemeClr>
                  </a:solidFill>
                </a:rPr>
                <a:t>RNN &amp; RNN-Skip</a:t>
              </a:r>
            </a:p>
          </p:txBody>
        </p:sp>
        <p:sp>
          <p:nvSpPr>
            <p:cNvPr id="44" name="箭头: 右 43">
              <a:extLst>
                <a:ext uri="{FF2B5EF4-FFF2-40B4-BE49-F238E27FC236}">
                  <a16:creationId xmlns:a16="http://schemas.microsoft.com/office/drawing/2014/main" id="{8858588E-0F58-4B49-B0A6-B03BF5E8F679}"/>
                </a:ext>
              </a:extLst>
            </p:cNvPr>
            <p:cNvSpPr>
              <a:spLocks/>
            </p:cNvSpPr>
            <p:nvPr/>
          </p:nvSpPr>
          <p:spPr>
            <a:xfrm>
              <a:off x="4123479" y="1258796"/>
              <a:ext cx="540515" cy="248937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63500" sx="101000" sy="101000" algn="ctr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5" name="箭头: 右 44">
              <a:extLst>
                <a:ext uri="{FF2B5EF4-FFF2-40B4-BE49-F238E27FC236}">
                  <a16:creationId xmlns:a16="http://schemas.microsoft.com/office/drawing/2014/main" id="{793CAB3B-D38B-49EC-B0CE-76A5C979A41C}"/>
                </a:ext>
              </a:extLst>
            </p:cNvPr>
            <p:cNvSpPr>
              <a:spLocks/>
            </p:cNvSpPr>
            <p:nvPr/>
          </p:nvSpPr>
          <p:spPr>
            <a:xfrm>
              <a:off x="7345219" y="1258796"/>
              <a:ext cx="540515" cy="248937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63500" sx="101000" sy="101000" algn="ctr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6" name="矩形: 圆角 45">
              <a:extLst>
                <a:ext uri="{FF2B5EF4-FFF2-40B4-BE49-F238E27FC236}">
                  <a16:creationId xmlns:a16="http://schemas.microsoft.com/office/drawing/2014/main" id="{CA181076-4F5F-4D03-A503-94A31261BF74}"/>
                </a:ext>
              </a:extLst>
            </p:cNvPr>
            <p:cNvSpPr>
              <a:spLocks/>
            </p:cNvSpPr>
            <p:nvPr/>
          </p:nvSpPr>
          <p:spPr>
            <a:xfrm>
              <a:off x="7994674" y="1134328"/>
              <a:ext cx="1506291" cy="497873"/>
            </a:xfrm>
            <a:prstGeom prst="roundRect">
              <a:avLst>
                <a:gd name="adj" fmla="val 31150"/>
              </a:avLst>
            </a:prstGeom>
            <a:noFill/>
            <a:ln>
              <a:solidFill>
                <a:schemeClr val="accent1">
                  <a:lumMod val="75000"/>
                </a:schemeClr>
              </a:solidFill>
            </a:ln>
            <a:effectLst>
              <a:outerShdw blurRad="63500" sx="101000" sy="101000" algn="ctr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solidFill>
                    <a:schemeClr val="accent1">
                      <a:lumMod val="75000"/>
                    </a:schemeClr>
                  </a:solidFill>
                </a:rPr>
                <a:t>FC &amp; Sum</a:t>
              </a:r>
            </a:p>
          </p:txBody>
        </p:sp>
        <p:sp>
          <p:nvSpPr>
            <p:cNvPr id="47" name="箭头: 右 46">
              <a:extLst>
                <a:ext uri="{FF2B5EF4-FFF2-40B4-BE49-F238E27FC236}">
                  <a16:creationId xmlns:a16="http://schemas.microsoft.com/office/drawing/2014/main" id="{EA90D1EF-B5AA-4D10-AA91-F4BFFD04D300}"/>
                </a:ext>
              </a:extLst>
            </p:cNvPr>
            <p:cNvSpPr>
              <a:spLocks/>
            </p:cNvSpPr>
            <p:nvPr/>
          </p:nvSpPr>
          <p:spPr>
            <a:xfrm>
              <a:off x="9609905" y="1258796"/>
              <a:ext cx="540515" cy="248937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63500" sx="101000" sy="101000" algn="ctr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8" name="矩形: 圆角 47">
              <a:extLst>
                <a:ext uri="{FF2B5EF4-FFF2-40B4-BE49-F238E27FC236}">
                  <a16:creationId xmlns:a16="http://schemas.microsoft.com/office/drawing/2014/main" id="{C5D0A396-6D34-4EE6-8F0B-1F74453A76E4}"/>
                </a:ext>
              </a:extLst>
            </p:cNvPr>
            <p:cNvSpPr>
              <a:spLocks/>
            </p:cNvSpPr>
            <p:nvPr/>
          </p:nvSpPr>
          <p:spPr>
            <a:xfrm>
              <a:off x="10259357" y="1134328"/>
              <a:ext cx="1157879" cy="497873"/>
            </a:xfrm>
            <a:prstGeom prst="roundRect">
              <a:avLst>
                <a:gd name="adj" fmla="val 31150"/>
              </a:avLst>
            </a:prstGeom>
            <a:noFill/>
            <a:ln>
              <a:solidFill>
                <a:schemeClr val="accent1">
                  <a:lumMod val="75000"/>
                </a:schemeClr>
              </a:solidFill>
            </a:ln>
            <a:effectLst>
              <a:outerShdw blurRad="63500" sx="101000" sy="101000" algn="ctr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solidFill>
                    <a:schemeClr val="accent1">
                      <a:lumMod val="75000"/>
                    </a:schemeClr>
                  </a:solidFill>
                </a:rPr>
                <a:t>Output</a:t>
              </a:r>
            </a:p>
          </p:txBody>
        </p:sp>
      </p:grpSp>
      <p:pic>
        <p:nvPicPr>
          <p:cNvPr id="16" name="图片 15">
            <a:extLst>
              <a:ext uri="{FF2B5EF4-FFF2-40B4-BE49-F238E27FC236}">
                <a16:creationId xmlns:a16="http://schemas.microsoft.com/office/drawing/2014/main" id="{8FA8B41F-BF7E-4D8F-91B1-20C92B181E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9443" y="3436970"/>
            <a:ext cx="2182557" cy="117053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32CC625-C6F3-45B9-B4E1-530D2F72D1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4539" y="2297739"/>
            <a:ext cx="519374" cy="646332"/>
          </a:xfrm>
          <a:prstGeom prst="rect">
            <a:avLst/>
          </a:prstGeom>
          <a:effectLst>
            <a:outerShdw blurRad="63500" sx="102000" sy="102000" algn="ctr" rotWithShape="0">
              <a:srgbClr val="FF5B5B">
                <a:alpha val="40000"/>
              </a:srgbClr>
            </a:outerShdw>
          </a:effectLst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3770F9D9-9C38-4195-A730-439CAD1AE5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44405" y="4582917"/>
            <a:ext cx="2645705" cy="506210"/>
          </a:xfrm>
          <a:prstGeom prst="rect">
            <a:avLst/>
          </a:prstGeom>
          <a:effectLst>
            <a:outerShdw blurRad="63500" sx="102000" sy="102000" algn="ctr" rotWithShape="0">
              <a:srgbClr val="FF5B5B">
                <a:alpha val="40000"/>
              </a:srgbClr>
            </a:outerShdw>
          </a:effectLst>
        </p:spPr>
      </p:pic>
      <p:sp>
        <p:nvSpPr>
          <p:cNvPr id="25" name="右大括号 24">
            <a:extLst>
              <a:ext uri="{FF2B5EF4-FFF2-40B4-BE49-F238E27FC236}">
                <a16:creationId xmlns:a16="http://schemas.microsoft.com/office/drawing/2014/main" id="{E8BA6BE1-0341-4715-87C9-FDB7A88520A7}"/>
              </a:ext>
            </a:extLst>
          </p:cNvPr>
          <p:cNvSpPr/>
          <p:nvPr/>
        </p:nvSpPr>
        <p:spPr>
          <a:xfrm rot="5400000">
            <a:off x="9349327" y="3884970"/>
            <a:ext cx="242316" cy="2743200"/>
          </a:xfrm>
          <a:prstGeom prst="rightBrac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63500" sx="101000" sy="101000" algn="ctr" rotWithShape="0">
              <a:schemeClr val="bg1">
                <a:lumMod val="50000"/>
                <a:alpha val="41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48F08AB1-6EFB-40E5-BAB3-CDAA57972CF7}"/>
              </a:ext>
            </a:extLst>
          </p:cNvPr>
          <p:cNvSpPr txBox="1"/>
          <p:nvPr/>
        </p:nvSpPr>
        <p:spPr>
          <a:xfrm>
            <a:off x="9056772" y="5426961"/>
            <a:ext cx="88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period</a:t>
            </a:r>
            <a:endParaRPr lang="zh-CN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545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:a16="http://schemas.microsoft.com/office/drawing/2014/main" id="{9CC68E6D-084F-4EBE-B599-95BE8922A4F6}"/>
              </a:ext>
            </a:extLst>
          </p:cNvPr>
          <p:cNvGrpSpPr/>
          <p:nvPr/>
        </p:nvGrpSpPr>
        <p:grpSpPr>
          <a:xfrm>
            <a:off x="3810000" y="1277394"/>
            <a:ext cx="4572000" cy="675379"/>
            <a:chOff x="2367280" y="4011660"/>
            <a:chExt cx="5600357" cy="938540"/>
          </a:xfrm>
        </p:grpSpPr>
        <p:sp>
          <p:nvSpPr>
            <p:cNvPr id="24" name="矩形: 圆角 23">
              <a:extLst>
                <a:ext uri="{FF2B5EF4-FFF2-40B4-BE49-F238E27FC236}">
                  <a16:creationId xmlns:a16="http://schemas.microsoft.com/office/drawing/2014/main" id="{BD829F6B-05A7-4BE3-B688-F3EAC62A7C7E}"/>
                </a:ext>
              </a:extLst>
            </p:cNvPr>
            <p:cNvSpPr/>
            <p:nvPr/>
          </p:nvSpPr>
          <p:spPr>
            <a:xfrm>
              <a:off x="2367280" y="4011660"/>
              <a:ext cx="5600357" cy="93854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63500" sx="101000" sy="101000" algn="ctr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>
                  <a:solidFill>
                    <a:schemeClr val="accent1">
                      <a:lumMod val="50000"/>
                    </a:schemeClr>
                  </a:solidFill>
                </a:rPr>
                <a:t>Introduction</a:t>
              </a:r>
              <a:endParaRPr lang="zh-CN" altLang="en-US" sz="28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" name="椭圆 2">
              <a:extLst>
                <a:ext uri="{FF2B5EF4-FFF2-40B4-BE49-F238E27FC236}">
                  <a16:creationId xmlns:a16="http://schemas.microsoft.com/office/drawing/2014/main" id="{9E30092E-28DB-4DC0-9365-AA8B937C0D6C}"/>
                </a:ext>
              </a:extLst>
            </p:cNvPr>
            <p:cNvSpPr/>
            <p:nvPr/>
          </p:nvSpPr>
          <p:spPr>
            <a:xfrm>
              <a:off x="2513647" y="4137395"/>
              <a:ext cx="687070" cy="68707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63500" sx="101000" sy="101000" algn="ctr" rotWithShape="0">
                <a:schemeClr val="bg1">
                  <a:lumMod val="6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latin typeface="Lora" pitchFamily="2" charset="0"/>
                </a:rPr>
                <a:t>A</a:t>
              </a:r>
              <a:endParaRPr lang="zh-CN" altLang="en-US" sz="2400" dirty="0">
                <a:latin typeface="Lora" pitchFamily="2" charset="0"/>
              </a:endParaRP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8A2C378B-5765-4BC9-A0E4-36CC4197930B}"/>
              </a:ext>
            </a:extLst>
          </p:cNvPr>
          <p:cNvGrpSpPr/>
          <p:nvPr/>
        </p:nvGrpSpPr>
        <p:grpSpPr>
          <a:xfrm>
            <a:off x="3810000" y="2701003"/>
            <a:ext cx="4572000" cy="675379"/>
            <a:chOff x="2367280" y="4011660"/>
            <a:chExt cx="5600357" cy="938540"/>
          </a:xfrm>
        </p:grpSpPr>
        <p:sp>
          <p:nvSpPr>
            <p:cNvPr id="39" name="矩形: 圆角 38">
              <a:extLst>
                <a:ext uri="{FF2B5EF4-FFF2-40B4-BE49-F238E27FC236}">
                  <a16:creationId xmlns:a16="http://schemas.microsoft.com/office/drawing/2014/main" id="{E67E332A-ABC2-4A6F-8FF4-05D2FFF22218}"/>
                </a:ext>
              </a:extLst>
            </p:cNvPr>
            <p:cNvSpPr/>
            <p:nvPr/>
          </p:nvSpPr>
          <p:spPr>
            <a:xfrm>
              <a:off x="2367280" y="4011660"/>
              <a:ext cx="5600357" cy="93854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63500" sx="101000" sy="101000" algn="ctr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>
                  <a:solidFill>
                    <a:schemeClr val="accent1">
                      <a:lumMod val="50000"/>
                    </a:schemeClr>
                  </a:solidFill>
                </a:rPr>
                <a:t>Classical Methods</a:t>
              </a:r>
              <a:endParaRPr lang="zh-CN" altLang="en-US" sz="28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E048F646-45C8-4D98-82D6-03317BB0597B}"/>
                </a:ext>
              </a:extLst>
            </p:cNvPr>
            <p:cNvSpPr/>
            <p:nvPr/>
          </p:nvSpPr>
          <p:spPr>
            <a:xfrm>
              <a:off x="2513647" y="4137395"/>
              <a:ext cx="687070" cy="68707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63500" sx="101000" sy="101000" algn="ctr" rotWithShape="0">
                <a:schemeClr val="bg1">
                  <a:lumMod val="6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latin typeface="Lora" pitchFamily="2" charset="0"/>
                </a:rPr>
                <a:t>B</a:t>
              </a:r>
              <a:endParaRPr lang="zh-CN" altLang="en-US" sz="2400" dirty="0">
                <a:latin typeface="Lora" pitchFamily="2" charset="0"/>
              </a:endParaRP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3EDABF84-160F-416E-ABA6-BDAD1C6E55C6}"/>
              </a:ext>
            </a:extLst>
          </p:cNvPr>
          <p:cNvGrpSpPr/>
          <p:nvPr/>
        </p:nvGrpSpPr>
        <p:grpSpPr>
          <a:xfrm>
            <a:off x="3810000" y="4124612"/>
            <a:ext cx="4572000" cy="675379"/>
            <a:chOff x="2367280" y="4011660"/>
            <a:chExt cx="5600358" cy="938540"/>
          </a:xfrm>
        </p:grpSpPr>
        <p:sp>
          <p:nvSpPr>
            <p:cNvPr id="42" name="矩形: 圆角 41">
              <a:extLst>
                <a:ext uri="{FF2B5EF4-FFF2-40B4-BE49-F238E27FC236}">
                  <a16:creationId xmlns:a16="http://schemas.microsoft.com/office/drawing/2014/main" id="{52D090BC-5A10-4779-8031-9D60AF75834A}"/>
                </a:ext>
              </a:extLst>
            </p:cNvPr>
            <p:cNvSpPr/>
            <p:nvPr/>
          </p:nvSpPr>
          <p:spPr>
            <a:xfrm>
              <a:off x="2367280" y="4011660"/>
              <a:ext cx="5600358" cy="93854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63500" sx="101000" sy="101000" algn="ctr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>
                  <a:solidFill>
                    <a:schemeClr val="accent1">
                      <a:lumMod val="50000"/>
                    </a:schemeClr>
                  </a:solidFill>
                </a:rPr>
                <a:t>DL-based Methods</a:t>
              </a:r>
              <a:endParaRPr lang="zh-CN" altLang="en-US" sz="28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4C616672-412F-4AE4-B731-4B4A462FC766}"/>
                </a:ext>
              </a:extLst>
            </p:cNvPr>
            <p:cNvSpPr/>
            <p:nvPr/>
          </p:nvSpPr>
          <p:spPr>
            <a:xfrm>
              <a:off x="2513647" y="4137395"/>
              <a:ext cx="687070" cy="68707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63500" sx="101000" sy="101000" algn="ctr" rotWithShape="0">
                <a:schemeClr val="bg1">
                  <a:lumMod val="6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latin typeface="Lora" pitchFamily="2" charset="0"/>
                </a:rPr>
                <a:t>C</a:t>
              </a:r>
              <a:endParaRPr lang="zh-CN" altLang="en-US" sz="2400" dirty="0">
                <a:latin typeface="Lora" pitchFamily="2" charset="0"/>
              </a:endParaRPr>
            </a:p>
          </p:txBody>
        </p:sp>
      </p:grp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48CA81E-E730-421A-BAB7-B493F554A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2</a:t>
            </a:fld>
            <a:endParaRPr lang="zh-CN" altLang="en-US" dirty="0"/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A2EA5D7A-7E49-47DF-8C70-D7616199B842}"/>
              </a:ext>
            </a:extLst>
          </p:cNvPr>
          <p:cNvGrpSpPr/>
          <p:nvPr/>
        </p:nvGrpSpPr>
        <p:grpSpPr>
          <a:xfrm>
            <a:off x="3810000" y="5548221"/>
            <a:ext cx="4572000" cy="675379"/>
            <a:chOff x="2367280" y="4011660"/>
            <a:chExt cx="5600357" cy="938540"/>
          </a:xfrm>
        </p:grpSpPr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34CEE203-7879-4903-9D8F-9C58A6690239}"/>
                </a:ext>
              </a:extLst>
            </p:cNvPr>
            <p:cNvSpPr/>
            <p:nvPr/>
          </p:nvSpPr>
          <p:spPr>
            <a:xfrm>
              <a:off x="2367280" y="4011660"/>
              <a:ext cx="5600357" cy="93854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63500" sx="101000" sy="101000" algn="ctr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>
                  <a:solidFill>
                    <a:schemeClr val="accent1">
                      <a:lumMod val="50000"/>
                    </a:schemeClr>
                  </a:solidFill>
                </a:rPr>
                <a:t>Summary</a:t>
              </a:r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E24CE22A-250C-4CC0-9B4F-16B94A346BD8}"/>
                </a:ext>
              </a:extLst>
            </p:cNvPr>
            <p:cNvSpPr/>
            <p:nvPr/>
          </p:nvSpPr>
          <p:spPr>
            <a:xfrm>
              <a:off x="2513647" y="4137395"/>
              <a:ext cx="687070" cy="68707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63500" sx="101000" sy="101000" algn="ctr" rotWithShape="0">
                <a:schemeClr val="bg1">
                  <a:lumMod val="6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latin typeface="Lora" pitchFamily="2" charset="0"/>
                </a:rPr>
                <a:t>E</a:t>
              </a:r>
              <a:endParaRPr lang="zh-CN" altLang="en-US" sz="2400" dirty="0">
                <a:latin typeface="Lora" pitchFamily="2" charset="0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6C40CD92-1C4C-44CA-A783-B7342144EF30}"/>
              </a:ext>
            </a:extLst>
          </p:cNvPr>
          <p:cNvGrpSpPr/>
          <p:nvPr/>
        </p:nvGrpSpPr>
        <p:grpSpPr>
          <a:xfrm>
            <a:off x="4387643" y="-372222"/>
            <a:ext cx="3416714" cy="986654"/>
            <a:chOff x="4532101" y="-372222"/>
            <a:chExt cx="3127799" cy="986654"/>
          </a:xfrm>
        </p:grpSpPr>
        <p:sp>
          <p:nvSpPr>
            <p:cNvPr id="22" name="矩形: 圆角 21">
              <a:extLst>
                <a:ext uri="{FF2B5EF4-FFF2-40B4-BE49-F238E27FC236}">
                  <a16:creationId xmlns:a16="http://schemas.microsoft.com/office/drawing/2014/main" id="{8079F9C3-1921-4972-A91A-14B69446A737}"/>
                </a:ext>
              </a:extLst>
            </p:cNvPr>
            <p:cNvSpPr/>
            <p:nvPr/>
          </p:nvSpPr>
          <p:spPr>
            <a:xfrm>
              <a:off x="4532101" y="-372222"/>
              <a:ext cx="3127799" cy="986653"/>
            </a:xfrm>
            <a:prstGeom prst="roundRect">
              <a:avLst>
                <a:gd name="adj" fmla="val 47564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D0D58448-BD22-40D2-892D-D622255962C0}"/>
                </a:ext>
              </a:extLst>
            </p:cNvPr>
            <p:cNvSpPr txBox="1"/>
            <p:nvPr/>
          </p:nvSpPr>
          <p:spPr>
            <a:xfrm>
              <a:off x="5396610" y="91212"/>
              <a:ext cx="13958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+mj-lt"/>
                  <a:cs typeface="+mn-ea"/>
                  <a:sym typeface="+mn-lt"/>
                </a:rPr>
                <a:t>Content</a:t>
              </a:r>
              <a:endParaRPr lang="zh-CN" altLang="en-US" sz="2800" b="1" dirty="0">
                <a:solidFill>
                  <a:schemeClr val="bg1"/>
                </a:solidFill>
                <a:latin typeface="+mj-lt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56101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矩形 193">
            <a:extLst>
              <a:ext uri="{FF2B5EF4-FFF2-40B4-BE49-F238E27FC236}">
                <a16:creationId xmlns:a16="http://schemas.microsoft.com/office/drawing/2014/main" id="{C5E12F12-FC62-4843-A7C6-ED224EBBF473}"/>
              </a:ext>
            </a:extLst>
          </p:cNvPr>
          <p:cNvSpPr/>
          <p:nvPr/>
        </p:nvSpPr>
        <p:spPr>
          <a:xfrm>
            <a:off x="0" y="6492875"/>
            <a:ext cx="12192000" cy="3651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1000" sy="101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dirty="0" err="1">
                <a:solidFill>
                  <a:schemeClr val="accent5">
                    <a:lumMod val="75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Guokun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 Lai et al. “Modeling Long- and Short-Term Temporal Patterns with Deep Neural Networks”. In </a:t>
            </a:r>
            <a:r>
              <a:rPr lang="en-US" altLang="zh-CN" i="1" dirty="0">
                <a:solidFill>
                  <a:schemeClr val="accent5">
                    <a:lumMod val="75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SIGIR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, 2018 </a:t>
            </a:r>
            <a:r>
              <a:rPr lang="en-US" altLang="zh-CN" dirty="0">
                <a:solidFill>
                  <a:srgbClr val="FF5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 Light" panose="020B0303030403030204" pitchFamily="34" charset="-78"/>
                <a:cs typeface="Dubai Light" panose="020B0303030403030204" pitchFamily="34" charset="-78"/>
              </a:rPr>
              <a:t>CCF-A</a:t>
            </a:r>
          </a:p>
        </p:txBody>
      </p:sp>
      <p:sp>
        <p:nvSpPr>
          <p:cNvPr id="201" name="矩形: 圆角 200">
            <a:extLst>
              <a:ext uri="{FF2B5EF4-FFF2-40B4-BE49-F238E27FC236}">
                <a16:creationId xmlns:a16="http://schemas.microsoft.com/office/drawing/2014/main" id="{1CBE0671-6F4A-4751-87AF-B7512D626E09}"/>
              </a:ext>
            </a:extLst>
          </p:cNvPr>
          <p:cNvSpPr>
            <a:spLocks/>
          </p:cNvSpPr>
          <p:nvPr/>
        </p:nvSpPr>
        <p:spPr>
          <a:xfrm>
            <a:off x="484074" y="917409"/>
            <a:ext cx="11223852" cy="931711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1000" sy="101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CN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66" name="组合 165">
            <a:extLst>
              <a:ext uri="{FF2B5EF4-FFF2-40B4-BE49-F238E27FC236}">
                <a16:creationId xmlns:a16="http://schemas.microsoft.com/office/drawing/2014/main" id="{75E7FA55-72E6-40FD-BD28-6B524602F582}"/>
              </a:ext>
            </a:extLst>
          </p:cNvPr>
          <p:cNvGrpSpPr/>
          <p:nvPr/>
        </p:nvGrpSpPr>
        <p:grpSpPr>
          <a:xfrm>
            <a:off x="4387643" y="-372222"/>
            <a:ext cx="3416714" cy="986654"/>
            <a:chOff x="4532101" y="-372222"/>
            <a:chExt cx="3127799" cy="986654"/>
          </a:xfrm>
        </p:grpSpPr>
        <p:sp>
          <p:nvSpPr>
            <p:cNvPr id="175" name="矩形: 圆角 174">
              <a:extLst>
                <a:ext uri="{FF2B5EF4-FFF2-40B4-BE49-F238E27FC236}">
                  <a16:creationId xmlns:a16="http://schemas.microsoft.com/office/drawing/2014/main" id="{D384F63A-1ADB-47A3-A61D-9AFC4CB9092E}"/>
                </a:ext>
              </a:extLst>
            </p:cNvPr>
            <p:cNvSpPr/>
            <p:nvPr/>
          </p:nvSpPr>
          <p:spPr>
            <a:xfrm>
              <a:off x="4532101" y="-372222"/>
              <a:ext cx="3127799" cy="986653"/>
            </a:xfrm>
            <a:prstGeom prst="roundRect">
              <a:avLst>
                <a:gd name="adj" fmla="val 47564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1" name="文本框 180">
              <a:extLst>
                <a:ext uri="{FF2B5EF4-FFF2-40B4-BE49-F238E27FC236}">
                  <a16:creationId xmlns:a16="http://schemas.microsoft.com/office/drawing/2014/main" id="{C1AC0428-B682-48D0-BFAB-BC468B59B94B}"/>
                </a:ext>
              </a:extLst>
            </p:cNvPr>
            <p:cNvSpPr txBox="1"/>
            <p:nvPr/>
          </p:nvSpPr>
          <p:spPr>
            <a:xfrm>
              <a:off x="5469249" y="91212"/>
              <a:ext cx="12505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+mj-lt"/>
                  <a:cs typeface="+mn-ea"/>
                  <a:sym typeface="+mn-lt"/>
                </a:rPr>
                <a:t>LSTNet</a:t>
              </a:r>
            </a:p>
          </p:txBody>
        </p:sp>
      </p:grp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83DF852D-63D3-4D1E-85E6-953671F9A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20</a:t>
            </a:fld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2CBD670-DBFD-4D7C-ACE7-270AE81B8D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155" y="3260159"/>
            <a:ext cx="6287280" cy="26804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E4D21EF7-AC74-4157-9035-6DB9AA3B3F2B}"/>
              </a:ext>
            </a:extLst>
          </p:cNvPr>
          <p:cNvSpPr/>
          <p:nvPr/>
        </p:nvSpPr>
        <p:spPr>
          <a:xfrm>
            <a:off x="4014539" y="3260160"/>
            <a:ext cx="1888550" cy="2497240"/>
          </a:xfrm>
          <a:prstGeom prst="rect">
            <a:avLst/>
          </a:prstGeom>
          <a:solidFill>
            <a:srgbClr val="FF5B5B">
              <a:alpha val="10000"/>
            </a:srgbClr>
          </a:solidFill>
          <a:ln>
            <a:noFill/>
          </a:ln>
          <a:effectLst>
            <a:outerShdw blurRad="63500" sx="101000" sy="101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D973AD3-5666-4509-B248-E79AC4581EE2}"/>
              </a:ext>
            </a:extLst>
          </p:cNvPr>
          <p:cNvSpPr/>
          <p:nvPr/>
        </p:nvSpPr>
        <p:spPr>
          <a:xfrm>
            <a:off x="7011738" y="3118472"/>
            <a:ext cx="34099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Recurrent-skip Component</a:t>
            </a:r>
            <a:endParaRPr lang="zh-CN" altLang="en-US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10106ED-5C1D-4549-A1AC-E1D4FB8C26AF}"/>
              </a:ext>
            </a:extLst>
          </p:cNvPr>
          <p:cNvSpPr/>
          <p:nvPr/>
        </p:nvSpPr>
        <p:spPr>
          <a:xfrm>
            <a:off x="6937264" y="2184485"/>
            <a:ext cx="28504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Recurrent Component</a:t>
            </a:r>
            <a:endParaRPr lang="zh-CN" altLang="en-US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655BE403-A7E0-4D14-9364-E074EEF69EED}"/>
              </a:ext>
            </a:extLst>
          </p:cNvPr>
          <p:cNvGrpSpPr/>
          <p:nvPr/>
        </p:nvGrpSpPr>
        <p:grpSpPr>
          <a:xfrm>
            <a:off x="774764" y="1134328"/>
            <a:ext cx="10642472" cy="497873"/>
            <a:chOff x="774764" y="1134328"/>
            <a:chExt cx="10642472" cy="497873"/>
          </a:xfrm>
        </p:grpSpPr>
        <p:sp>
          <p:nvSpPr>
            <p:cNvPr id="40" name="矩形: 圆角 39">
              <a:extLst>
                <a:ext uri="{FF2B5EF4-FFF2-40B4-BE49-F238E27FC236}">
                  <a16:creationId xmlns:a16="http://schemas.microsoft.com/office/drawing/2014/main" id="{31EF45B1-AABD-45C7-BA29-7AE01C44560A}"/>
                </a:ext>
              </a:extLst>
            </p:cNvPr>
            <p:cNvSpPr>
              <a:spLocks/>
            </p:cNvSpPr>
            <p:nvPr/>
          </p:nvSpPr>
          <p:spPr>
            <a:xfrm>
              <a:off x="774764" y="1134328"/>
              <a:ext cx="1004482" cy="497873"/>
            </a:xfrm>
            <a:prstGeom prst="roundRect">
              <a:avLst>
                <a:gd name="adj" fmla="val 31150"/>
              </a:avLst>
            </a:prstGeom>
            <a:noFill/>
            <a:ln>
              <a:solidFill>
                <a:schemeClr val="accent1">
                  <a:lumMod val="75000"/>
                </a:schemeClr>
              </a:solidFill>
            </a:ln>
            <a:effectLst>
              <a:outerShdw blurRad="63500" sx="101000" sy="101000" algn="ctr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solidFill>
                    <a:schemeClr val="accent1">
                      <a:lumMod val="75000"/>
                    </a:schemeClr>
                  </a:solidFill>
                </a:rPr>
                <a:t>Input</a:t>
              </a:r>
            </a:p>
          </p:txBody>
        </p:sp>
        <p:sp>
          <p:nvSpPr>
            <p:cNvPr id="41" name="箭头: 右 40">
              <a:extLst>
                <a:ext uri="{FF2B5EF4-FFF2-40B4-BE49-F238E27FC236}">
                  <a16:creationId xmlns:a16="http://schemas.microsoft.com/office/drawing/2014/main" id="{A36D8D77-D988-4ED6-B7A6-30594813F5FA}"/>
                </a:ext>
              </a:extLst>
            </p:cNvPr>
            <p:cNvSpPr>
              <a:spLocks/>
            </p:cNvSpPr>
            <p:nvPr/>
          </p:nvSpPr>
          <p:spPr>
            <a:xfrm>
              <a:off x="1888186" y="1258796"/>
              <a:ext cx="540515" cy="248937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63500" sx="101000" sy="101000" algn="ctr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2" name="矩形: 圆角 41">
              <a:extLst>
                <a:ext uri="{FF2B5EF4-FFF2-40B4-BE49-F238E27FC236}">
                  <a16:creationId xmlns:a16="http://schemas.microsoft.com/office/drawing/2014/main" id="{3C8363D4-CAB4-4ECB-9335-F8858412698E}"/>
                </a:ext>
              </a:extLst>
            </p:cNvPr>
            <p:cNvSpPr>
              <a:spLocks/>
            </p:cNvSpPr>
            <p:nvPr/>
          </p:nvSpPr>
          <p:spPr>
            <a:xfrm>
              <a:off x="2537641" y="1134328"/>
              <a:ext cx="1476898" cy="497873"/>
            </a:xfrm>
            <a:prstGeom prst="roundRect">
              <a:avLst>
                <a:gd name="adj" fmla="val 3115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>
              <a:outerShdw blurRad="63500" sx="101000" sy="101000" algn="ctr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solidFill>
                    <a:schemeClr val="accent1">
                      <a:lumMod val="75000"/>
                    </a:schemeClr>
                  </a:solidFill>
                </a:rPr>
                <a:t>CNN &amp; AR</a:t>
              </a:r>
            </a:p>
          </p:txBody>
        </p:sp>
        <p:sp>
          <p:nvSpPr>
            <p:cNvPr id="43" name="矩形: 圆角 42">
              <a:extLst>
                <a:ext uri="{FF2B5EF4-FFF2-40B4-BE49-F238E27FC236}">
                  <a16:creationId xmlns:a16="http://schemas.microsoft.com/office/drawing/2014/main" id="{81D8D294-93C8-4F37-9D75-399253512FB6}"/>
                </a:ext>
              </a:extLst>
            </p:cNvPr>
            <p:cNvSpPr>
              <a:spLocks/>
            </p:cNvSpPr>
            <p:nvPr/>
          </p:nvSpPr>
          <p:spPr>
            <a:xfrm>
              <a:off x="4772934" y="1134328"/>
              <a:ext cx="2463345" cy="497873"/>
            </a:xfrm>
            <a:prstGeom prst="roundRect">
              <a:avLst>
                <a:gd name="adj" fmla="val 31150"/>
              </a:avLst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  <a:effectLst>
              <a:outerShdw blurRad="63500" sx="101000" sy="101000" algn="ctr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solidFill>
                    <a:schemeClr val="accent1">
                      <a:lumMod val="75000"/>
                    </a:schemeClr>
                  </a:solidFill>
                </a:rPr>
                <a:t>RNN &amp; RNN-Skip</a:t>
              </a:r>
            </a:p>
          </p:txBody>
        </p:sp>
        <p:sp>
          <p:nvSpPr>
            <p:cNvPr id="44" name="箭头: 右 43">
              <a:extLst>
                <a:ext uri="{FF2B5EF4-FFF2-40B4-BE49-F238E27FC236}">
                  <a16:creationId xmlns:a16="http://schemas.microsoft.com/office/drawing/2014/main" id="{8858588E-0F58-4B49-B0A6-B03BF5E8F679}"/>
                </a:ext>
              </a:extLst>
            </p:cNvPr>
            <p:cNvSpPr>
              <a:spLocks/>
            </p:cNvSpPr>
            <p:nvPr/>
          </p:nvSpPr>
          <p:spPr>
            <a:xfrm>
              <a:off x="4123479" y="1258796"/>
              <a:ext cx="540515" cy="248937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63500" sx="101000" sy="101000" algn="ctr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5" name="箭头: 右 44">
              <a:extLst>
                <a:ext uri="{FF2B5EF4-FFF2-40B4-BE49-F238E27FC236}">
                  <a16:creationId xmlns:a16="http://schemas.microsoft.com/office/drawing/2014/main" id="{793CAB3B-D38B-49EC-B0CE-76A5C979A41C}"/>
                </a:ext>
              </a:extLst>
            </p:cNvPr>
            <p:cNvSpPr>
              <a:spLocks/>
            </p:cNvSpPr>
            <p:nvPr/>
          </p:nvSpPr>
          <p:spPr>
            <a:xfrm>
              <a:off x="7345219" y="1258796"/>
              <a:ext cx="540515" cy="248937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63500" sx="101000" sy="101000" algn="ctr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6" name="矩形: 圆角 45">
              <a:extLst>
                <a:ext uri="{FF2B5EF4-FFF2-40B4-BE49-F238E27FC236}">
                  <a16:creationId xmlns:a16="http://schemas.microsoft.com/office/drawing/2014/main" id="{CA181076-4F5F-4D03-A503-94A31261BF74}"/>
                </a:ext>
              </a:extLst>
            </p:cNvPr>
            <p:cNvSpPr>
              <a:spLocks/>
            </p:cNvSpPr>
            <p:nvPr/>
          </p:nvSpPr>
          <p:spPr>
            <a:xfrm>
              <a:off x="7994674" y="1134328"/>
              <a:ext cx="1506291" cy="497873"/>
            </a:xfrm>
            <a:prstGeom prst="roundRect">
              <a:avLst>
                <a:gd name="adj" fmla="val 31150"/>
              </a:avLst>
            </a:prstGeom>
            <a:noFill/>
            <a:ln>
              <a:solidFill>
                <a:schemeClr val="accent1">
                  <a:lumMod val="75000"/>
                </a:schemeClr>
              </a:solidFill>
            </a:ln>
            <a:effectLst>
              <a:outerShdw blurRad="63500" sx="101000" sy="101000" algn="ctr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solidFill>
                    <a:schemeClr val="accent1">
                      <a:lumMod val="75000"/>
                    </a:schemeClr>
                  </a:solidFill>
                </a:rPr>
                <a:t>FC &amp; Sum</a:t>
              </a:r>
            </a:p>
          </p:txBody>
        </p:sp>
        <p:sp>
          <p:nvSpPr>
            <p:cNvPr id="47" name="箭头: 右 46">
              <a:extLst>
                <a:ext uri="{FF2B5EF4-FFF2-40B4-BE49-F238E27FC236}">
                  <a16:creationId xmlns:a16="http://schemas.microsoft.com/office/drawing/2014/main" id="{EA90D1EF-B5AA-4D10-AA91-F4BFFD04D300}"/>
                </a:ext>
              </a:extLst>
            </p:cNvPr>
            <p:cNvSpPr>
              <a:spLocks/>
            </p:cNvSpPr>
            <p:nvPr/>
          </p:nvSpPr>
          <p:spPr>
            <a:xfrm>
              <a:off x="9609905" y="1258796"/>
              <a:ext cx="540515" cy="248937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63500" sx="101000" sy="101000" algn="ctr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8" name="矩形: 圆角 47">
              <a:extLst>
                <a:ext uri="{FF2B5EF4-FFF2-40B4-BE49-F238E27FC236}">
                  <a16:creationId xmlns:a16="http://schemas.microsoft.com/office/drawing/2014/main" id="{C5D0A396-6D34-4EE6-8F0B-1F74453A76E4}"/>
                </a:ext>
              </a:extLst>
            </p:cNvPr>
            <p:cNvSpPr>
              <a:spLocks/>
            </p:cNvSpPr>
            <p:nvPr/>
          </p:nvSpPr>
          <p:spPr>
            <a:xfrm>
              <a:off x="10259357" y="1134328"/>
              <a:ext cx="1157879" cy="497873"/>
            </a:xfrm>
            <a:prstGeom prst="roundRect">
              <a:avLst>
                <a:gd name="adj" fmla="val 31150"/>
              </a:avLst>
            </a:prstGeom>
            <a:noFill/>
            <a:ln>
              <a:solidFill>
                <a:schemeClr val="accent1">
                  <a:lumMod val="75000"/>
                </a:schemeClr>
              </a:solidFill>
            </a:ln>
            <a:effectLst>
              <a:outerShdw blurRad="63500" sx="101000" sy="101000" algn="ctr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solidFill>
                    <a:schemeClr val="accent1">
                      <a:lumMod val="75000"/>
                    </a:schemeClr>
                  </a:solidFill>
                </a:rPr>
                <a:t>Output</a:t>
              </a: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B32CC625-C6F3-45B9-B4E1-530D2F72D1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0162" y="2184485"/>
            <a:ext cx="519374" cy="646332"/>
          </a:xfrm>
          <a:prstGeom prst="rect">
            <a:avLst/>
          </a:prstGeom>
          <a:effectLst>
            <a:outerShdw blurRad="63500" sx="102000" sy="102000" algn="ctr" rotWithShape="0">
              <a:srgbClr val="FF5B5B">
                <a:alpha val="40000"/>
              </a:srgbClr>
            </a:outerShdw>
          </a:effectLst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8E6C036C-2B94-4EEF-8895-05B16425E8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0620" y="4672640"/>
            <a:ext cx="4401079" cy="1171091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id="{809462DB-137E-4182-9087-81561528DD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2019" y="3696595"/>
            <a:ext cx="2645705" cy="506210"/>
          </a:xfrm>
          <a:prstGeom prst="rect">
            <a:avLst/>
          </a:prstGeom>
          <a:effectLst>
            <a:outerShdw blurRad="63500" sx="102000" sy="102000" algn="ctr" rotWithShape="0">
              <a:srgbClr val="FF5B5B">
                <a:alpha val="40000"/>
              </a:srgbClr>
            </a:outerShdw>
          </a:effectLst>
        </p:spPr>
      </p:pic>
      <p:sp>
        <p:nvSpPr>
          <p:cNvPr id="50" name="文本框 49">
            <a:extLst>
              <a:ext uri="{FF2B5EF4-FFF2-40B4-BE49-F238E27FC236}">
                <a16:creationId xmlns:a16="http://schemas.microsoft.com/office/drawing/2014/main" id="{9DB73043-333D-415E-BAFA-EDEAFF5BCE38}"/>
              </a:ext>
            </a:extLst>
          </p:cNvPr>
          <p:cNvSpPr txBox="1"/>
          <p:nvPr/>
        </p:nvSpPr>
        <p:spPr>
          <a:xfrm>
            <a:off x="480653" y="2268628"/>
            <a:ext cx="2597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accent2">
                    <a:lumMod val="75000"/>
                  </a:schemeClr>
                </a:solidFill>
              </a:rPr>
              <a:t>MLP aggregation</a:t>
            </a:r>
            <a:endParaRPr lang="zh-CN" alt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757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矩形 193">
            <a:extLst>
              <a:ext uri="{FF2B5EF4-FFF2-40B4-BE49-F238E27FC236}">
                <a16:creationId xmlns:a16="http://schemas.microsoft.com/office/drawing/2014/main" id="{C5E12F12-FC62-4843-A7C6-ED224EBBF473}"/>
              </a:ext>
            </a:extLst>
          </p:cNvPr>
          <p:cNvSpPr/>
          <p:nvPr/>
        </p:nvSpPr>
        <p:spPr>
          <a:xfrm>
            <a:off x="0" y="6492875"/>
            <a:ext cx="12192000" cy="3651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1000" sy="101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dirty="0" err="1">
                <a:solidFill>
                  <a:schemeClr val="accent5">
                    <a:lumMod val="75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Guokun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 Lai et al. “Modeling Long- and Short-Term Temporal Patterns with Deep Neural Networks”. In </a:t>
            </a:r>
            <a:r>
              <a:rPr lang="en-US" altLang="zh-CN" i="1" dirty="0">
                <a:solidFill>
                  <a:schemeClr val="accent5">
                    <a:lumMod val="75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SIGIR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, 2018 </a:t>
            </a:r>
            <a:r>
              <a:rPr lang="en-US" altLang="zh-CN" dirty="0">
                <a:solidFill>
                  <a:srgbClr val="FF5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 Light" panose="020B0303030403030204" pitchFamily="34" charset="-78"/>
                <a:cs typeface="Dubai Light" panose="020B0303030403030204" pitchFamily="34" charset="-78"/>
              </a:rPr>
              <a:t>CCF-A</a:t>
            </a:r>
          </a:p>
        </p:txBody>
      </p:sp>
      <p:sp>
        <p:nvSpPr>
          <p:cNvPr id="201" name="矩形: 圆角 200">
            <a:extLst>
              <a:ext uri="{FF2B5EF4-FFF2-40B4-BE49-F238E27FC236}">
                <a16:creationId xmlns:a16="http://schemas.microsoft.com/office/drawing/2014/main" id="{1CBE0671-6F4A-4751-87AF-B7512D626E09}"/>
              </a:ext>
            </a:extLst>
          </p:cNvPr>
          <p:cNvSpPr>
            <a:spLocks/>
          </p:cNvSpPr>
          <p:nvPr/>
        </p:nvSpPr>
        <p:spPr>
          <a:xfrm>
            <a:off x="484074" y="917409"/>
            <a:ext cx="11223852" cy="931711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1000" sy="101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CN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66" name="组合 165">
            <a:extLst>
              <a:ext uri="{FF2B5EF4-FFF2-40B4-BE49-F238E27FC236}">
                <a16:creationId xmlns:a16="http://schemas.microsoft.com/office/drawing/2014/main" id="{75E7FA55-72E6-40FD-BD28-6B524602F582}"/>
              </a:ext>
            </a:extLst>
          </p:cNvPr>
          <p:cNvGrpSpPr/>
          <p:nvPr/>
        </p:nvGrpSpPr>
        <p:grpSpPr>
          <a:xfrm>
            <a:off x="4387643" y="-372222"/>
            <a:ext cx="3416714" cy="986654"/>
            <a:chOff x="4532101" y="-372222"/>
            <a:chExt cx="3127799" cy="986654"/>
          </a:xfrm>
        </p:grpSpPr>
        <p:sp>
          <p:nvSpPr>
            <p:cNvPr id="175" name="矩形: 圆角 174">
              <a:extLst>
                <a:ext uri="{FF2B5EF4-FFF2-40B4-BE49-F238E27FC236}">
                  <a16:creationId xmlns:a16="http://schemas.microsoft.com/office/drawing/2014/main" id="{D384F63A-1ADB-47A3-A61D-9AFC4CB9092E}"/>
                </a:ext>
              </a:extLst>
            </p:cNvPr>
            <p:cNvSpPr/>
            <p:nvPr/>
          </p:nvSpPr>
          <p:spPr>
            <a:xfrm>
              <a:off x="4532101" y="-372222"/>
              <a:ext cx="3127799" cy="986653"/>
            </a:xfrm>
            <a:prstGeom prst="roundRect">
              <a:avLst>
                <a:gd name="adj" fmla="val 47564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1" name="文本框 180">
              <a:extLst>
                <a:ext uri="{FF2B5EF4-FFF2-40B4-BE49-F238E27FC236}">
                  <a16:creationId xmlns:a16="http://schemas.microsoft.com/office/drawing/2014/main" id="{C1AC0428-B682-48D0-BFAB-BC468B59B94B}"/>
                </a:ext>
              </a:extLst>
            </p:cNvPr>
            <p:cNvSpPr txBox="1"/>
            <p:nvPr/>
          </p:nvSpPr>
          <p:spPr>
            <a:xfrm>
              <a:off x="5469249" y="91212"/>
              <a:ext cx="12505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+mj-lt"/>
                  <a:cs typeface="+mn-ea"/>
                  <a:sym typeface="+mn-lt"/>
                </a:rPr>
                <a:t>LSTNet</a:t>
              </a:r>
            </a:p>
          </p:txBody>
        </p:sp>
      </p:grp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83DF852D-63D3-4D1E-85E6-953671F9A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21</a:t>
            </a:fld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2CBD670-DBFD-4D7C-ACE7-270AE81B8D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155" y="3260159"/>
            <a:ext cx="6287280" cy="26804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410106ED-5C1D-4549-A1AC-E1D4FB8C26AF}"/>
              </a:ext>
            </a:extLst>
          </p:cNvPr>
          <p:cNvSpPr/>
          <p:nvPr/>
        </p:nvSpPr>
        <p:spPr>
          <a:xfrm>
            <a:off x="6937264" y="2184485"/>
            <a:ext cx="28504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Recurrent Component</a:t>
            </a:r>
            <a:endParaRPr lang="zh-CN" altLang="en-US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655BE403-A7E0-4D14-9364-E074EEF69EED}"/>
              </a:ext>
            </a:extLst>
          </p:cNvPr>
          <p:cNvGrpSpPr/>
          <p:nvPr/>
        </p:nvGrpSpPr>
        <p:grpSpPr>
          <a:xfrm>
            <a:off x="774764" y="1134328"/>
            <a:ext cx="10642472" cy="497873"/>
            <a:chOff x="774764" y="1134328"/>
            <a:chExt cx="10642472" cy="497873"/>
          </a:xfrm>
        </p:grpSpPr>
        <p:sp>
          <p:nvSpPr>
            <p:cNvPr id="40" name="矩形: 圆角 39">
              <a:extLst>
                <a:ext uri="{FF2B5EF4-FFF2-40B4-BE49-F238E27FC236}">
                  <a16:creationId xmlns:a16="http://schemas.microsoft.com/office/drawing/2014/main" id="{31EF45B1-AABD-45C7-BA29-7AE01C44560A}"/>
                </a:ext>
              </a:extLst>
            </p:cNvPr>
            <p:cNvSpPr>
              <a:spLocks/>
            </p:cNvSpPr>
            <p:nvPr/>
          </p:nvSpPr>
          <p:spPr>
            <a:xfrm>
              <a:off x="774764" y="1134328"/>
              <a:ext cx="1004482" cy="497873"/>
            </a:xfrm>
            <a:prstGeom prst="roundRect">
              <a:avLst>
                <a:gd name="adj" fmla="val 31150"/>
              </a:avLst>
            </a:prstGeom>
            <a:noFill/>
            <a:ln>
              <a:solidFill>
                <a:schemeClr val="accent1">
                  <a:lumMod val="75000"/>
                </a:schemeClr>
              </a:solidFill>
            </a:ln>
            <a:effectLst>
              <a:outerShdw blurRad="63500" sx="101000" sy="101000" algn="ctr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solidFill>
                    <a:schemeClr val="accent1">
                      <a:lumMod val="75000"/>
                    </a:schemeClr>
                  </a:solidFill>
                </a:rPr>
                <a:t>Input</a:t>
              </a:r>
            </a:p>
          </p:txBody>
        </p:sp>
        <p:sp>
          <p:nvSpPr>
            <p:cNvPr id="41" name="箭头: 右 40">
              <a:extLst>
                <a:ext uri="{FF2B5EF4-FFF2-40B4-BE49-F238E27FC236}">
                  <a16:creationId xmlns:a16="http://schemas.microsoft.com/office/drawing/2014/main" id="{A36D8D77-D988-4ED6-B7A6-30594813F5FA}"/>
                </a:ext>
              </a:extLst>
            </p:cNvPr>
            <p:cNvSpPr>
              <a:spLocks/>
            </p:cNvSpPr>
            <p:nvPr/>
          </p:nvSpPr>
          <p:spPr>
            <a:xfrm>
              <a:off x="1888186" y="1258796"/>
              <a:ext cx="540515" cy="248937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63500" sx="101000" sy="101000" algn="ctr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2" name="矩形: 圆角 41">
              <a:extLst>
                <a:ext uri="{FF2B5EF4-FFF2-40B4-BE49-F238E27FC236}">
                  <a16:creationId xmlns:a16="http://schemas.microsoft.com/office/drawing/2014/main" id="{3C8363D4-CAB4-4ECB-9335-F8858412698E}"/>
                </a:ext>
              </a:extLst>
            </p:cNvPr>
            <p:cNvSpPr>
              <a:spLocks/>
            </p:cNvSpPr>
            <p:nvPr/>
          </p:nvSpPr>
          <p:spPr>
            <a:xfrm>
              <a:off x="2537641" y="1134328"/>
              <a:ext cx="1476898" cy="497873"/>
            </a:xfrm>
            <a:prstGeom prst="roundRect">
              <a:avLst>
                <a:gd name="adj" fmla="val 3115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>
              <a:outerShdw blurRad="63500" sx="101000" sy="101000" algn="ctr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solidFill>
                    <a:schemeClr val="accent1">
                      <a:lumMod val="75000"/>
                    </a:schemeClr>
                  </a:solidFill>
                </a:rPr>
                <a:t>CNN &amp; AR</a:t>
              </a:r>
            </a:p>
          </p:txBody>
        </p:sp>
        <p:sp>
          <p:nvSpPr>
            <p:cNvPr id="43" name="矩形: 圆角 42">
              <a:extLst>
                <a:ext uri="{FF2B5EF4-FFF2-40B4-BE49-F238E27FC236}">
                  <a16:creationId xmlns:a16="http://schemas.microsoft.com/office/drawing/2014/main" id="{81D8D294-93C8-4F37-9D75-399253512FB6}"/>
                </a:ext>
              </a:extLst>
            </p:cNvPr>
            <p:cNvSpPr>
              <a:spLocks/>
            </p:cNvSpPr>
            <p:nvPr/>
          </p:nvSpPr>
          <p:spPr>
            <a:xfrm>
              <a:off x="4772934" y="1134328"/>
              <a:ext cx="2463345" cy="497873"/>
            </a:xfrm>
            <a:prstGeom prst="roundRect">
              <a:avLst>
                <a:gd name="adj" fmla="val 31150"/>
              </a:avLst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  <a:effectLst>
              <a:outerShdw blurRad="63500" sx="101000" sy="101000" algn="ctr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solidFill>
                    <a:schemeClr val="accent1">
                      <a:lumMod val="75000"/>
                    </a:schemeClr>
                  </a:solidFill>
                </a:rPr>
                <a:t>RNN &amp; RNN-Skip</a:t>
              </a:r>
            </a:p>
          </p:txBody>
        </p:sp>
        <p:sp>
          <p:nvSpPr>
            <p:cNvPr id="44" name="箭头: 右 43">
              <a:extLst>
                <a:ext uri="{FF2B5EF4-FFF2-40B4-BE49-F238E27FC236}">
                  <a16:creationId xmlns:a16="http://schemas.microsoft.com/office/drawing/2014/main" id="{8858588E-0F58-4B49-B0A6-B03BF5E8F679}"/>
                </a:ext>
              </a:extLst>
            </p:cNvPr>
            <p:cNvSpPr>
              <a:spLocks/>
            </p:cNvSpPr>
            <p:nvPr/>
          </p:nvSpPr>
          <p:spPr>
            <a:xfrm>
              <a:off x="4123479" y="1258796"/>
              <a:ext cx="540515" cy="248937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63500" sx="101000" sy="101000" algn="ctr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5" name="箭头: 右 44">
              <a:extLst>
                <a:ext uri="{FF2B5EF4-FFF2-40B4-BE49-F238E27FC236}">
                  <a16:creationId xmlns:a16="http://schemas.microsoft.com/office/drawing/2014/main" id="{793CAB3B-D38B-49EC-B0CE-76A5C979A41C}"/>
                </a:ext>
              </a:extLst>
            </p:cNvPr>
            <p:cNvSpPr>
              <a:spLocks/>
            </p:cNvSpPr>
            <p:nvPr/>
          </p:nvSpPr>
          <p:spPr>
            <a:xfrm>
              <a:off x="7345219" y="1258796"/>
              <a:ext cx="540515" cy="248937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63500" sx="101000" sy="101000" algn="ctr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6" name="矩形: 圆角 45">
              <a:extLst>
                <a:ext uri="{FF2B5EF4-FFF2-40B4-BE49-F238E27FC236}">
                  <a16:creationId xmlns:a16="http://schemas.microsoft.com/office/drawing/2014/main" id="{CA181076-4F5F-4D03-A503-94A31261BF74}"/>
                </a:ext>
              </a:extLst>
            </p:cNvPr>
            <p:cNvSpPr>
              <a:spLocks/>
            </p:cNvSpPr>
            <p:nvPr/>
          </p:nvSpPr>
          <p:spPr>
            <a:xfrm>
              <a:off x="7994674" y="1134328"/>
              <a:ext cx="1506291" cy="497873"/>
            </a:xfrm>
            <a:prstGeom prst="roundRect">
              <a:avLst>
                <a:gd name="adj" fmla="val 31150"/>
              </a:avLst>
            </a:prstGeom>
            <a:noFill/>
            <a:ln>
              <a:solidFill>
                <a:schemeClr val="accent1">
                  <a:lumMod val="75000"/>
                </a:schemeClr>
              </a:solidFill>
            </a:ln>
            <a:effectLst>
              <a:outerShdw blurRad="63500" sx="101000" sy="101000" algn="ctr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solidFill>
                    <a:schemeClr val="accent1">
                      <a:lumMod val="75000"/>
                    </a:schemeClr>
                  </a:solidFill>
                </a:rPr>
                <a:t>FC &amp; Sum</a:t>
              </a:r>
            </a:p>
          </p:txBody>
        </p:sp>
        <p:sp>
          <p:nvSpPr>
            <p:cNvPr id="47" name="箭头: 右 46">
              <a:extLst>
                <a:ext uri="{FF2B5EF4-FFF2-40B4-BE49-F238E27FC236}">
                  <a16:creationId xmlns:a16="http://schemas.microsoft.com/office/drawing/2014/main" id="{EA90D1EF-B5AA-4D10-AA91-F4BFFD04D300}"/>
                </a:ext>
              </a:extLst>
            </p:cNvPr>
            <p:cNvSpPr>
              <a:spLocks/>
            </p:cNvSpPr>
            <p:nvPr/>
          </p:nvSpPr>
          <p:spPr>
            <a:xfrm>
              <a:off x="9609905" y="1258796"/>
              <a:ext cx="540515" cy="248937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63500" sx="101000" sy="101000" algn="ctr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8" name="矩形: 圆角 47">
              <a:extLst>
                <a:ext uri="{FF2B5EF4-FFF2-40B4-BE49-F238E27FC236}">
                  <a16:creationId xmlns:a16="http://schemas.microsoft.com/office/drawing/2014/main" id="{C5D0A396-6D34-4EE6-8F0B-1F74453A76E4}"/>
                </a:ext>
              </a:extLst>
            </p:cNvPr>
            <p:cNvSpPr>
              <a:spLocks/>
            </p:cNvSpPr>
            <p:nvPr/>
          </p:nvSpPr>
          <p:spPr>
            <a:xfrm>
              <a:off x="10259357" y="1134328"/>
              <a:ext cx="1157879" cy="497873"/>
            </a:xfrm>
            <a:prstGeom prst="roundRect">
              <a:avLst>
                <a:gd name="adj" fmla="val 31150"/>
              </a:avLst>
            </a:prstGeom>
            <a:noFill/>
            <a:ln>
              <a:solidFill>
                <a:schemeClr val="accent1">
                  <a:lumMod val="75000"/>
                </a:schemeClr>
              </a:solidFill>
            </a:ln>
            <a:effectLst>
              <a:outerShdw blurRad="63500" sx="101000" sy="101000" algn="ctr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solidFill>
                    <a:schemeClr val="accent1">
                      <a:lumMod val="75000"/>
                    </a:schemeClr>
                  </a:solidFill>
                </a:rPr>
                <a:t>Output</a:t>
              </a: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B32CC625-C6F3-45B9-B4E1-530D2F72D1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0162" y="2184485"/>
            <a:ext cx="519374" cy="646332"/>
          </a:xfrm>
          <a:prstGeom prst="rect">
            <a:avLst/>
          </a:prstGeom>
          <a:effectLst>
            <a:outerShdw blurRad="63500" sx="102000" sy="102000" algn="ctr" rotWithShape="0">
              <a:srgbClr val="FF5B5B">
                <a:alpha val="40000"/>
              </a:srgbClr>
            </a:outerShdw>
          </a:effectLst>
        </p:spPr>
      </p:pic>
      <p:sp>
        <p:nvSpPr>
          <p:cNvPr id="50" name="文本框 49">
            <a:extLst>
              <a:ext uri="{FF2B5EF4-FFF2-40B4-BE49-F238E27FC236}">
                <a16:creationId xmlns:a16="http://schemas.microsoft.com/office/drawing/2014/main" id="{9DB73043-333D-415E-BAFA-EDEAFF5BCE38}"/>
              </a:ext>
            </a:extLst>
          </p:cNvPr>
          <p:cNvSpPr txBox="1"/>
          <p:nvPr/>
        </p:nvSpPr>
        <p:spPr>
          <a:xfrm>
            <a:off x="480653" y="2554370"/>
            <a:ext cx="2983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Temporal Attention</a:t>
            </a:r>
            <a:endParaRPr lang="zh-CN" altLang="en-US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A787287A-50F1-4AEA-BDFB-2EEF2A351F6B}"/>
              </a:ext>
            </a:extLst>
          </p:cNvPr>
          <p:cNvSpPr/>
          <p:nvPr/>
        </p:nvSpPr>
        <p:spPr>
          <a:xfrm>
            <a:off x="490155" y="2096679"/>
            <a:ext cx="34160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period length is dynamic</a:t>
            </a:r>
            <a:r>
              <a:rPr lang="zh-CN" altLang="en-US" dirty="0"/>
              <a:t>？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164D15D-4F88-4189-80A1-C1CE50C323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8983" y="3110223"/>
            <a:ext cx="4244353" cy="763783"/>
          </a:xfrm>
          <a:prstGeom prst="rect">
            <a:avLst/>
          </a:prstGeom>
          <a:effectLst>
            <a:outerShdw blurRad="63500" sx="102000" sy="102000" algn="ctr" rotWithShape="0">
              <a:srgbClr val="FF5B5B">
                <a:alpha val="40000"/>
              </a:srgb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96A02C1-24E6-4EC4-853B-F9798ECA8F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8983" y="4263582"/>
            <a:ext cx="3866197" cy="51825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66371E2-30C7-4F8B-AC4D-2C7CE2B34C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8217" y="4821039"/>
            <a:ext cx="1837863" cy="43714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73802BC-DEBE-4A85-9780-D378A79550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88217" y="5416013"/>
            <a:ext cx="3100374" cy="566984"/>
          </a:xfrm>
          <a:prstGeom prst="rect">
            <a:avLst/>
          </a:prstGeom>
        </p:spPr>
      </p:pic>
      <p:sp>
        <p:nvSpPr>
          <p:cNvPr id="31" name="矩形 30">
            <a:extLst>
              <a:ext uri="{FF2B5EF4-FFF2-40B4-BE49-F238E27FC236}">
                <a16:creationId xmlns:a16="http://schemas.microsoft.com/office/drawing/2014/main" id="{435ACACB-E49A-4AF3-9BDF-48970F6D6B5E}"/>
              </a:ext>
            </a:extLst>
          </p:cNvPr>
          <p:cNvSpPr/>
          <p:nvPr/>
        </p:nvSpPr>
        <p:spPr>
          <a:xfrm>
            <a:off x="4014539" y="3260160"/>
            <a:ext cx="1888550" cy="2497240"/>
          </a:xfrm>
          <a:prstGeom prst="rect">
            <a:avLst/>
          </a:prstGeom>
          <a:solidFill>
            <a:srgbClr val="FF5B5B">
              <a:alpha val="10000"/>
            </a:srgbClr>
          </a:solidFill>
          <a:ln>
            <a:noFill/>
          </a:ln>
          <a:effectLst>
            <a:outerShdw blurRad="63500" sx="101000" sy="101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8629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矩形 193">
            <a:extLst>
              <a:ext uri="{FF2B5EF4-FFF2-40B4-BE49-F238E27FC236}">
                <a16:creationId xmlns:a16="http://schemas.microsoft.com/office/drawing/2014/main" id="{C5E12F12-FC62-4843-A7C6-ED224EBBF473}"/>
              </a:ext>
            </a:extLst>
          </p:cNvPr>
          <p:cNvSpPr/>
          <p:nvPr/>
        </p:nvSpPr>
        <p:spPr>
          <a:xfrm>
            <a:off x="0" y="6492875"/>
            <a:ext cx="12192000" cy="3651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1000" sy="101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dirty="0" err="1">
                <a:solidFill>
                  <a:schemeClr val="accent5">
                    <a:lumMod val="75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Guokun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 Lai et al. “Modeling Long- and Short-Term Temporal Patterns with Deep Neural Networks”. In </a:t>
            </a:r>
            <a:r>
              <a:rPr lang="en-US" altLang="zh-CN" i="1" dirty="0">
                <a:solidFill>
                  <a:schemeClr val="accent5">
                    <a:lumMod val="75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SIGIR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, 2018 </a:t>
            </a:r>
            <a:r>
              <a:rPr lang="en-US" altLang="zh-CN" dirty="0">
                <a:solidFill>
                  <a:srgbClr val="FF5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 Light" panose="020B0303030403030204" pitchFamily="34" charset="-78"/>
                <a:cs typeface="Dubai Light" panose="020B0303030403030204" pitchFamily="34" charset="-78"/>
              </a:rPr>
              <a:t>CCF-A</a:t>
            </a:r>
          </a:p>
        </p:txBody>
      </p:sp>
      <p:sp>
        <p:nvSpPr>
          <p:cNvPr id="201" name="矩形: 圆角 200">
            <a:extLst>
              <a:ext uri="{FF2B5EF4-FFF2-40B4-BE49-F238E27FC236}">
                <a16:creationId xmlns:a16="http://schemas.microsoft.com/office/drawing/2014/main" id="{1CBE0671-6F4A-4751-87AF-B7512D626E09}"/>
              </a:ext>
            </a:extLst>
          </p:cNvPr>
          <p:cNvSpPr>
            <a:spLocks/>
          </p:cNvSpPr>
          <p:nvPr/>
        </p:nvSpPr>
        <p:spPr>
          <a:xfrm>
            <a:off x="484074" y="917409"/>
            <a:ext cx="11223852" cy="931711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1000" sy="101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CN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66" name="组合 165">
            <a:extLst>
              <a:ext uri="{FF2B5EF4-FFF2-40B4-BE49-F238E27FC236}">
                <a16:creationId xmlns:a16="http://schemas.microsoft.com/office/drawing/2014/main" id="{75E7FA55-72E6-40FD-BD28-6B524602F582}"/>
              </a:ext>
            </a:extLst>
          </p:cNvPr>
          <p:cNvGrpSpPr/>
          <p:nvPr/>
        </p:nvGrpSpPr>
        <p:grpSpPr>
          <a:xfrm>
            <a:off x="4387643" y="-372222"/>
            <a:ext cx="3416714" cy="986654"/>
            <a:chOff x="4532101" y="-372222"/>
            <a:chExt cx="3127799" cy="986654"/>
          </a:xfrm>
        </p:grpSpPr>
        <p:sp>
          <p:nvSpPr>
            <p:cNvPr id="175" name="矩形: 圆角 174">
              <a:extLst>
                <a:ext uri="{FF2B5EF4-FFF2-40B4-BE49-F238E27FC236}">
                  <a16:creationId xmlns:a16="http://schemas.microsoft.com/office/drawing/2014/main" id="{D384F63A-1ADB-47A3-A61D-9AFC4CB9092E}"/>
                </a:ext>
              </a:extLst>
            </p:cNvPr>
            <p:cNvSpPr/>
            <p:nvPr/>
          </p:nvSpPr>
          <p:spPr>
            <a:xfrm>
              <a:off x="4532101" y="-372222"/>
              <a:ext cx="3127799" cy="986653"/>
            </a:xfrm>
            <a:prstGeom prst="roundRect">
              <a:avLst>
                <a:gd name="adj" fmla="val 47564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1" name="文本框 180">
              <a:extLst>
                <a:ext uri="{FF2B5EF4-FFF2-40B4-BE49-F238E27FC236}">
                  <a16:creationId xmlns:a16="http://schemas.microsoft.com/office/drawing/2014/main" id="{C1AC0428-B682-48D0-BFAB-BC468B59B94B}"/>
                </a:ext>
              </a:extLst>
            </p:cNvPr>
            <p:cNvSpPr txBox="1"/>
            <p:nvPr/>
          </p:nvSpPr>
          <p:spPr>
            <a:xfrm>
              <a:off x="5469249" y="91212"/>
              <a:ext cx="12505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+mj-lt"/>
                  <a:cs typeface="+mn-ea"/>
                  <a:sym typeface="+mn-lt"/>
                </a:rPr>
                <a:t>LSTNet</a:t>
              </a:r>
            </a:p>
          </p:txBody>
        </p:sp>
      </p:grp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83DF852D-63D3-4D1E-85E6-953671F9A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22</a:t>
            </a:fld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2CBD670-DBFD-4D7C-ACE7-270AE81B8D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639" y="2084608"/>
            <a:ext cx="8634853" cy="3681264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22CAFB8A-872A-49B5-8D1B-C046F48E6EDB}"/>
              </a:ext>
            </a:extLst>
          </p:cNvPr>
          <p:cNvSpPr/>
          <p:nvPr/>
        </p:nvSpPr>
        <p:spPr>
          <a:xfrm>
            <a:off x="484074" y="5906624"/>
            <a:ext cx="5695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Long- and Short-term Time-series network (LSTNet)</a:t>
            </a:r>
            <a:endParaRPr lang="zh-CN" alt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080BE05E-2BE9-46C9-8EEB-E18A32F88F5A}"/>
              </a:ext>
            </a:extLst>
          </p:cNvPr>
          <p:cNvGrpSpPr/>
          <p:nvPr/>
        </p:nvGrpSpPr>
        <p:grpSpPr>
          <a:xfrm>
            <a:off x="774764" y="1134328"/>
            <a:ext cx="10642472" cy="497873"/>
            <a:chOff x="774764" y="1134328"/>
            <a:chExt cx="10642472" cy="497873"/>
          </a:xfrm>
        </p:grpSpPr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04D38877-6B99-4E10-83C3-3C2585E4B467}"/>
                </a:ext>
              </a:extLst>
            </p:cNvPr>
            <p:cNvSpPr>
              <a:spLocks/>
            </p:cNvSpPr>
            <p:nvPr/>
          </p:nvSpPr>
          <p:spPr>
            <a:xfrm>
              <a:off x="774764" y="1134328"/>
              <a:ext cx="1004482" cy="497873"/>
            </a:xfrm>
            <a:prstGeom prst="roundRect">
              <a:avLst>
                <a:gd name="adj" fmla="val 31150"/>
              </a:avLst>
            </a:prstGeom>
            <a:noFill/>
            <a:ln>
              <a:solidFill>
                <a:schemeClr val="accent1">
                  <a:lumMod val="75000"/>
                </a:schemeClr>
              </a:solidFill>
            </a:ln>
            <a:effectLst>
              <a:outerShdw blurRad="63500" sx="101000" sy="101000" algn="ctr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solidFill>
                    <a:schemeClr val="accent1">
                      <a:lumMod val="75000"/>
                    </a:schemeClr>
                  </a:solidFill>
                </a:rPr>
                <a:t>Input</a:t>
              </a:r>
            </a:p>
          </p:txBody>
        </p:sp>
        <p:sp>
          <p:nvSpPr>
            <p:cNvPr id="26" name="箭头: 右 25">
              <a:extLst>
                <a:ext uri="{FF2B5EF4-FFF2-40B4-BE49-F238E27FC236}">
                  <a16:creationId xmlns:a16="http://schemas.microsoft.com/office/drawing/2014/main" id="{74A3EAED-DD03-41BE-BD04-D0A19CD8850B}"/>
                </a:ext>
              </a:extLst>
            </p:cNvPr>
            <p:cNvSpPr>
              <a:spLocks/>
            </p:cNvSpPr>
            <p:nvPr/>
          </p:nvSpPr>
          <p:spPr>
            <a:xfrm>
              <a:off x="1888186" y="1258796"/>
              <a:ext cx="540515" cy="248937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63500" sx="101000" sy="101000" algn="ctr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7" name="矩形: 圆角 26">
              <a:extLst>
                <a:ext uri="{FF2B5EF4-FFF2-40B4-BE49-F238E27FC236}">
                  <a16:creationId xmlns:a16="http://schemas.microsoft.com/office/drawing/2014/main" id="{F7353678-DF8F-4C5C-A66A-CBF3C468B58A}"/>
                </a:ext>
              </a:extLst>
            </p:cNvPr>
            <p:cNvSpPr>
              <a:spLocks/>
            </p:cNvSpPr>
            <p:nvPr/>
          </p:nvSpPr>
          <p:spPr>
            <a:xfrm>
              <a:off x="2537641" y="1134328"/>
              <a:ext cx="1476898" cy="497873"/>
            </a:xfrm>
            <a:prstGeom prst="roundRect">
              <a:avLst>
                <a:gd name="adj" fmla="val 3115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>
              <a:outerShdw blurRad="63500" sx="101000" sy="101000" algn="ctr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solidFill>
                    <a:schemeClr val="accent1">
                      <a:lumMod val="75000"/>
                    </a:schemeClr>
                  </a:solidFill>
                </a:rPr>
                <a:t>CNN &amp; AR</a:t>
              </a:r>
            </a:p>
          </p:txBody>
        </p:sp>
        <p:sp>
          <p:nvSpPr>
            <p:cNvPr id="28" name="矩形: 圆角 27">
              <a:extLst>
                <a:ext uri="{FF2B5EF4-FFF2-40B4-BE49-F238E27FC236}">
                  <a16:creationId xmlns:a16="http://schemas.microsoft.com/office/drawing/2014/main" id="{FBEADF5F-BA60-44BD-8C31-0397FD7A39B9}"/>
                </a:ext>
              </a:extLst>
            </p:cNvPr>
            <p:cNvSpPr>
              <a:spLocks/>
            </p:cNvSpPr>
            <p:nvPr/>
          </p:nvSpPr>
          <p:spPr>
            <a:xfrm>
              <a:off x="4772934" y="1134328"/>
              <a:ext cx="2463345" cy="497873"/>
            </a:xfrm>
            <a:prstGeom prst="roundRect">
              <a:avLst>
                <a:gd name="adj" fmla="val 31150"/>
              </a:avLst>
            </a:prstGeom>
            <a:noFill/>
            <a:ln>
              <a:solidFill>
                <a:schemeClr val="accent1">
                  <a:lumMod val="75000"/>
                </a:schemeClr>
              </a:solidFill>
            </a:ln>
            <a:effectLst>
              <a:outerShdw blurRad="63500" sx="101000" sy="101000" algn="ctr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solidFill>
                    <a:schemeClr val="accent1">
                      <a:lumMod val="75000"/>
                    </a:schemeClr>
                  </a:solidFill>
                </a:rPr>
                <a:t>RNN &amp; RNN-Skip</a:t>
              </a:r>
            </a:p>
          </p:txBody>
        </p:sp>
        <p:sp>
          <p:nvSpPr>
            <p:cNvPr id="29" name="箭头: 右 28">
              <a:extLst>
                <a:ext uri="{FF2B5EF4-FFF2-40B4-BE49-F238E27FC236}">
                  <a16:creationId xmlns:a16="http://schemas.microsoft.com/office/drawing/2014/main" id="{0F2DA863-2F59-40EE-8007-A9E0DAC0759C}"/>
                </a:ext>
              </a:extLst>
            </p:cNvPr>
            <p:cNvSpPr>
              <a:spLocks/>
            </p:cNvSpPr>
            <p:nvPr/>
          </p:nvSpPr>
          <p:spPr>
            <a:xfrm>
              <a:off x="4123479" y="1258796"/>
              <a:ext cx="540515" cy="248937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63500" sx="101000" sy="101000" algn="ctr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0" name="箭头: 右 29">
              <a:extLst>
                <a:ext uri="{FF2B5EF4-FFF2-40B4-BE49-F238E27FC236}">
                  <a16:creationId xmlns:a16="http://schemas.microsoft.com/office/drawing/2014/main" id="{9FB035CD-7B61-4CDD-AA46-9260D268FDB2}"/>
                </a:ext>
              </a:extLst>
            </p:cNvPr>
            <p:cNvSpPr>
              <a:spLocks/>
            </p:cNvSpPr>
            <p:nvPr/>
          </p:nvSpPr>
          <p:spPr>
            <a:xfrm>
              <a:off x="7345219" y="1258796"/>
              <a:ext cx="540515" cy="248937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63500" sx="101000" sy="101000" algn="ctr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1" name="矩形: 圆角 30">
              <a:extLst>
                <a:ext uri="{FF2B5EF4-FFF2-40B4-BE49-F238E27FC236}">
                  <a16:creationId xmlns:a16="http://schemas.microsoft.com/office/drawing/2014/main" id="{AF5051B0-7794-4111-A542-8D3D883195B0}"/>
                </a:ext>
              </a:extLst>
            </p:cNvPr>
            <p:cNvSpPr>
              <a:spLocks/>
            </p:cNvSpPr>
            <p:nvPr/>
          </p:nvSpPr>
          <p:spPr>
            <a:xfrm>
              <a:off x="7994674" y="1134328"/>
              <a:ext cx="1506291" cy="497873"/>
            </a:xfrm>
            <a:prstGeom prst="roundRect">
              <a:avLst>
                <a:gd name="adj" fmla="val 31150"/>
              </a:avLst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  <a:effectLst>
              <a:outerShdw blurRad="63500" sx="101000" sy="101000" algn="ctr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solidFill>
                    <a:schemeClr val="accent1">
                      <a:lumMod val="75000"/>
                    </a:schemeClr>
                  </a:solidFill>
                </a:rPr>
                <a:t>FC &amp; Sum</a:t>
              </a:r>
            </a:p>
          </p:txBody>
        </p:sp>
        <p:sp>
          <p:nvSpPr>
            <p:cNvPr id="32" name="箭头: 右 31">
              <a:extLst>
                <a:ext uri="{FF2B5EF4-FFF2-40B4-BE49-F238E27FC236}">
                  <a16:creationId xmlns:a16="http://schemas.microsoft.com/office/drawing/2014/main" id="{71683286-DF20-491A-A6D0-1568D6CB3A31}"/>
                </a:ext>
              </a:extLst>
            </p:cNvPr>
            <p:cNvSpPr>
              <a:spLocks/>
            </p:cNvSpPr>
            <p:nvPr/>
          </p:nvSpPr>
          <p:spPr>
            <a:xfrm>
              <a:off x="9609905" y="1258796"/>
              <a:ext cx="540515" cy="248937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63500" sx="101000" sy="101000" algn="ctr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3" name="矩形: 圆角 32">
              <a:extLst>
                <a:ext uri="{FF2B5EF4-FFF2-40B4-BE49-F238E27FC236}">
                  <a16:creationId xmlns:a16="http://schemas.microsoft.com/office/drawing/2014/main" id="{52A56D3B-D78C-4694-810B-D8E2ABEC45BD}"/>
                </a:ext>
              </a:extLst>
            </p:cNvPr>
            <p:cNvSpPr>
              <a:spLocks/>
            </p:cNvSpPr>
            <p:nvPr/>
          </p:nvSpPr>
          <p:spPr>
            <a:xfrm>
              <a:off x="10259357" y="1134328"/>
              <a:ext cx="1157879" cy="497873"/>
            </a:xfrm>
            <a:prstGeom prst="roundRect">
              <a:avLst>
                <a:gd name="adj" fmla="val 31150"/>
              </a:avLst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  <a:effectLst>
              <a:outerShdw blurRad="63500" sx="101000" sy="101000" algn="ctr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solidFill>
                    <a:schemeClr val="accent1">
                      <a:lumMod val="75000"/>
                    </a:schemeClr>
                  </a:solidFill>
                </a:rPr>
                <a:t>Output</a:t>
              </a:r>
            </a:p>
          </p:txBody>
        </p:sp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7E5A41A7-41FD-42E4-9ED8-1E0D070A70CE}"/>
              </a:ext>
            </a:extLst>
          </p:cNvPr>
          <p:cNvSpPr/>
          <p:nvPr/>
        </p:nvSpPr>
        <p:spPr>
          <a:xfrm>
            <a:off x="9139670" y="5199094"/>
            <a:ext cx="27494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/>
              <a:t>Focus on local scaling</a:t>
            </a:r>
            <a:endParaRPr lang="zh-CN" altLang="en-US" sz="2000" dirty="0"/>
          </a:p>
        </p:txBody>
      </p:sp>
      <p:sp>
        <p:nvSpPr>
          <p:cNvPr id="36" name="矩形: 圆角 35">
            <a:extLst>
              <a:ext uri="{FF2B5EF4-FFF2-40B4-BE49-F238E27FC236}">
                <a16:creationId xmlns:a16="http://schemas.microsoft.com/office/drawing/2014/main" id="{A30D7D03-DBB5-4B56-BC28-EC98F2445D0C}"/>
              </a:ext>
            </a:extLst>
          </p:cNvPr>
          <p:cNvSpPr>
            <a:spLocks/>
          </p:cNvSpPr>
          <p:nvPr/>
        </p:nvSpPr>
        <p:spPr>
          <a:xfrm>
            <a:off x="9130965" y="2174538"/>
            <a:ext cx="1645065" cy="497873"/>
          </a:xfrm>
          <a:prstGeom prst="roundRect">
            <a:avLst>
              <a:gd name="adj" fmla="val 31150"/>
            </a:avLst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outerShdw blurRad="63500" sx="101000" sy="101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accent1">
                    <a:lumMod val="75000"/>
                  </a:schemeClr>
                </a:solidFill>
              </a:rPr>
              <a:t>Non-linear</a:t>
            </a:r>
          </a:p>
        </p:txBody>
      </p:sp>
      <p:sp>
        <p:nvSpPr>
          <p:cNvPr id="37" name="矩形: 圆角 36">
            <a:extLst>
              <a:ext uri="{FF2B5EF4-FFF2-40B4-BE49-F238E27FC236}">
                <a16:creationId xmlns:a16="http://schemas.microsoft.com/office/drawing/2014/main" id="{8235298A-B225-45AC-966C-E1BBC5AA6267}"/>
              </a:ext>
            </a:extLst>
          </p:cNvPr>
          <p:cNvSpPr>
            <a:spLocks/>
          </p:cNvSpPr>
          <p:nvPr/>
        </p:nvSpPr>
        <p:spPr>
          <a:xfrm>
            <a:off x="9130965" y="4062813"/>
            <a:ext cx="1645065" cy="497873"/>
          </a:xfrm>
          <a:prstGeom prst="roundRect">
            <a:avLst>
              <a:gd name="adj" fmla="val 31150"/>
            </a:avLst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outerShdw blurRad="63500" sx="101000" sy="101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accent1">
                    <a:lumMod val="75000"/>
                  </a:schemeClr>
                </a:solidFill>
              </a:rPr>
              <a:t>Linear</a:t>
            </a: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A1B66055-10AB-4126-BA6C-086A272BD26E}"/>
              </a:ext>
            </a:extLst>
          </p:cNvPr>
          <p:cNvSpPr/>
          <p:nvPr/>
        </p:nvSpPr>
        <p:spPr>
          <a:xfrm>
            <a:off x="9139670" y="2839412"/>
            <a:ext cx="20794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chemeClr val="accent1">
                    <a:lumMod val="75000"/>
                  </a:schemeClr>
                </a:solidFill>
              </a:rPr>
              <a:t>Neural Network</a:t>
            </a:r>
            <a:endParaRPr lang="zh-CN" alt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4361AB97-2ADF-4665-BA16-43560F18BAFC}"/>
              </a:ext>
            </a:extLst>
          </p:cNvPr>
          <p:cNvSpPr/>
          <p:nvPr/>
        </p:nvSpPr>
        <p:spPr>
          <a:xfrm>
            <a:off x="9139670" y="4679835"/>
            <a:ext cx="19672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chemeClr val="accent1">
                    <a:lumMod val="75000"/>
                  </a:schemeClr>
                </a:solidFill>
              </a:rPr>
              <a:t>Autoregressive</a:t>
            </a:r>
            <a:endParaRPr lang="zh-CN" alt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45077F7-9216-4FE1-82CF-02B51A4A1BC5}"/>
              </a:ext>
            </a:extLst>
          </p:cNvPr>
          <p:cNvSpPr/>
          <p:nvPr/>
        </p:nvSpPr>
        <p:spPr>
          <a:xfrm>
            <a:off x="9139670" y="3384910"/>
            <a:ext cx="2252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Recurring patterns</a:t>
            </a:r>
            <a:endParaRPr lang="zh-CN" altLang="en-US" dirty="0"/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B4431C34-E71F-4105-A841-B92365F8B8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1347" y="5729557"/>
            <a:ext cx="1653945" cy="465239"/>
          </a:xfrm>
          <a:prstGeom prst="rect">
            <a:avLst/>
          </a:prstGeom>
        </p:spPr>
      </p:pic>
      <p:sp>
        <p:nvSpPr>
          <p:cNvPr id="35" name="矩形 34">
            <a:extLst>
              <a:ext uri="{FF2B5EF4-FFF2-40B4-BE49-F238E27FC236}">
                <a16:creationId xmlns:a16="http://schemas.microsoft.com/office/drawing/2014/main" id="{E4869D62-4B47-492E-81A4-A4779A0366F4}"/>
              </a:ext>
            </a:extLst>
          </p:cNvPr>
          <p:cNvSpPr/>
          <p:nvPr/>
        </p:nvSpPr>
        <p:spPr>
          <a:xfrm>
            <a:off x="7615476" y="5822409"/>
            <a:ext cx="20329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 Prediction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2E97A672-C762-4B86-94CE-54B01DAFA5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2444" y="4397677"/>
            <a:ext cx="486579" cy="564316"/>
          </a:xfrm>
          <a:prstGeom prst="rect">
            <a:avLst/>
          </a:prstGeom>
          <a:effectLst>
            <a:outerShdw blurRad="63500" sx="102000" sy="102000" algn="ctr" rotWithShape="0">
              <a:srgbClr val="FF5B5B">
                <a:alpha val="40000"/>
              </a:srgbClr>
            </a:outerShdw>
          </a:effec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5B6E1E9-C3DF-40D3-8B1C-C00CD75A51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2444" y="2985578"/>
            <a:ext cx="432823" cy="566791"/>
          </a:xfrm>
          <a:prstGeom prst="rect">
            <a:avLst/>
          </a:prstGeom>
          <a:effectLst>
            <a:outerShdw blurRad="63500" sx="102000" sy="102000" algn="ctr" rotWithShape="0">
              <a:srgbClr val="FF5B5B">
                <a:alpha val="40000"/>
              </a:srgbClr>
            </a:outerShdw>
          </a:effectLst>
        </p:spPr>
      </p:pic>
      <p:sp>
        <p:nvSpPr>
          <p:cNvPr id="40" name="矩形 39">
            <a:extLst>
              <a:ext uri="{FF2B5EF4-FFF2-40B4-BE49-F238E27FC236}">
                <a16:creationId xmlns:a16="http://schemas.microsoft.com/office/drawing/2014/main" id="{30653D34-35D6-46EC-A086-4958B3700901}"/>
              </a:ext>
            </a:extLst>
          </p:cNvPr>
          <p:cNvSpPr/>
          <p:nvPr/>
        </p:nvSpPr>
        <p:spPr>
          <a:xfrm>
            <a:off x="7345218" y="2985578"/>
            <a:ext cx="1674323" cy="1976416"/>
          </a:xfrm>
          <a:prstGeom prst="rect">
            <a:avLst/>
          </a:prstGeom>
          <a:solidFill>
            <a:srgbClr val="FF5B5B">
              <a:alpha val="10000"/>
            </a:srgbClr>
          </a:solidFill>
          <a:ln>
            <a:noFill/>
          </a:ln>
          <a:effectLst>
            <a:outerShdw blurRad="63500" sx="101000" sy="101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0E0D2BF8-7C84-4513-A45D-9487A9CE51A5}"/>
              </a:ext>
            </a:extLst>
          </p:cNvPr>
          <p:cNvSpPr/>
          <p:nvPr/>
        </p:nvSpPr>
        <p:spPr>
          <a:xfrm>
            <a:off x="7345218" y="5688996"/>
            <a:ext cx="4469143" cy="637212"/>
          </a:xfrm>
          <a:prstGeom prst="rect">
            <a:avLst/>
          </a:prstGeom>
          <a:solidFill>
            <a:srgbClr val="FF5B5B">
              <a:alpha val="10000"/>
            </a:srgbClr>
          </a:solidFill>
          <a:ln>
            <a:noFill/>
          </a:ln>
          <a:effectLst>
            <a:outerShdw blurRad="63500" sx="101000" sy="101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6531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矩形 193">
            <a:extLst>
              <a:ext uri="{FF2B5EF4-FFF2-40B4-BE49-F238E27FC236}">
                <a16:creationId xmlns:a16="http://schemas.microsoft.com/office/drawing/2014/main" id="{C5E12F12-FC62-4843-A7C6-ED224EBBF473}"/>
              </a:ext>
            </a:extLst>
          </p:cNvPr>
          <p:cNvSpPr/>
          <p:nvPr/>
        </p:nvSpPr>
        <p:spPr>
          <a:xfrm>
            <a:off x="0" y="6492875"/>
            <a:ext cx="12192000" cy="3651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1000" sy="101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dirty="0">
                <a:solidFill>
                  <a:schemeClr val="accent5">
                    <a:lumMod val="75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Yen-Yu Chang et al. “A Memory-Network Based Solution for Multivariate Time-Series Forecasting”. In </a:t>
            </a:r>
            <a:r>
              <a:rPr lang="en-US" altLang="zh-CN" i="1" dirty="0">
                <a:solidFill>
                  <a:schemeClr val="accent5">
                    <a:lumMod val="75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AAAI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, 2019 </a:t>
            </a:r>
            <a:r>
              <a:rPr lang="en-US" altLang="zh-CN" dirty="0">
                <a:solidFill>
                  <a:srgbClr val="FF5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 Light" panose="020B0303030403030204" pitchFamily="34" charset="-78"/>
                <a:cs typeface="Dubai Light" panose="020B0303030403030204" pitchFamily="34" charset="-78"/>
              </a:rPr>
              <a:t>CCF-A</a:t>
            </a:r>
          </a:p>
        </p:txBody>
      </p:sp>
      <p:grpSp>
        <p:nvGrpSpPr>
          <p:cNvPr id="166" name="组合 165">
            <a:extLst>
              <a:ext uri="{FF2B5EF4-FFF2-40B4-BE49-F238E27FC236}">
                <a16:creationId xmlns:a16="http://schemas.microsoft.com/office/drawing/2014/main" id="{75E7FA55-72E6-40FD-BD28-6B524602F582}"/>
              </a:ext>
            </a:extLst>
          </p:cNvPr>
          <p:cNvGrpSpPr/>
          <p:nvPr/>
        </p:nvGrpSpPr>
        <p:grpSpPr>
          <a:xfrm>
            <a:off x="4387643" y="-372222"/>
            <a:ext cx="3416714" cy="986654"/>
            <a:chOff x="4532101" y="-372222"/>
            <a:chExt cx="3127799" cy="986654"/>
          </a:xfrm>
        </p:grpSpPr>
        <p:sp>
          <p:nvSpPr>
            <p:cNvPr id="175" name="矩形: 圆角 174">
              <a:extLst>
                <a:ext uri="{FF2B5EF4-FFF2-40B4-BE49-F238E27FC236}">
                  <a16:creationId xmlns:a16="http://schemas.microsoft.com/office/drawing/2014/main" id="{D384F63A-1ADB-47A3-A61D-9AFC4CB9092E}"/>
                </a:ext>
              </a:extLst>
            </p:cNvPr>
            <p:cNvSpPr/>
            <p:nvPr/>
          </p:nvSpPr>
          <p:spPr>
            <a:xfrm>
              <a:off x="4532101" y="-372222"/>
              <a:ext cx="3127799" cy="986653"/>
            </a:xfrm>
            <a:prstGeom prst="roundRect">
              <a:avLst>
                <a:gd name="adj" fmla="val 47564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1" name="文本框 180">
              <a:extLst>
                <a:ext uri="{FF2B5EF4-FFF2-40B4-BE49-F238E27FC236}">
                  <a16:creationId xmlns:a16="http://schemas.microsoft.com/office/drawing/2014/main" id="{C1AC0428-B682-48D0-BFAB-BC468B59B94B}"/>
                </a:ext>
              </a:extLst>
            </p:cNvPr>
            <p:cNvSpPr txBox="1"/>
            <p:nvPr/>
          </p:nvSpPr>
          <p:spPr>
            <a:xfrm>
              <a:off x="5496397" y="91212"/>
              <a:ext cx="119626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+mj-lt"/>
                  <a:cs typeface="+mn-ea"/>
                  <a:sym typeface="+mn-lt"/>
                </a:rPr>
                <a:t>MTNet</a:t>
              </a:r>
            </a:p>
          </p:txBody>
        </p:sp>
      </p:grp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83DF852D-63D3-4D1E-85E6-953671F9A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23</a:t>
            </a:fld>
            <a:endParaRPr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2CAFB8A-872A-49B5-8D1B-C046F48E6EDB}"/>
              </a:ext>
            </a:extLst>
          </p:cNvPr>
          <p:cNvSpPr/>
          <p:nvPr/>
        </p:nvSpPr>
        <p:spPr>
          <a:xfrm>
            <a:off x="3952625" y="5906624"/>
            <a:ext cx="4286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Memory Time-series Network (MTNet)</a:t>
            </a:r>
            <a:endParaRPr lang="zh-CN" alt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F7B669F-8E17-4AEF-8DAD-37194DB634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956" y="940491"/>
            <a:ext cx="10624088" cy="474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1840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矩形 193">
            <a:extLst>
              <a:ext uri="{FF2B5EF4-FFF2-40B4-BE49-F238E27FC236}">
                <a16:creationId xmlns:a16="http://schemas.microsoft.com/office/drawing/2014/main" id="{C5E12F12-FC62-4843-A7C6-ED224EBBF473}"/>
              </a:ext>
            </a:extLst>
          </p:cNvPr>
          <p:cNvSpPr/>
          <p:nvPr/>
        </p:nvSpPr>
        <p:spPr>
          <a:xfrm>
            <a:off x="0" y="6492875"/>
            <a:ext cx="12192000" cy="3651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1000" sy="101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dirty="0">
                <a:solidFill>
                  <a:schemeClr val="accent5">
                    <a:lumMod val="75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Yen-Yu Chang et al. “A Memory-Network Based Solution for Multivariate Time-Series Forecasting”. In </a:t>
            </a:r>
            <a:r>
              <a:rPr lang="en-US" altLang="zh-CN" i="1" dirty="0">
                <a:solidFill>
                  <a:schemeClr val="accent5">
                    <a:lumMod val="75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AAAI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, 2019 </a:t>
            </a:r>
            <a:r>
              <a:rPr lang="en-US" altLang="zh-CN" dirty="0">
                <a:solidFill>
                  <a:srgbClr val="FF5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 Light" panose="020B0303030403030204" pitchFamily="34" charset="-78"/>
                <a:cs typeface="Dubai Light" panose="020B0303030403030204" pitchFamily="34" charset="-78"/>
              </a:rPr>
              <a:t>CCF-A</a:t>
            </a:r>
          </a:p>
        </p:txBody>
      </p:sp>
      <p:grpSp>
        <p:nvGrpSpPr>
          <p:cNvPr id="166" name="组合 165">
            <a:extLst>
              <a:ext uri="{FF2B5EF4-FFF2-40B4-BE49-F238E27FC236}">
                <a16:creationId xmlns:a16="http://schemas.microsoft.com/office/drawing/2014/main" id="{75E7FA55-72E6-40FD-BD28-6B524602F582}"/>
              </a:ext>
            </a:extLst>
          </p:cNvPr>
          <p:cNvGrpSpPr/>
          <p:nvPr/>
        </p:nvGrpSpPr>
        <p:grpSpPr>
          <a:xfrm>
            <a:off x="4387643" y="-372222"/>
            <a:ext cx="3416714" cy="986654"/>
            <a:chOff x="4532101" y="-372222"/>
            <a:chExt cx="3127799" cy="986654"/>
          </a:xfrm>
        </p:grpSpPr>
        <p:sp>
          <p:nvSpPr>
            <p:cNvPr id="175" name="矩形: 圆角 174">
              <a:extLst>
                <a:ext uri="{FF2B5EF4-FFF2-40B4-BE49-F238E27FC236}">
                  <a16:creationId xmlns:a16="http://schemas.microsoft.com/office/drawing/2014/main" id="{D384F63A-1ADB-47A3-A61D-9AFC4CB9092E}"/>
                </a:ext>
              </a:extLst>
            </p:cNvPr>
            <p:cNvSpPr/>
            <p:nvPr/>
          </p:nvSpPr>
          <p:spPr>
            <a:xfrm>
              <a:off x="4532101" y="-372222"/>
              <a:ext cx="3127799" cy="986653"/>
            </a:xfrm>
            <a:prstGeom prst="roundRect">
              <a:avLst>
                <a:gd name="adj" fmla="val 47564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1" name="文本框 180">
              <a:extLst>
                <a:ext uri="{FF2B5EF4-FFF2-40B4-BE49-F238E27FC236}">
                  <a16:creationId xmlns:a16="http://schemas.microsoft.com/office/drawing/2014/main" id="{C1AC0428-B682-48D0-BFAB-BC468B59B94B}"/>
                </a:ext>
              </a:extLst>
            </p:cNvPr>
            <p:cNvSpPr txBox="1"/>
            <p:nvPr/>
          </p:nvSpPr>
          <p:spPr>
            <a:xfrm>
              <a:off x="5496397" y="91212"/>
              <a:ext cx="119626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+mj-lt"/>
                  <a:cs typeface="+mn-ea"/>
                  <a:sym typeface="+mn-lt"/>
                </a:rPr>
                <a:t>MTNet</a:t>
              </a:r>
            </a:p>
          </p:txBody>
        </p:sp>
      </p:grp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83DF852D-63D3-4D1E-85E6-953671F9A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24</a:t>
            </a:fld>
            <a:endParaRPr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2CAFB8A-872A-49B5-8D1B-C046F48E6EDB}"/>
              </a:ext>
            </a:extLst>
          </p:cNvPr>
          <p:cNvSpPr/>
          <p:nvPr/>
        </p:nvSpPr>
        <p:spPr>
          <a:xfrm>
            <a:off x="3952625" y="5906624"/>
            <a:ext cx="4286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Memory Time-series Network (MTNet)</a:t>
            </a:r>
            <a:endParaRPr lang="zh-CN" alt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6C51547F-0ED0-4EF8-B29D-39DE8F6D357F}"/>
              </a:ext>
            </a:extLst>
          </p:cNvPr>
          <p:cNvSpPr>
            <a:spLocks/>
          </p:cNvSpPr>
          <p:nvPr/>
        </p:nvSpPr>
        <p:spPr>
          <a:xfrm>
            <a:off x="774763" y="1134328"/>
            <a:ext cx="2396699" cy="497873"/>
          </a:xfrm>
          <a:prstGeom prst="roundRect">
            <a:avLst>
              <a:gd name="adj" fmla="val 31150"/>
            </a:avLst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outerShdw blurRad="63500" sx="101000" sy="101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</a:rPr>
              <a:t>Encoder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8B0A7C2B-5FC5-4FB7-87DB-11823FAB1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1300" y="1174830"/>
            <a:ext cx="5369292" cy="4508339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EE890C42-388A-4380-9EE5-C951B1AD10D0}"/>
              </a:ext>
            </a:extLst>
          </p:cNvPr>
          <p:cNvSpPr/>
          <p:nvPr/>
        </p:nvSpPr>
        <p:spPr>
          <a:xfrm>
            <a:off x="798822" y="2123285"/>
            <a:ext cx="36760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/>
              <a:t>a set of long-term time series</a:t>
            </a:r>
            <a:endParaRPr lang="zh-CN" altLang="en-US" sz="20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3797050-C7CC-47C9-9B87-75F7270934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5150" y="2828923"/>
            <a:ext cx="3952624" cy="54578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DF40A0A-479E-412F-8879-6A9A18D6AC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3284" y="4419753"/>
            <a:ext cx="447417" cy="545785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C2CA946C-FC05-4D0B-9A74-2089B9EC9EFF}"/>
              </a:ext>
            </a:extLst>
          </p:cNvPr>
          <p:cNvSpPr/>
          <p:nvPr/>
        </p:nvSpPr>
        <p:spPr>
          <a:xfrm>
            <a:off x="798822" y="4492591"/>
            <a:ext cx="42066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/>
              <a:t>a short-term historical time series</a:t>
            </a:r>
            <a:endParaRPr lang="zh-CN" altLang="en-US" sz="2000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00A7CDE2-CAFF-4177-8DF2-D4C1AF78CD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8666" y="2034816"/>
            <a:ext cx="613513" cy="55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8712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矩形 193">
            <a:extLst>
              <a:ext uri="{FF2B5EF4-FFF2-40B4-BE49-F238E27FC236}">
                <a16:creationId xmlns:a16="http://schemas.microsoft.com/office/drawing/2014/main" id="{C5E12F12-FC62-4843-A7C6-ED224EBBF473}"/>
              </a:ext>
            </a:extLst>
          </p:cNvPr>
          <p:cNvSpPr/>
          <p:nvPr/>
        </p:nvSpPr>
        <p:spPr>
          <a:xfrm>
            <a:off x="0" y="6492875"/>
            <a:ext cx="12192000" cy="3651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1000" sy="101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dirty="0">
                <a:solidFill>
                  <a:schemeClr val="accent5">
                    <a:lumMod val="75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Yen-Yu Chang et al. “A Memory-Network Based Solution for Multivariate Time-Series Forecasting”. In </a:t>
            </a:r>
            <a:r>
              <a:rPr lang="en-US" altLang="zh-CN" i="1" dirty="0">
                <a:solidFill>
                  <a:schemeClr val="accent5">
                    <a:lumMod val="75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AAAI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, 2019 </a:t>
            </a:r>
            <a:r>
              <a:rPr lang="en-US" altLang="zh-CN" dirty="0">
                <a:solidFill>
                  <a:srgbClr val="FF5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 Light" panose="020B0303030403030204" pitchFamily="34" charset="-78"/>
                <a:cs typeface="Dubai Light" panose="020B0303030403030204" pitchFamily="34" charset="-78"/>
              </a:rPr>
              <a:t>CCF-A</a:t>
            </a:r>
          </a:p>
        </p:txBody>
      </p:sp>
      <p:grpSp>
        <p:nvGrpSpPr>
          <p:cNvPr id="166" name="组合 165">
            <a:extLst>
              <a:ext uri="{FF2B5EF4-FFF2-40B4-BE49-F238E27FC236}">
                <a16:creationId xmlns:a16="http://schemas.microsoft.com/office/drawing/2014/main" id="{75E7FA55-72E6-40FD-BD28-6B524602F582}"/>
              </a:ext>
            </a:extLst>
          </p:cNvPr>
          <p:cNvGrpSpPr/>
          <p:nvPr/>
        </p:nvGrpSpPr>
        <p:grpSpPr>
          <a:xfrm>
            <a:off x="4387643" y="-372222"/>
            <a:ext cx="3416714" cy="986654"/>
            <a:chOff x="4532101" y="-372222"/>
            <a:chExt cx="3127799" cy="986654"/>
          </a:xfrm>
        </p:grpSpPr>
        <p:sp>
          <p:nvSpPr>
            <p:cNvPr id="175" name="矩形: 圆角 174">
              <a:extLst>
                <a:ext uri="{FF2B5EF4-FFF2-40B4-BE49-F238E27FC236}">
                  <a16:creationId xmlns:a16="http://schemas.microsoft.com/office/drawing/2014/main" id="{D384F63A-1ADB-47A3-A61D-9AFC4CB9092E}"/>
                </a:ext>
              </a:extLst>
            </p:cNvPr>
            <p:cNvSpPr/>
            <p:nvPr/>
          </p:nvSpPr>
          <p:spPr>
            <a:xfrm>
              <a:off x="4532101" y="-372222"/>
              <a:ext cx="3127799" cy="986653"/>
            </a:xfrm>
            <a:prstGeom prst="roundRect">
              <a:avLst>
                <a:gd name="adj" fmla="val 47564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1" name="文本框 180">
              <a:extLst>
                <a:ext uri="{FF2B5EF4-FFF2-40B4-BE49-F238E27FC236}">
                  <a16:creationId xmlns:a16="http://schemas.microsoft.com/office/drawing/2014/main" id="{C1AC0428-B682-48D0-BFAB-BC468B59B94B}"/>
                </a:ext>
              </a:extLst>
            </p:cNvPr>
            <p:cNvSpPr txBox="1"/>
            <p:nvPr/>
          </p:nvSpPr>
          <p:spPr>
            <a:xfrm>
              <a:off x="5496397" y="91212"/>
              <a:ext cx="119626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+mj-lt"/>
                  <a:cs typeface="+mn-ea"/>
                  <a:sym typeface="+mn-lt"/>
                </a:rPr>
                <a:t>MTNet</a:t>
              </a:r>
            </a:p>
          </p:txBody>
        </p:sp>
      </p:grp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83DF852D-63D3-4D1E-85E6-953671F9A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25</a:t>
            </a:fld>
            <a:endParaRPr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2CAFB8A-872A-49B5-8D1B-C046F48E6EDB}"/>
              </a:ext>
            </a:extLst>
          </p:cNvPr>
          <p:cNvSpPr/>
          <p:nvPr/>
        </p:nvSpPr>
        <p:spPr>
          <a:xfrm>
            <a:off x="3952625" y="5906624"/>
            <a:ext cx="4286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Memory Time-series Network (MTNet)</a:t>
            </a:r>
            <a:endParaRPr lang="zh-CN" alt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F7B669F-8E17-4AEF-8DAD-37194DB634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956" y="940491"/>
            <a:ext cx="10624088" cy="4749214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B6E77AD2-BE8F-4B88-84D3-0F84747E35A1}"/>
              </a:ext>
            </a:extLst>
          </p:cNvPr>
          <p:cNvSpPr/>
          <p:nvPr/>
        </p:nvSpPr>
        <p:spPr>
          <a:xfrm>
            <a:off x="3488483" y="3149600"/>
            <a:ext cx="2475438" cy="1064658"/>
          </a:xfrm>
          <a:prstGeom prst="roundRect">
            <a:avLst/>
          </a:prstGeom>
          <a:solidFill>
            <a:srgbClr val="FF9999">
              <a:alpha val="20000"/>
            </a:srgbClr>
          </a:solidFill>
          <a:ln>
            <a:noFill/>
          </a:ln>
          <a:effectLst>
            <a:outerShdw blurRad="63500" sx="101000" sy="101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9E0E7500-2772-4957-94E3-1F5231CAD0F5}"/>
              </a:ext>
            </a:extLst>
          </p:cNvPr>
          <p:cNvSpPr/>
          <p:nvPr/>
        </p:nvSpPr>
        <p:spPr>
          <a:xfrm>
            <a:off x="6228080" y="3878580"/>
            <a:ext cx="3053080" cy="899160"/>
          </a:xfrm>
          <a:prstGeom prst="roundRect">
            <a:avLst/>
          </a:prstGeom>
          <a:solidFill>
            <a:srgbClr val="FF9999">
              <a:alpha val="20000"/>
            </a:srgbClr>
          </a:solidFill>
          <a:ln>
            <a:noFill/>
          </a:ln>
          <a:effectLst>
            <a:outerShdw blurRad="63500" sx="101000" sy="101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6CB80C4-7BB9-452C-9F4C-C5F4D83541ED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12643" y="4423788"/>
            <a:ext cx="3220013" cy="466347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/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818346B-5162-4316-8EE3-A1A15CC5A3A6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512644" y="5265525"/>
            <a:ext cx="3220013" cy="466347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C8496CE6-4993-422A-94BB-C0EEDACC71A2}"/>
              </a:ext>
            </a:extLst>
          </p:cNvPr>
          <p:cNvSpPr/>
          <p:nvPr/>
        </p:nvSpPr>
        <p:spPr>
          <a:xfrm>
            <a:off x="396896" y="3740223"/>
            <a:ext cx="13644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FF5B5B"/>
                </a:solidFill>
              </a:rPr>
              <a:t>Encoder</a:t>
            </a:r>
            <a:endParaRPr lang="zh-CN" altLang="en-US" sz="2400" dirty="0">
              <a:solidFill>
                <a:srgbClr val="FF5B5B"/>
              </a:solidFill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9EC28FEE-2D2A-4CF9-8194-14C3C65BBDA4}"/>
              </a:ext>
            </a:extLst>
          </p:cNvPr>
          <p:cNvSpPr/>
          <p:nvPr/>
        </p:nvSpPr>
        <p:spPr>
          <a:xfrm>
            <a:off x="6407419" y="5060199"/>
            <a:ext cx="680720" cy="680720"/>
          </a:xfrm>
          <a:prstGeom prst="ellipse">
            <a:avLst/>
          </a:prstGeom>
          <a:solidFill>
            <a:srgbClr val="FF9999"/>
          </a:solidFill>
          <a:ln>
            <a:noFill/>
          </a:ln>
          <a:effectLst>
            <a:outerShdw blurRad="63500" sx="101000" sy="101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Q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9469AD37-F9BA-480B-AC49-553EAD066943}"/>
              </a:ext>
            </a:extLst>
          </p:cNvPr>
          <p:cNvSpPr/>
          <p:nvPr/>
        </p:nvSpPr>
        <p:spPr>
          <a:xfrm>
            <a:off x="783956" y="2837603"/>
            <a:ext cx="680720" cy="680720"/>
          </a:xfrm>
          <a:prstGeom prst="ellipse">
            <a:avLst/>
          </a:prstGeom>
          <a:solidFill>
            <a:srgbClr val="FF9999"/>
          </a:solidFill>
          <a:ln>
            <a:noFill/>
          </a:ln>
          <a:effectLst>
            <a:outerShdw blurRad="63500" sx="101000" sy="101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X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3888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矩形 193">
            <a:extLst>
              <a:ext uri="{FF2B5EF4-FFF2-40B4-BE49-F238E27FC236}">
                <a16:creationId xmlns:a16="http://schemas.microsoft.com/office/drawing/2014/main" id="{C5E12F12-FC62-4843-A7C6-ED224EBBF473}"/>
              </a:ext>
            </a:extLst>
          </p:cNvPr>
          <p:cNvSpPr/>
          <p:nvPr/>
        </p:nvSpPr>
        <p:spPr>
          <a:xfrm>
            <a:off x="0" y="6492875"/>
            <a:ext cx="12192000" cy="3651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1000" sy="101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dirty="0">
                <a:solidFill>
                  <a:schemeClr val="accent5">
                    <a:lumMod val="75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Yen-Yu Chang et al. “A Memory-Network Based Solution for Multivariate Time-Series Forecasting”. In </a:t>
            </a:r>
            <a:r>
              <a:rPr lang="en-US" altLang="zh-CN" i="1" dirty="0">
                <a:solidFill>
                  <a:schemeClr val="accent5">
                    <a:lumMod val="75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AAAI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, 2019 </a:t>
            </a:r>
            <a:r>
              <a:rPr lang="en-US" altLang="zh-CN" dirty="0">
                <a:solidFill>
                  <a:srgbClr val="FF5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 Light" panose="020B0303030403030204" pitchFamily="34" charset="-78"/>
                <a:cs typeface="Dubai Light" panose="020B0303030403030204" pitchFamily="34" charset="-78"/>
              </a:rPr>
              <a:t>CCF-A</a:t>
            </a:r>
          </a:p>
        </p:txBody>
      </p:sp>
      <p:grpSp>
        <p:nvGrpSpPr>
          <p:cNvPr id="166" name="组合 165">
            <a:extLst>
              <a:ext uri="{FF2B5EF4-FFF2-40B4-BE49-F238E27FC236}">
                <a16:creationId xmlns:a16="http://schemas.microsoft.com/office/drawing/2014/main" id="{75E7FA55-72E6-40FD-BD28-6B524602F582}"/>
              </a:ext>
            </a:extLst>
          </p:cNvPr>
          <p:cNvGrpSpPr/>
          <p:nvPr/>
        </p:nvGrpSpPr>
        <p:grpSpPr>
          <a:xfrm>
            <a:off x="4387643" y="-372222"/>
            <a:ext cx="3416714" cy="986654"/>
            <a:chOff x="4532101" y="-372222"/>
            <a:chExt cx="3127799" cy="986654"/>
          </a:xfrm>
        </p:grpSpPr>
        <p:sp>
          <p:nvSpPr>
            <p:cNvPr id="175" name="矩形: 圆角 174">
              <a:extLst>
                <a:ext uri="{FF2B5EF4-FFF2-40B4-BE49-F238E27FC236}">
                  <a16:creationId xmlns:a16="http://schemas.microsoft.com/office/drawing/2014/main" id="{D384F63A-1ADB-47A3-A61D-9AFC4CB9092E}"/>
                </a:ext>
              </a:extLst>
            </p:cNvPr>
            <p:cNvSpPr/>
            <p:nvPr/>
          </p:nvSpPr>
          <p:spPr>
            <a:xfrm>
              <a:off x="4532101" y="-372222"/>
              <a:ext cx="3127799" cy="986653"/>
            </a:xfrm>
            <a:prstGeom prst="roundRect">
              <a:avLst>
                <a:gd name="adj" fmla="val 47564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1" name="文本框 180">
              <a:extLst>
                <a:ext uri="{FF2B5EF4-FFF2-40B4-BE49-F238E27FC236}">
                  <a16:creationId xmlns:a16="http://schemas.microsoft.com/office/drawing/2014/main" id="{C1AC0428-B682-48D0-BFAB-BC468B59B94B}"/>
                </a:ext>
              </a:extLst>
            </p:cNvPr>
            <p:cNvSpPr txBox="1"/>
            <p:nvPr/>
          </p:nvSpPr>
          <p:spPr>
            <a:xfrm>
              <a:off x="5496397" y="91212"/>
              <a:ext cx="119626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+mj-lt"/>
                  <a:cs typeface="+mn-ea"/>
                  <a:sym typeface="+mn-lt"/>
                </a:rPr>
                <a:t>MTNet</a:t>
              </a:r>
            </a:p>
          </p:txBody>
        </p:sp>
      </p:grp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83DF852D-63D3-4D1E-85E6-953671F9A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26</a:t>
            </a:fld>
            <a:endParaRPr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2CAFB8A-872A-49B5-8D1B-C046F48E6EDB}"/>
              </a:ext>
            </a:extLst>
          </p:cNvPr>
          <p:cNvSpPr/>
          <p:nvPr/>
        </p:nvSpPr>
        <p:spPr>
          <a:xfrm>
            <a:off x="3952625" y="5906624"/>
            <a:ext cx="4286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Memory Time-series Network (MTNet)</a:t>
            </a:r>
            <a:endParaRPr lang="zh-CN" alt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F7B669F-8E17-4AEF-8DAD-37194DB634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956" y="940491"/>
            <a:ext cx="10624088" cy="4749214"/>
          </a:xfrm>
          <a:prstGeom prst="rect">
            <a:avLst/>
          </a:prstGeom>
        </p:spPr>
      </p:pic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9E0E7500-2772-4957-94E3-1F5231CAD0F5}"/>
              </a:ext>
            </a:extLst>
          </p:cNvPr>
          <p:cNvSpPr/>
          <p:nvPr/>
        </p:nvSpPr>
        <p:spPr>
          <a:xfrm>
            <a:off x="4582160" y="2580640"/>
            <a:ext cx="3972560" cy="1424940"/>
          </a:xfrm>
          <a:prstGeom prst="roundRect">
            <a:avLst/>
          </a:prstGeom>
          <a:solidFill>
            <a:srgbClr val="FF9999">
              <a:alpha val="20000"/>
            </a:srgbClr>
          </a:solidFill>
          <a:ln>
            <a:noFill/>
          </a:ln>
          <a:effectLst>
            <a:outerShdw blurRad="63500" sx="101000" sy="101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7013FFF3-7A93-4E80-AC65-51F5493D12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905" y="4379611"/>
            <a:ext cx="3474720" cy="66553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200249EA-D602-4FD7-859A-AD6552C8388B}"/>
              </a:ext>
            </a:extLst>
          </p:cNvPr>
          <p:cNvSpPr txBox="1"/>
          <p:nvPr/>
        </p:nvSpPr>
        <p:spPr>
          <a:xfrm>
            <a:off x="398297" y="3809486"/>
            <a:ext cx="1523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FF5B5B"/>
                </a:solidFill>
              </a:rPr>
              <a:t>Attention</a:t>
            </a:r>
            <a:endParaRPr lang="zh-CN" altLang="en-US" sz="2400" dirty="0">
              <a:solidFill>
                <a:srgbClr val="FF5B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7071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矩形 193">
            <a:extLst>
              <a:ext uri="{FF2B5EF4-FFF2-40B4-BE49-F238E27FC236}">
                <a16:creationId xmlns:a16="http://schemas.microsoft.com/office/drawing/2014/main" id="{C5E12F12-FC62-4843-A7C6-ED224EBBF473}"/>
              </a:ext>
            </a:extLst>
          </p:cNvPr>
          <p:cNvSpPr/>
          <p:nvPr/>
        </p:nvSpPr>
        <p:spPr>
          <a:xfrm>
            <a:off x="0" y="6492875"/>
            <a:ext cx="12192000" cy="3651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1000" sy="101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dirty="0">
                <a:solidFill>
                  <a:schemeClr val="accent5">
                    <a:lumMod val="75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Yen-Yu Chang et al. “A Memory-Network Based Solution for Multivariate Time-Series Forecasting”. In </a:t>
            </a:r>
            <a:r>
              <a:rPr lang="en-US" altLang="zh-CN" i="1" dirty="0">
                <a:solidFill>
                  <a:schemeClr val="accent5">
                    <a:lumMod val="75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AAAI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, 2019 </a:t>
            </a:r>
            <a:r>
              <a:rPr lang="en-US" altLang="zh-CN" dirty="0">
                <a:solidFill>
                  <a:srgbClr val="FF5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 Light" panose="020B0303030403030204" pitchFamily="34" charset="-78"/>
                <a:cs typeface="Dubai Light" panose="020B0303030403030204" pitchFamily="34" charset="-78"/>
              </a:rPr>
              <a:t>CCF-A</a:t>
            </a:r>
          </a:p>
        </p:txBody>
      </p:sp>
      <p:grpSp>
        <p:nvGrpSpPr>
          <p:cNvPr id="166" name="组合 165">
            <a:extLst>
              <a:ext uri="{FF2B5EF4-FFF2-40B4-BE49-F238E27FC236}">
                <a16:creationId xmlns:a16="http://schemas.microsoft.com/office/drawing/2014/main" id="{75E7FA55-72E6-40FD-BD28-6B524602F582}"/>
              </a:ext>
            </a:extLst>
          </p:cNvPr>
          <p:cNvGrpSpPr/>
          <p:nvPr/>
        </p:nvGrpSpPr>
        <p:grpSpPr>
          <a:xfrm>
            <a:off x="4387643" y="-372222"/>
            <a:ext cx="3416714" cy="986654"/>
            <a:chOff x="4532101" y="-372222"/>
            <a:chExt cx="3127799" cy="986654"/>
          </a:xfrm>
        </p:grpSpPr>
        <p:sp>
          <p:nvSpPr>
            <p:cNvPr id="175" name="矩形: 圆角 174">
              <a:extLst>
                <a:ext uri="{FF2B5EF4-FFF2-40B4-BE49-F238E27FC236}">
                  <a16:creationId xmlns:a16="http://schemas.microsoft.com/office/drawing/2014/main" id="{D384F63A-1ADB-47A3-A61D-9AFC4CB9092E}"/>
                </a:ext>
              </a:extLst>
            </p:cNvPr>
            <p:cNvSpPr/>
            <p:nvPr/>
          </p:nvSpPr>
          <p:spPr>
            <a:xfrm>
              <a:off x="4532101" y="-372222"/>
              <a:ext cx="3127799" cy="986653"/>
            </a:xfrm>
            <a:prstGeom prst="roundRect">
              <a:avLst>
                <a:gd name="adj" fmla="val 47564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1" name="文本框 180">
              <a:extLst>
                <a:ext uri="{FF2B5EF4-FFF2-40B4-BE49-F238E27FC236}">
                  <a16:creationId xmlns:a16="http://schemas.microsoft.com/office/drawing/2014/main" id="{C1AC0428-B682-48D0-BFAB-BC468B59B94B}"/>
                </a:ext>
              </a:extLst>
            </p:cNvPr>
            <p:cNvSpPr txBox="1"/>
            <p:nvPr/>
          </p:nvSpPr>
          <p:spPr>
            <a:xfrm>
              <a:off x="5496397" y="91212"/>
              <a:ext cx="119626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+mj-lt"/>
                  <a:cs typeface="+mn-ea"/>
                  <a:sym typeface="+mn-lt"/>
                </a:rPr>
                <a:t>MTNet</a:t>
              </a:r>
            </a:p>
          </p:txBody>
        </p:sp>
      </p:grp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83DF852D-63D3-4D1E-85E6-953671F9A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27</a:t>
            </a:fld>
            <a:endParaRPr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2CAFB8A-872A-49B5-8D1B-C046F48E6EDB}"/>
              </a:ext>
            </a:extLst>
          </p:cNvPr>
          <p:cNvSpPr/>
          <p:nvPr/>
        </p:nvSpPr>
        <p:spPr>
          <a:xfrm>
            <a:off x="3952625" y="5906624"/>
            <a:ext cx="4286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Memory Time-series Network (MTNet)</a:t>
            </a:r>
            <a:endParaRPr lang="zh-CN" alt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F7B669F-8E17-4AEF-8DAD-37194DB634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956" y="940491"/>
            <a:ext cx="10624088" cy="4749214"/>
          </a:xfrm>
          <a:prstGeom prst="rect">
            <a:avLst/>
          </a:prstGeom>
        </p:spPr>
      </p:pic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28F7E331-BE04-4754-AFF7-359F06B56F14}"/>
              </a:ext>
            </a:extLst>
          </p:cNvPr>
          <p:cNvSpPr/>
          <p:nvPr/>
        </p:nvSpPr>
        <p:spPr>
          <a:xfrm>
            <a:off x="4864608" y="1792224"/>
            <a:ext cx="3602736" cy="798576"/>
          </a:xfrm>
          <a:prstGeom prst="roundRect">
            <a:avLst/>
          </a:prstGeom>
          <a:solidFill>
            <a:srgbClr val="FF9999">
              <a:alpha val="20000"/>
            </a:srgbClr>
          </a:solidFill>
          <a:ln>
            <a:noFill/>
          </a:ln>
          <a:effectLst>
            <a:outerShdw blurRad="63500" sx="101000" sy="101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6AA07D6-4962-413E-B358-BD72D9FFEC26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08320" y="4472565"/>
            <a:ext cx="2599483" cy="43794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D54D9E3-DE41-4451-91CF-5792776C067B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508320" y="5275735"/>
            <a:ext cx="1766569" cy="43794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3A3E8CE2-702E-4AFD-8DA3-3097D2E5D8A2}"/>
              </a:ext>
            </a:extLst>
          </p:cNvPr>
          <p:cNvSpPr txBox="1"/>
          <p:nvPr/>
        </p:nvSpPr>
        <p:spPr>
          <a:xfrm>
            <a:off x="398297" y="3809486"/>
            <a:ext cx="1523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FF5B5B"/>
                </a:solidFill>
              </a:rPr>
              <a:t>Attention</a:t>
            </a:r>
            <a:endParaRPr lang="zh-CN" altLang="en-US" sz="2400" dirty="0">
              <a:solidFill>
                <a:srgbClr val="FF5B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4748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矩形 193">
            <a:extLst>
              <a:ext uri="{FF2B5EF4-FFF2-40B4-BE49-F238E27FC236}">
                <a16:creationId xmlns:a16="http://schemas.microsoft.com/office/drawing/2014/main" id="{C5E12F12-FC62-4843-A7C6-ED224EBBF473}"/>
              </a:ext>
            </a:extLst>
          </p:cNvPr>
          <p:cNvSpPr/>
          <p:nvPr/>
        </p:nvSpPr>
        <p:spPr>
          <a:xfrm>
            <a:off x="0" y="6492875"/>
            <a:ext cx="12192000" cy="3651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1000" sy="101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dirty="0">
                <a:solidFill>
                  <a:schemeClr val="accent5">
                    <a:lumMod val="75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Yen-Yu Chang et al. “A Memory-Network Based Solution for Multivariate Time-Series Forecasting”. In </a:t>
            </a:r>
            <a:r>
              <a:rPr lang="en-US" altLang="zh-CN" i="1" dirty="0">
                <a:solidFill>
                  <a:schemeClr val="accent5">
                    <a:lumMod val="75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AAAI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, 2019 </a:t>
            </a:r>
            <a:r>
              <a:rPr lang="en-US" altLang="zh-CN" dirty="0">
                <a:solidFill>
                  <a:srgbClr val="FF5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 Light" panose="020B0303030403030204" pitchFamily="34" charset="-78"/>
                <a:cs typeface="Dubai Light" panose="020B0303030403030204" pitchFamily="34" charset="-78"/>
              </a:rPr>
              <a:t>CCF-A</a:t>
            </a:r>
          </a:p>
        </p:txBody>
      </p:sp>
      <p:grpSp>
        <p:nvGrpSpPr>
          <p:cNvPr id="166" name="组合 165">
            <a:extLst>
              <a:ext uri="{FF2B5EF4-FFF2-40B4-BE49-F238E27FC236}">
                <a16:creationId xmlns:a16="http://schemas.microsoft.com/office/drawing/2014/main" id="{75E7FA55-72E6-40FD-BD28-6B524602F582}"/>
              </a:ext>
            </a:extLst>
          </p:cNvPr>
          <p:cNvGrpSpPr/>
          <p:nvPr/>
        </p:nvGrpSpPr>
        <p:grpSpPr>
          <a:xfrm>
            <a:off x="4387643" y="-372222"/>
            <a:ext cx="3416714" cy="986654"/>
            <a:chOff x="4532101" y="-372222"/>
            <a:chExt cx="3127799" cy="986654"/>
          </a:xfrm>
        </p:grpSpPr>
        <p:sp>
          <p:nvSpPr>
            <p:cNvPr id="175" name="矩形: 圆角 174">
              <a:extLst>
                <a:ext uri="{FF2B5EF4-FFF2-40B4-BE49-F238E27FC236}">
                  <a16:creationId xmlns:a16="http://schemas.microsoft.com/office/drawing/2014/main" id="{D384F63A-1ADB-47A3-A61D-9AFC4CB9092E}"/>
                </a:ext>
              </a:extLst>
            </p:cNvPr>
            <p:cNvSpPr/>
            <p:nvPr/>
          </p:nvSpPr>
          <p:spPr>
            <a:xfrm>
              <a:off x="4532101" y="-372222"/>
              <a:ext cx="3127799" cy="986653"/>
            </a:xfrm>
            <a:prstGeom prst="roundRect">
              <a:avLst>
                <a:gd name="adj" fmla="val 47564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1" name="文本框 180">
              <a:extLst>
                <a:ext uri="{FF2B5EF4-FFF2-40B4-BE49-F238E27FC236}">
                  <a16:creationId xmlns:a16="http://schemas.microsoft.com/office/drawing/2014/main" id="{C1AC0428-B682-48D0-BFAB-BC468B59B94B}"/>
                </a:ext>
              </a:extLst>
            </p:cNvPr>
            <p:cNvSpPr txBox="1"/>
            <p:nvPr/>
          </p:nvSpPr>
          <p:spPr>
            <a:xfrm>
              <a:off x="5496397" y="91212"/>
              <a:ext cx="119626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+mj-lt"/>
                  <a:cs typeface="+mn-ea"/>
                  <a:sym typeface="+mn-lt"/>
                </a:rPr>
                <a:t>MTNet</a:t>
              </a:r>
            </a:p>
          </p:txBody>
        </p:sp>
      </p:grp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83DF852D-63D3-4D1E-85E6-953671F9A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28</a:t>
            </a:fld>
            <a:endParaRPr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2CAFB8A-872A-49B5-8D1B-C046F48E6EDB}"/>
              </a:ext>
            </a:extLst>
          </p:cNvPr>
          <p:cNvSpPr/>
          <p:nvPr/>
        </p:nvSpPr>
        <p:spPr>
          <a:xfrm>
            <a:off x="3952625" y="5906624"/>
            <a:ext cx="4286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Memory Time-series Network (MTNet)</a:t>
            </a:r>
            <a:endParaRPr lang="zh-CN" alt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F7B669F-8E17-4AEF-8DAD-37194DB634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956" y="940491"/>
            <a:ext cx="10624088" cy="4749214"/>
          </a:xfrm>
          <a:prstGeom prst="rect">
            <a:avLst/>
          </a:prstGeom>
        </p:spPr>
      </p:pic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28F7E331-BE04-4754-AFF7-359F06B56F14}"/>
              </a:ext>
            </a:extLst>
          </p:cNvPr>
          <p:cNvSpPr/>
          <p:nvPr/>
        </p:nvSpPr>
        <p:spPr>
          <a:xfrm>
            <a:off x="7133246" y="940489"/>
            <a:ext cx="4013174" cy="1108229"/>
          </a:xfrm>
          <a:prstGeom prst="roundRect">
            <a:avLst/>
          </a:prstGeom>
          <a:solidFill>
            <a:srgbClr val="FF9999">
              <a:alpha val="20000"/>
            </a:srgbClr>
          </a:solidFill>
          <a:ln>
            <a:noFill/>
          </a:ln>
          <a:effectLst>
            <a:outerShdw blurRad="63500" sx="101000" sy="101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C9443C02-6FCD-4DA6-B40C-30DACAD447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139" y="4468473"/>
            <a:ext cx="3912504" cy="509034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9A7B2F47-C806-4159-A1C6-7535CD2FB920}"/>
              </a:ext>
            </a:extLst>
          </p:cNvPr>
          <p:cNvSpPr/>
          <p:nvPr/>
        </p:nvSpPr>
        <p:spPr>
          <a:xfrm>
            <a:off x="431620" y="3740223"/>
            <a:ext cx="19175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FF5B5B"/>
                </a:solidFill>
              </a:rPr>
              <a:t>Aggregation</a:t>
            </a:r>
            <a:endParaRPr lang="zh-CN" altLang="en-US" sz="2400" dirty="0">
              <a:solidFill>
                <a:srgbClr val="FF5B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4032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矩形 193">
            <a:extLst>
              <a:ext uri="{FF2B5EF4-FFF2-40B4-BE49-F238E27FC236}">
                <a16:creationId xmlns:a16="http://schemas.microsoft.com/office/drawing/2014/main" id="{C5E12F12-FC62-4843-A7C6-ED224EBBF473}"/>
              </a:ext>
            </a:extLst>
          </p:cNvPr>
          <p:cNvSpPr/>
          <p:nvPr/>
        </p:nvSpPr>
        <p:spPr>
          <a:xfrm>
            <a:off x="0" y="6492875"/>
            <a:ext cx="12192000" cy="3651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1000" sy="101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dirty="0">
                <a:solidFill>
                  <a:schemeClr val="accent5">
                    <a:lumMod val="75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Yen-Yu Chang et al. “A Memory-Network Based Solution for Multivariate Time-Series Forecasting”. In </a:t>
            </a:r>
            <a:r>
              <a:rPr lang="en-US" altLang="zh-CN" i="1" dirty="0">
                <a:solidFill>
                  <a:schemeClr val="accent5">
                    <a:lumMod val="75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AAAI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, 2019 </a:t>
            </a:r>
            <a:r>
              <a:rPr lang="en-US" altLang="zh-CN" dirty="0">
                <a:solidFill>
                  <a:srgbClr val="FF5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 Light" panose="020B0303030403030204" pitchFamily="34" charset="-78"/>
                <a:cs typeface="Dubai Light" panose="020B0303030403030204" pitchFamily="34" charset="-78"/>
              </a:rPr>
              <a:t>CCF-A</a:t>
            </a:r>
          </a:p>
        </p:txBody>
      </p:sp>
      <p:grpSp>
        <p:nvGrpSpPr>
          <p:cNvPr id="166" name="组合 165">
            <a:extLst>
              <a:ext uri="{FF2B5EF4-FFF2-40B4-BE49-F238E27FC236}">
                <a16:creationId xmlns:a16="http://schemas.microsoft.com/office/drawing/2014/main" id="{75E7FA55-72E6-40FD-BD28-6B524602F582}"/>
              </a:ext>
            </a:extLst>
          </p:cNvPr>
          <p:cNvGrpSpPr/>
          <p:nvPr/>
        </p:nvGrpSpPr>
        <p:grpSpPr>
          <a:xfrm>
            <a:off x="4387643" y="-372222"/>
            <a:ext cx="3416714" cy="986654"/>
            <a:chOff x="4532101" y="-372222"/>
            <a:chExt cx="3127799" cy="986654"/>
          </a:xfrm>
        </p:grpSpPr>
        <p:sp>
          <p:nvSpPr>
            <p:cNvPr id="175" name="矩形: 圆角 174">
              <a:extLst>
                <a:ext uri="{FF2B5EF4-FFF2-40B4-BE49-F238E27FC236}">
                  <a16:creationId xmlns:a16="http://schemas.microsoft.com/office/drawing/2014/main" id="{D384F63A-1ADB-47A3-A61D-9AFC4CB9092E}"/>
                </a:ext>
              </a:extLst>
            </p:cNvPr>
            <p:cNvSpPr/>
            <p:nvPr/>
          </p:nvSpPr>
          <p:spPr>
            <a:xfrm>
              <a:off x="4532101" y="-372222"/>
              <a:ext cx="3127799" cy="986653"/>
            </a:xfrm>
            <a:prstGeom prst="roundRect">
              <a:avLst>
                <a:gd name="adj" fmla="val 47564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1" name="文本框 180">
              <a:extLst>
                <a:ext uri="{FF2B5EF4-FFF2-40B4-BE49-F238E27FC236}">
                  <a16:creationId xmlns:a16="http://schemas.microsoft.com/office/drawing/2014/main" id="{C1AC0428-B682-48D0-BFAB-BC468B59B94B}"/>
                </a:ext>
              </a:extLst>
            </p:cNvPr>
            <p:cNvSpPr txBox="1"/>
            <p:nvPr/>
          </p:nvSpPr>
          <p:spPr>
            <a:xfrm>
              <a:off x="5496397" y="91212"/>
              <a:ext cx="119626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+mj-lt"/>
                  <a:cs typeface="+mn-ea"/>
                  <a:sym typeface="+mn-lt"/>
                </a:rPr>
                <a:t>MTNet</a:t>
              </a:r>
            </a:p>
          </p:txBody>
        </p:sp>
      </p:grp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83DF852D-63D3-4D1E-85E6-953671F9A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29</a:t>
            </a:fld>
            <a:endParaRPr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2CAFB8A-872A-49B5-8D1B-C046F48E6EDB}"/>
              </a:ext>
            </a:extLst>
          </p:cNvPr>
          <p:cNvSpPr/>
          <p:nvPr/>
        </p:nvSpPr>
        <p:spPr>
          <a:xfrm>
            <a:off x="3952625" y="5906624"/>
            <a:ext cx="4286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Memory Time-series Network (MTNet)</a:t>
            </a:r>
            <a:endParaRPr lang="zh-CN" alt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F7B669F-8E17-4AEF-8DAD-37194DB634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956" y="940491"/>
            <a:ext cx="10624088" cy="4749214"/>
          </a:xfrm>
          <a:prstGeom prst="rect">
            <a:avLst/>
          </a:prstGeom>
        </p:spPr>
      </p:pic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28F7E331-BE04-4754-AFF7-359F06B56F14}"/>
              </a:ext>
            </a:extLst>
          </p:cNvPr>
          <p:cNvSpPr/>
          <p:nvPr/>
        </p:nvSpPr>
        <p:spPr>
          <a:xfrm>
            <a:off x="8499059" y="4581476"/>
            <a:ext cx="2357994" cy="1108229"/>
          </a:xfrm>
          <a:prstGeom prst="roundRect">
            <a:avLst/>
          </a:prstGeom>
          <a:solidFill>
            <a:srgbClr val="FF9999">
              <a:alpha val="20000"/>
            </a:srgbClr>
          </a:solidFill>
          <a:ln>
            <a:noFill/>
          </a:ln>
          <a:effectLst>
            <a:outerShdw blurRad="63500" sx="101000" sy="101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D10C8BE-394D-4E57-98DB-3EF1CE7841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278" y="4581476"/>
            <a:ext cx="3367750" cy="96799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5311CC7B-05EF-445A-BA7B-B933BCF2E591}"/>
              </a:ext>
            </a:extLst>
          </p:cNvPr>
          <p:cNvSpPr/>
          <p:nvPr/>
        </p:nvSpPr>
        <p:spPr>
          <a:xfrm>
            <a:off x="431620" y="3878943"/>
            <a:ext cx="2329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FF5B5B"/>
                </a:solidFill>
              </a:rPr>
              <a:t>Autoregressive</a:t>
            </a:r>
            <a:endParaRPr lang="zh-CN" altLang="en-US" sz="2400" dirty="0">
              <a:solidFill>
                <a:srgbClr val="FF5B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189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5E6DFB9-E1B6-4A3F-B969-A4CC4B349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10FD5CD6-56FB-472A-B10A-11F295594B89}"/>
              </a:ext>
            </a:extLst>
          </p:cNvPr>
          <p:cNvGrpSpPr/>
          <p:nvPr/>
        </p:nvGrpSpPr>
        <p:grpSpPr>
          <a:xfrm>
            <a:off x="4387643" y="-372222"/>
            <a:ext cx="3416714" cy="986654"/>
            <a:chOff x="4532101" y="-372222"/>
            <a:chExt cx="3127799" cy="986654"/>
          </a:xfrm>
        </p:grpSpPr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A92429F6-188D-428E-81F3-2BCC0CDB0EF4}"/>
                </a:ext>
              </a:extLst>
            </p:cNvPr>
            <p:cNvSpPr/>
            <p:nvPr/>
          </p:nvSpPr>
          <p:spPr>
            <a:xfrm>
              <a:off x="4532101" y="-372222"/>
              <a:ext cx="3127799" cy="986653"/>
            </a:xfrm>
            <a:prstGeom prst="roundRect">
              <a:avLst>
                <a:gd name="adj" fmla="val 47564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6CF6E2A6-AD85-4AB3-8EE2-A3DFDAC0A017}"/>
                </a:ext>
              </a:extLst>
            </p:cNvPr>
            <p:cNvSpPr txBox="1"/>
            <p:nvPr/>
          </p:nvSpPr>
          <p:spPr>
            <a:xfrm>
              <a:off x="5057629" y="91212"/>
              <a:ext cx="207380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+mj-lt"/>
                  <a:cs typeface="+mn-ea"/>
                  <a:sym typeface="+mn-lt"/>
                </a:rPr>
                <a:t>Introduction</a:t>
              </a:r>
              <a:endParaRPr lang="zh-CN" altLang="en-US" sz="2800" b="1" dirty="0">
                <a:solidFill>
                  <a:schemeClr val="bg1"/>
                </a:solidFill>
                <a:latin typeface="+mj-lt"/>
                <a:cs typeface="+mn-ea"/>
                <a:sym typeface="+mn-lt"/>
              </a:endParaRPr>
            </a:p>
          </p:txBody>
        </p:sp>
      </p:grp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5B9ADAEA-8D8A-4E58-832C-87FB8E64802B}"/>
              </a:ext>
            </a:extLst>
          </p:cNvPr>
          <p:cNvSpPr/>
          <p:nvPr/>
        </p:nvSpPr>
        <p:spPr>
          <a:xfrm>
            <a:off x="457200" y="1017606"/>
            <a:ext cx="11257280" cy="2530214"/>
          </a:xfrm>
          <a:prstGeom prst="roundRect">
            <a:avLst>
              <a:gd name="adj" fmla="val 812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1000" sy="101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C36A0FA-6B4E-4271-A60E-B33106C6C566}"/>
              </a:ext>
            </a:extLst>
          </p:cNvPr>
          <p:cNvSpPr/>
          <p:nvPr/>
        </p:nvSpPr>
        <p:spPr>
          <a:xfrm>
            <a:off x="781296" y="1123911"/>
            <a:ext cx="18389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Time Series</a:t>
            </a:r>
            <a:endParaRPr lang="zh-CN" altLang="en-US" sz="2400" dirty="0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F80DFDB4-5D1F-4BCE-8D1E-279C71E89026}"/>
              </a:ext>
            </a:extLst>
          </p:cNvPr>
          <p:cNvSpPr/>
          <p:nvPr/>
        </p:nvSpPr>
        <p:spPr>
          <a:xfrm>
            <a:off x="781296" y="1737525"/>
            <a:ext cx="1238004" cy="41975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1000" sy="101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</a:rPr>
              <a:t>Given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928CDB5E-3BA9-4AFA-9D31-A332182412E1}"/>
              </a:ext>
            </a:extLst>
          </p:cNvPr>
          <p:cNvSpPr/>
          <p:nvPr/>
        </p:nvSpPr>
        <p:spPr>
          <a:xfrm>
            <a:off x="781296" y="2575624"/>
            <a:ext cx="1238004" cy="41975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1000" sy="101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</a:rPr>
              <a:t>Find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81C887DE-C168-4617-96A2-0E5C70F4E878}"/>
                  </a:ext>
                </a:extLst>
              </p:cNvPr>
              <p:cNvSpPr/>
              <p:nvPr/>
            </p:nvSpPr>
            <p:spPr>
              <a:xfrm>
                <a:off x="2329908" y="1787947"/>
                <a:ext cx="14932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zh-CN" altLang="en-US" b="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zh-CN" altLang="en-US" b="0" i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zh-CN" altLang="en-US" b="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zh-CN" altLang="en-US" b="0" i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zh-CN" altLang="en-US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zh-CN" altLang="en-US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81C887DE-C168-4617-96A2-0E5C70F4E8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9908" y="1787947"/>
                <a:ext cx="1493294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0D052A23-FC92-4FA5-A3FF-EF2944088596}"/>
                  </a:ext>
                </a:extLst>
              </p:cNvPr>
              <p:cNvSpPr/>
              <p:nvPr/>
            </p:nvSpPr>
            <p:spPr>
              <a:xfrm>
                <a:off x="3205932" y="2530022"/>
                <a:ext cx="7260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zh-CN" altLang="en-US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altLang="zh-CN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sub>
                      </m:sSub>
                    </m:oMath>
                  </m:oMathPara>
                </a14:m>
                <a:endParaRPr lang="zh-CN" alt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0D052A23-FC92-4FA5-A3FF-EF29440885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932" y="2530022"/>
                <a:ext cx="72609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矩形 23">
            <a:extLst>
              <a:ext uri="{FF2B5EF4-FFF2-40B4-BE49-F238E27FC236}">
                <a16:creationId xmlns:a16="http://schemas.microsoft.com/office/drawing/2014/main" id="{371FD0D0-F14E-42BF-81F9-3BD998D9B82C}"/>
              </a:ext>
            </a:extLst>
          </p:cNvPr>
          <p:cNvSpPr/>
          <p:nvPr/>
        </p:nvSpPr>
        <p:spPr>
          <a:xfrm>
            <a:off x="5240914" y="1690287"/>
            <a:ext cx="2949846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H</a:t>
            </a:r>
            <a:r>
              <a:rPr lang="zh-CN" altLang="en-US" dirty="0"/>
              <a:t>igh dimensionality 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M</a:t>
            </a:r>
            <a:r>
              <a:rPr lang="zh-CN" altLang="en-US" dirty="0"/>
              <a:t>uch noise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Insufficient or un</a:t>
            </a:r>
            <a:r>
              <a:rPr lang="zh-CN" altLang="en-US" dirty="0"/>
              <a:t>available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: 圆角 27">
                <a:extLst>
                  <a:ext uri="{FF2B5EF4-FFF2-40B4-BE49-F238E27FC236}">
                    <a16:creationId xmlns:a16="http://schemas.microsoft.com/office/drawing/2014/main" id="{EAD3F906-4AE1-4997-8149-B494F842CC04}"/>
                  </a:ext>
                </a:extLst>
              </p:cNvPr>
              <p:cNvSpPr/>
              <p:nvPr/>
            </p:nvSpPr>
            <p:spPr>
              <a:xfrm>
                <a:off x="2397760" y="2575624"/>
                <a:ext cx="726096" cy="419754"/>
              </a:xfrm>
              <a:prstGeom prst="roundRect">
                <a:avLst/>
              </a:prstGeom>
              <a:noFill/>
              <a:ln>
                <a:solidFill>
                  <a:schemeClr val="accent1"/>
                </a:solidFill>
              </a:ln>
              <a:effectLst>
                <a:outerShdw blurRad="63500" sx="101000" sy="101000" algn="ctr" rotWithShape="0">
                  <a:schemeClr val="bg1">
                    <a:lumMod val="50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zh-CN" altLang="en-US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zh-CN" altLang="en-US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altLang="zh-CN" dirty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sub>
                      </m:sSub>
                    </m:oMath>
                  </m:oMathPara>
                </a14:m>
                <a:endParaRPr lang="zh-CN" alt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矩形: 圆角 27">
                <a:extLst>
                  <a:ext uri="{FF2B5EF4-FFF2-40B4-BE49-F238E27FC236}">
                    <a16:creationId xmlns:a16="http://schemas.microsoft.com/office/drawing/2014/main" id="{EAD3F906-4AE1-4997-8149-B494F842CC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7760" y="2575624"/>
                <a:ext cx="726096" cy="41975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  <a:effectLst>
                <a:outerShdw blurRad="63500" sx="101000" sy="101000" algn="ctr" rotWithShape="0">
                  <a:schemeClr val="bg1">
                    <a:lumMod val="50000"/>
                    <a:alpha val="40000"/>
                  </a:scheme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矩形 28">
            <a:extLst>
              <a:ext uri="{FF2B5EF4-FFF2-40B4-BE49-F238E27FC236}">
                <a16:creationId xmlns:a16="http://schemas.microsoft.com/office/drawing/2014/main" id="{C74B11F4-CD5A-47FC-94AA-E11726571D97}"/>
              </a:ext>
            </a:extLst>
          </p:cNvPr>
          <p:cNvSpPr/>
          <p:nvPr/>
        </p:nvSpPr>
        <p:spPr>
          <a:xfrm>
            <a:off x="4666089" y="1564452"/>
            <a:ext cx="492443" cy="1728999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en-US" altLang="zh-CN" sz="2000" b="1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Characteristic</a:t>
            </a:r>
            <a:endParaRPr lang="zh-CN" altLang="en-US" sz="2000" dirty="0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C35D892A-74D4-4F44-B281-7716F96BC2E5}"/>
              </a:ext>
            </a:extLst>
          </p:cNvPr>
          <p:cNvSpPr txBox="1"/>
          <p:nvPr/>
        </p:nvSpPr>
        <p:spPr>
          <a:xfrm>
            <a:off x="4833610" y="2382752"/>
            <a:ext cx="461665" cy="923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F85E0EFC-0F51-4984-9AA1-E4937A936099}"/>
              </a:ext>
            </a:extLst>
          </p:cNvPr>
          <p:cNvSpPr/>
          <p:nvPr/>
        </p:nvSpPr>
        <p:spPr>
          <a:xfrm>
            <a:off x="8742988" y="1523196"/>
            <a:ext cx="1492716" cy="16619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dirty="0"/>
              <a:t>Trend</a:t>
            </a:r>
            <a:endParaRPr lang="en-US" altLang="zh-CN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dirty="0"/>
              <a:t>Seasonal</a:t>
            </a:r>
            <a:endParaRPr lang="en-US" altLang="zh-CN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dirty="0"/>
              <a:t>Cyclical</a:t>
            </a:r>
            <a:endParaRPr lang="en-US" altLang="zh-CN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dirty="0"/>
              <a:t>Irregular</a:t>
            </a: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8CD87761-DB5F-4B7A-9D0F-F32E3F5B1BC2}"/>
              </a:ext>
            </a:extLst>
          </p:cNvPr>
          <p:cNvSpPr/>
          <p:nvPr/>
        </p:nvSpPr>
        <p:spPr>
          <a:xfrm>
            <a:off x="8171219" y="1358246"/>
            <a:ext cx="492443" cy="1991892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en-US" altLang="zh-CN" sz="2000" b="1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Types of Trends</a:t>
            </a:r>
          </a:p>
        </p:txBody>
      </p:sp>
      <p:pic>
        <p:nvPicPr>
          <p:cNvPr id="39" name="图片 38">
            <a:extLst>
              <a:ext uri="{FF2B5EF4-FFF2-40B4-BE49-F238E27FC236}">
                <a16:creationId xmlns:a16="http://schemas.microsoft.com/office/drawing/2014/main" id="{957F8211-4A06-476E-8CE8-56037B03D3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7643" y="4105519"/>
            <a:ext cx="7363061" cy="2532007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BB739012-715E-4B16-B89A-9616E3293B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3997548"/>
            <a:ext cx="3935889" cy="25302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8E5FCCBD-75F3-4BA6-8DF7-DEEF192CC71C}"/>
                  </a:ext>
                </a:extLst>
              </p:cNvPr>
              <p:cNvSpPr/>
              <p:nvPr/>
            </p:nvSpPr>
            <p:spPr>
              <a:xfrm>
                <a:off x="3203182" y="2791931"/>
                <a:ext cx="780277" cy="381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b="1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altLang="zh-CN" b="1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zh-CN" altLang="en-US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altLang="zh-CN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sub>
                      </m:sSub>
                    </m:oMath>
                  </m:oMathPara>
                </a14:m>
                <a:endParaRPr lang="zh-CN" alt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8E5FCCBD-75F3-4BA6-8DF7-DEEF192CC7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182" y="2791931"/>
                <a:ext cx="780277" cy="38151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FD75EA99-8DDC-4034-B437-F4936875CE2F}"/>
                  </a:ext>
                </a:extLst>
              </p:cNvPr>
              <p:cNvSpPr/>
              <p:nvPr/>
            </p:nvSpPr>
            <p:spPr>
              <a:xfrm>
                <a:off x="2379949" y="3078713"/>
                <a:ext cx="1559594" cy="3493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160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600" b="1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zh-CN" sz="1600" b="1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altLang="zh-CN" sz="1600" b="1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zh-CN" altLang="en-US" sz="16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sz="16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altLang="zh-CN" sz="1600" dirty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sub>
                    </m:sSub>
                  </m:oMath>
                </a14:m>
                <a:r>
                  <a:rPr lang="en-US" altLang="zh-CN" sz="1600" dirty="0">
                    <a:solidFill>
                      <a:schemeClr val="bg1">
                        <a:lumMod val="50000"/>
                      </a:schemeClr>
                    </a:solidFill>
                  </a:rPr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16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600" b="1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zh-CN" sz="1600" b="1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altLang="zh-CN" sz="1600" b="1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zh-CN" altLang="en-US" sz="16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sz="16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altLang="zh-CN" sz="1600" dirty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zh-CN" sz="1600" b="0" i="0" dirty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</m:oMath>
                </a14:m>
                <a:endParaRPr lang="zh-CN" altLang="en-US" sz="16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FD75EA99-8DDC-4034-B437-F4936875CE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9949" y="3078713"/>
                <a:ext cx="1559594" cy="349326"/>
              </a:xfrm>
              <a:prstGeom prst="rect">
                <a:avLst/>
              </a:prstGeom>
              <a:blipFill>
                <a:blip r:embed="rId8"/>
                <a:stretch>
                  <a:fillRect t="-3509" b="-210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46907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矩形 193">
            <a:extLst>
              <a:ext uri="{FF2B5EF4-FFF2-40B4-BE49-F238E27FC236}">
                <a16:creationId xmlns:a16="http://schemas.microsoft.com/office/drawing/2014/main" id="{C5E12F12-FC62-4843-A7C6-ED224EBBF473}"/>
              </a:ext>
            </a:extLst>
          </p:cNvPr>
          <p:cNvSpPr/>
          <p:nvPr/>
        </p:nvSpPr>
        <p:spPr>
          <a:xfrm>
            <a:off x="0" y="6492875"/>
            <a:ext cx="12192000" cy="3651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1000" sy="101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dirty="0">
                <a:solidFill>
                  <a:schemeClr val="accent5">
                    <a:lumMod val="75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Shun-Yao Shih et al. “Temporal Pattern Attention for Multivariate Time Series Forecasting”. In </a:t>
            </a:r>
            <a:r>
              <a:rPr lang="en-US" altLang="zh-CN" i="1" dirty="0">
                <a:solidFill>
                  <a:schemeClr val="accent5">
                    <a:lumMod val="75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ECML PKDD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, 2018 </a:t>
            </a:r>
            <a:r>
              <a:rPr lang="en-US" altLang="zh-CN" dirty="0">
                <a:solidFill>
                  <a:srgbClr val="FF5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 Light" panose="020B0303030403030204" pitchFamily="34" charset="-78"/>
                <a:cs typeface="Dubai Light" panose="020B0303030403030204" pitchFamily="34" charset="-78"/>
              </a:rPr>
              <a:t>CCF-B</a:t>
            </a:r>
          </a:p>
        </p:txBody>
      </p:sp>
      <p:grpSp>
        <p:nvGrpSpPr>
          <p:cNvPr id="166" name="组合 165">
            <a:extLst>
              <a:ext uri="{FF2B5EF4-FFF2-40B4-BE49-F238E27FC236}">
                <a16:creationId xmlns:a16="http://schemas.microsoft.com/office/drawing/2014/main" id="{75E7FA55-72E6-40FD-BD28-6B524602F582}"/>
              </a:ext>
            </a:extLst>
          </p:cNvPr>
          <p:cNvGrpSpPr/>
          <p:nvPr/>
        </p:nvGrpSpPr>
        <p:grpSpPr>
          <a:xfrm>
            <a:off x="4387643" y="-372222"/>
            <a:ext cx="3416714" cy="986654"/>
            <a:chOff x="4532101" y="-372222"/>
            <a:chExt cx="3127799" cy="986654"/>
          </a:xfrm>
        </p:grpSpPr>
        <p:sp>
          <p:nvSpPr>
            <p:cNvPr id="175" name="矩形: 圆角 174">
              <a:extLst>
                <a:ext uri="{FF2B5EF4-FFF2-40B4-BE49-F238E27FC236}">
                  <a16:creationId xmlns:a16="http://schemas.microsoft.com/office/drawing/2014/main" id="{D384F63A-1ADB-47A3-A61D-9AFC4CB9092E}"/>
                </a:ext>
              </a:extLst>
            </p:cNvPr>
            <p:cNvSpPr/>
            <p:nvPr/>
          </p:nvSpPr>
          <p:spPr>
            <a:xfrm>
              <a:off x="4532101" y="-372222"/>
              <a:ext cx="3127799" cy="986653"/>
            </a:xfrm>
            <a:prstGeom prst="roundRect">
              <a:avLst>
                <a:gd name="adj" fmla="val 47564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1" name="文本框 180">
              <a:extLst>
                <a:ext uri="{FF2B5EF4-FFF2-40B4-BE49-F238E27FC236}">
                  <a16:creationId xmlns:a16="http://schemas.microsoft.com/office/drawing/2014/main" id="{C1AC0428-B682-48D0-BFAB-BC468B59B94B}"/>
                </a:ext>
              </a:extLst>
            </p:cNvPr>
            <p:cNvSpPr txBox="1"/>
            <p:nvPr/>
          </p:nvSpPr>
          <p:spPr>
            <a:xfrm>
              <a:off x="5248397" y="91212"/>
              <a:ext cx="169226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+mj-lt"/>
                  <a:cs typeface="+mn-ea"/>
                  <a:sym typeface="+mn-lt"/>
                </a:rPr>
                <a:t>TPA-LSTM</a:t>
              </a:r>
            </a:p>
          </p:txBody>
        </p:sp>
      </p:grp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83DF852D-63D3-4D1E-85E6-953671F9A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30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709751A-DB9D-43CD-8BEE-2CB6D1493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67" y="985676"/>
            <a:ext cx="9340086" cy="3073467"/>
          </a:xfrm>
          <a:prstGeom prst="rect">
            <a:avLst/>
          </a:prstGeom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id="{CA6EF1A8-E6AE-4AC5-9F14-F8BA37962B64}"/>
              </a:ext>
            </a:extLst>
          </p:cNvPr>
          <p:cNvGrpSpPr/>
          <p:nvPr/>
        </p:nvGrpSpPr>
        <p:grpSpPr>
          <a:xfrm>
            <a:off x="1855929" y="5107054"/>
            <a:ext cx="8480143" cy="949150"/>
            <a:chOff x="1185403" y="4672363"/>
            <a:chExt cx="9675051" cy="1082891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14061D9E-5ABC-4CEE-983C-44D86A7FFAA8}"/>
                </a:ext>
              </a:extLst>
            </p:cNvPr>
            <p:cNvSpPr/>
            <p:nvPr/>
          </p:nvSpPr>
          <p:spPr>
            <a:xfrm>
              <a:off x="4950257" y="4758839"/>
              <a:ext cx="171393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dirty="0">
                  <a:solidFill>
                    <a:srgbClr val="FF5B5B"/>
                  </a:solidFill>
                  <a:latin typeface="Consolas" panose="020B0609020204030204" pitchFamily="49" charset="0"/>
                </a:rPr>
                <a:t>Attention</a:t>
              </a:r>
              <a:endParaRPr lang="zh-CN" altLang="en-US" sz="2400" dirty="0">
                <a:solidFill>
                  <a:srgbClr val="FF5B5B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EBDBBA98-5B0E-4815-8F73-F7C304752575}"/>
                </a:ext>
              </a:extLst>
            </p:cNvPr>
            <p:cNvSpPr/>
            <p:nvPr/>
          </p:nvSpPr>
          <p:spPr>
            <a:xfrm>
              <a:off x="1185403" y="5272007"/>
              <a:ext cx="3356658" cy="483247"/>
            </a:xfrm>
            <a:prstGeom prst="roundRect">
              <a:avLst>
                <a:gd name="adj" fmla="val 16468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63500" sx="101000" sy="101000" algn="ctr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solidFill>
                    <a:schemeClr val="accent1">
                      <a:lumMod val="50000"/>
                    </a:schemeClr>
                  </a:solidFill>
                </a:rPr>
                <a:t>Time steps</a:t>
              </a:r>
              <a:endParaRPr lang="zh-CN" altLang="en-US" sz="24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AB425EC0-2C9B-4478-8085-91FDDD4FF661}"/>
                </a:ext>
              </a:extLst>
            </p:cNvPr>
            <p:cNvSpPr/>
            <p:nvPr/>
          </p:nvSpPr>
          <p:spPr>
            <a:xfrm>
              <a:off x="1185403" y="4672363"/>
              <a:ext cx="494803" cy="46166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63500" sx="101000" sy="101000" algn="ctr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8" name="矩形: 圆角 17">
              <a:extLst>
                <a:ext uri="{FF2B5EF4-FFF2-40B4-BE49-F238E27FC236}">
                  <a16:creationId xmlns:a16="http://schemas.microsoft.com/office/drawing/2014/main" id="{54918EB1-4D0E-4D97-85DD-C77A0868C803}"/>
                </a:ext>
              </a:extLst>
            </p:cNvPr>
            <p:cNvSpPr/>
            <p:nvPr/>
          </p:nvSpPr>
          <p:spPr>
            <a:xfrm>
              <a:off x="2099803" y="4683888"/>
              <a:ext cx="494803" cy="46166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63500" sx="101000" sy="101000" algn="ctr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4D20360C-6396-4737-89BE-DA1ED90A6208}"/>
                </a:ext>
              </a:extLst>
            </p:cNvPr>
            <p:cNvSpPr/>
            <p:nvPr/>
          </p:nvSpPr>
          <p:spPr>
            <a:xfrm>
              <a:off x="3014203" y="4690583"/>
              <a:ext cx="494803" cy="46166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63500" sx="101000" sy="101000" algn="ctr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FB3A097C-1FC8-4446-8898-60464A37B64C}"/>
                </a:ext>
              </a:extLst>
            </p:cNvPr>
            <p:cNvSpPr/>
            <p:nvPr/>
          </p:nvSpPr>
          <p:spPr>
            <a:xfrm>
              <a:off x="4021652" y="4690583"/>
              <a:ext cx="494803" cy="46166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63500" sx="101000" sy="101000" algn="ctr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1" name="矩形: 圆角 20">
              <a:extLst>
                <a:ext uri="{FF2B5EF4-FFF2-40B4-BE49-F238E27FC236}">
                  <a16:creationId xmlns:a16="http://schemas.microsoft.com/office/drawing/2014/main" id="{98AD7EA2-15DD-4A52-86E8-ACCE0480A73B}"/>
                </a:ext>
              </a:extLst>
            </p:cNvPr>
            <p:cNvSpPr/>
            <p:nvPr/>
          </p:nvSpPr>
          <p:spPr>
            <a:xfrm>
              <a:off x="7503796" y="5272007"/>
              <a:ext cx="3356658" cy="483247"/>
            </a:xfrm>
            <a:prstGeom prst="roundRect">
              <a:avLst>
                <a:gd name="adj" fmla="val 16468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63500" sx="101000" sy="101000" algn="ctr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solidFill>
                    <a:schemeClr val="accent2">
                      <a:lumMod val="50000"/>
                    </a:schemeClr>
                  </a:solidFill>
                </a:rPr>
                <a:t>Inputting Variables</a:t>
              </a:r>
              <a:endParaRPr lang="zh-CN" altLang="en-US" sz="2400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22" name="矩形: 圆角 21">
              <a:extLst>
                <a:ext uri="{FF2B5EF4-FFF2-40B4-BE49-F238E27FC236}">
                  <a16:creationId xmlns:a16="http://schemas.microsoft.com/office/drawing/2014/main" id="{A699B335-E9A5-49CB-BE3C-0B34A5746C57}"/>
                </a:ext>
              </a:extLst>
            </p:cNvPr>
            <p:cNvSpPr/>
            <p:nvPr/>
          </p:nvSpPr>
          <p:spPr>
            <a:xfrm>
              <a:off x="7503796" y="4672363"/>
              <a:ext cx="494803" cy="461666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63500" sx="101000" sy="101000" algn="ctr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3" name="矩形: 圆角 22">
              <a:extLst>
                <a:ext uri="{FF2B5EF4-FFF2-40B4-BE49-F238E27FC236}">
                  <a16:creationId xmlns:a16="http://schemas.microsoft.com/office/drawing/2014/main" id="{1AD28787-932A-40B4-AD00-E4E64D66407D}"/>
                </a:ext>
              </a:extLst>
            </p:cNvPr>
            <p:cNvSpPr/>
            <p:nvPr/>
          </p:nvSpPr>
          <p:spPr>
            <a:xfrm>
              <a:off x="8418196" y="4683888"/>
              <a:ext cx="494803" cy="461666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63500" sx="101000" sy="101000" algn="ctr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4" name="矩形: 圆角 23">
              <a:extLst>
                <a:ext uri="{FF2B5EF4-FFF2-40B4-BE49-F238E27FC236}">
                  <a16:creationId xmlns:a16="http://schemas.microsoft.com/office/drawing/2014/main" id="{80CD31D6-1A38-4A16-ABD4-A5A85ACF5100}"/>
                </a:ext>
              </a:extLst>
            </p:cNvPr>
            <p:cNvSpPr/>
            <p:nvPr/>
          </p:nvSpPr>
          <p:spPr>
            <a:xfrm>
              <a:off x="9332596" y="4690583"/>
              <a:ext cx="494803" cy="461666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63500" sx="101000" sy="101000" algn="ctr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4DCDD5EE-F956-4EDB-A19E-593BA32293B0}"/>
                </a:ext>
              </a:extLst>
            </p:cNvPr>
            <p:cNvSpPr/>
            <p:nvPr/>
          </p:nvSpPr>
          <p:spPr>
            <a:xfrm>
              <a:off x="10340045" y="4690583"/>
              <a:ext cx="494803" cy="461666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63500" sx="101000" sy="101000" algn="ctr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4" name="箭头: 虚尾 13">
              <a:extLst>
                <a:ext uri="{FF2B5EF4-FFF2-40B4-BE49-F238E27FC236}">
                  <a16:creationId xmlns:a16="http://schemas.microsoft.com/office/drawing/2014/main" id="{04317B6F-52C1-4584-B37A-465B5201326B}"/>
                </a:ext>
              </a:extLst>
            </p:cNvPr>
            <p:cNvSpPr/>
            <p:nvPr/>
          </p:nvSpPr>
          <p:spPr>
            <a:xfrm>
              <a:off x="4883770" y="5182395"/>
              <a:ext cx="2134916" cy="483247"/>
            </a:xfrm>
            <a:prstGeom prst="stripedRightArrow">
              <a:avLst/>
            </a:prstGeom>
            <a:solidFill>
              <a:srgbClr val="FF9999"/>
            </a:solidFill>
            <a:ln>
              <a:noFill/>
            </a:ln>
            <a:effectLst>
              <a:outerShdw blurRad="63500" sx="101000" sy="101000" algn="ctr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9EB3289C-E1CD-44FE-81F7-8C5B99B3E5A5}"/>
              </a:ext>
            </a:extLst>
          </p:cNvPr>
          <p:cNvSpPr/>
          <p:nvPr/>
        </p:nvSpPr>
        <p:spPr>
          <a:xfrm>
            <a:off x="474562" y="4616873"/>
            <a:ext cx="11239017" cy="1645031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outerShdw blurRad="63500" sx="101000" sy="101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2CAFB8A-872A-49B5-8D1B-C046F48E6EDB}"/>
              </a:ext>
            </a:extLst>
          </p:cNvPr>
          <p:cNvSpPr/>
          <p:nvPr/>
        </p:nvSpPr>
        <p:spPr>
          <a:xfrm>
            <a:off x="3929054" y="4414418"/>
            <a:ext cx="4126451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Temporal Pattern Attention</a:t>
            </a:r>
            <a:endParaRPr lang="zh-CN" alt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11963560-8B7A-4CCD-8D69-903299C2F068}"/>
              </a:ext>
            </a:extLst>
          </p:cNvPr>
          <p:cNvSpPr/>
          <p:nvPr/>
        </p:nvSpPr>
        <p:spPr>
          <a:xfrm>
            <a:off x="863979" y="3058554"/>
            <a:ext cx="1235161" cy="68290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1000" sy="101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accent1">
                    <a:lumMod val="50000"/>
                  </a:schemeClr>
                </a:solidFill>
              </a:rPr>
              <a:t>LSTM</a:t>
            </a:r>
            <a:endParaRPr lang="zh-CN" alt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0" name="双大括号 29">
            <a:extLst>
              <a:ext uri="{FF2B5EF4-FFF2-40B4-BE49-F238E27FC236}">
                <a16:creationId xmlns:a16="http://schemas.microsoft.com/office/drawing/2014/main" id="{8AEFB63C-3C59-4C91-9BE6-306632465268}"/>
              </a:ext>
            </a:extLst>
          </p:cNvPr>
          <p:cNvSpPr/>
          <p:nvPr/>
        </p:nvSpPr>
        <p:spPr>
          <a:xfrm>
            <a:off x="9056235" y="2065281"/>
            <a:ext cx="877755" cy="624302"/>
          </a:xfrm>
          <a:prstGeom prst="bracePair">
            <a:avLst/>
          </a:prstGeom>
          <a:ln w="12700">
            <a:solidFill>
              <a:schemeClr val="accent2">
                <a:lumMod val="75000"/>
              </a:schemeClr>
            </a:solidFill>
          </a:ln>
          <a:effectLst>
            <a:outerShdw blurRad="63500" sx="101000" sy="101000" algn="ctr" rotWithShape="0">
              <a:schemeClr val="bg1">
                <a:lumMod val="50000"/>
                <a:alpha val="41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A84E40E4-77CC-48AE-A05C-FF696FF8715F}"/>
              </a:ext>
            </a:extLst>
          </p:cNvPr>
          <p:cNvSpPr txBox="1"/>
          <p:nvPr/>
        </p:nvSpPr>
        <p:spPr>
          <a:xfrm>
            <a:off x="9144610" y="149024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MLP</a:t>
            </a:r>
            <a:endParaRPr lang="zh-CN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7" name="箭头: 右 26">
            <a:extLst>
              <a:ext uri="{FF2B5EF4-FFF2-40B4-BE49-F238E27FC236}">
                <a16:creationId xmlns:a16="http://schemas.microsoft.com/office/drawing/2014/main" id="{40F88E1C-C2C4-4898-A18A-B27254B7966F}"/>
              </a:ext>
            </a:extLst>
          </p:cNvPr>
          <p:cNvSpPr/>
          <p:nvPr/>
        </p:nvSpPr>
        <p:spPr>
          <a:xfrm>
            <a:off x="10078720" y="2221356"/>
            <a:ext cx="640080" cy="312151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9244AEE8-CF0F-4739-9741-7D5581C79F51}"/>
              </a:ext>
            </a:extLst>
          </p:cNvPr>
          <p:cNvSpPr/>
          <p:nvPr/>
        </p:nvSpPr>
        <p:spPr>
          <a:xfrm>
            <a:off x="10909046" y="2028358"/>
            <a:ext cx="624302" cy="624302"/>
          </a:xfrm>
          <a:prstGeom prst="ellipse">
            <a:avLst/>
          </a:prstGeom>
          <a:solidFill>
            <a:srgbClr val="E6CCE6"/>
          </a:solidFill>
          <a:ln>
            <a:solidFill>
              <a:srgbClr val="7030A0"/>
            </a:solidFill>
          </a:ln>
          <a:effectLst>
            <a:outerShdw blurRad="63500" sx="101000" sy="101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7030A0"/>
                </a:solidFill>
              </a:rPr>
              <a:t>y</a:t>
            </a:r>
            <a:endParaRPr lang="zh-CN" alt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903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3C81597A-4B7F-42CB-A301-A014B09DF991}"/>
              </a:ext>
            </a:extLst>
          </p:cNvPr>
          <p:cNvSpPr/>
          <p:nvPr/>
        </p:nvSpPr>
        <p:spPr>
          <a:xfrm>
            <a:off x="0" y="6492875"/>
            <a:ext cx="12192000" cy="3651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1000" sy="101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dirty="0">
                <a:solidFill>
                  <a:schemeClr val="accent5">
                    <a:lumMod val="75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A Vaswani et al. “Attention Is All You Need”. In </a:t>
            </a:r>
            <a:r>
              <a:rPr lang="en-US" altLang="zh-CN" i="1" dirty="0">
                <a:solidFill>
                  <a:schemeClr val="accent5">
                    <a:lumMod val="75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NeurIPS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, 2017 </a:t>
            </a:r>
            <a:r>
              <a:rPr lang="en-US" altLang="zh-CN" dirty="0">
                <a:solidFill>
                  <a:srgbClr val="FF5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 Light" panose="020B0303030403030204" pitchFamily="34" charset="-78"/>
                <a:cs typeface="Dubai Light" panose="020B0303030403030204" pitchFamily="34" charset="-78"/>
              </a:rPr>
              <a:t>CCF-A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14B9E0A-25FE-41E0-BF2C-CFBD60FCE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31</a:t>
            </a:fld>
            <a:endParaRPr lang="zh-CN" altLang="en-US" dirty="0"/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0AB2CB29-14D3-4285-9AE6-FEB24E604AB0}"/>
              </a:ext>
            </a:extLst>
          </p:cNvPr>
          <p:cNvGrpSpPr/>
          <p:nvPr/>
        </p:nvGrpSpPr>
        <p:grpSpPr>
          <a:xfrm>
            <a:off x="4387643" y="-372222"/>
            <a:ext cx="3416714" cy="986654"/>
            <a:chOff x="4532101" y="-372222"/>
            <a:chExt cx="3127799" cy="986654"/>
          </a:xfrm>
        </p:grpSpPr>
        <p:sp>
          <p:nvSpPr>
            <p:cNvPr id="31" name="矩形: 圆角 30">
              <a:extLst>
                <a:ext uri="{FF2B5EF4-FFF2-40B4-BE49-F238E27FC236}">
                  <a16:creationId xmlns:a16="http://schemas.microsoft.com/office/drawing/2014/main" id="{2EBA2788-B383-490A-98E3-FE9065F13EDF}"/>
                </a:ext>
              </a:extLst>
            </p:cNvPr>
            <p:cNvSpPr/>
            <p:nvPr/>
          </p:nvSpPr>
          <p:spPr>
            <a:xfrm>
              <a:off x="4532101" y="-372222"/>
              <a:ext cx="3127799" cy="986653"/>
            </a:xfrm>
            <a:prstGeom prst="roundRect">
              <a:avLst>
                <a:gd name="adj" fmla="val 47564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39F62A9C-B4E4-4F1E-ABB1-8B560D551FDD}"/>
                </a:ext>
              </a:extLst>
            </p:cNvPr>
            <p:cNvSpPr txBox="1"/>
            <p:nvPr/>
          </p:nvSpPr>
          <p:spPr>
            <a:xfrm>
              <a:off x="5045158" y="91212"/>
              <a:ext cx="20987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+mj-lt"/>
                  <a:cs typeface="+mn-ea"/>
                  <a:sym typeface="+mn-lt"/>
                </a:rPr>
                <a:t>Transformer</a:t>
              </a:r>
              <a:endParaRPr lang="zh-CN" altLang="en-US" sz="2800" b="1" dirty="0">
                <a:solidFill>
                  <a:schemeClr val="bg1"/>
                </a:solidFill>
                <a:latin typeface="+mj-lt"/>
                <a:cs typeface="+mn-ea"/>
                <a:sym typeface="+mn-lt"/>
              </a:endParaRPr>
            </a:p>
          </p:txBody>
        </p:sp>
      </p:grpSp>
      <p:pic>
        <p:nvPicPr>
          <p:cNvPr id="21506" name="Picture 2" descr="https://jalammar.github.io/images/t/transformer_resideual_layer_norm_3.png">
            <a:extLst>
              <a:ext uri="{FF2B5EF4-FFF2-40B4-BE49-F238E27FC236}">
                <a16:creationId xmlns:a16="http://schemas.microsoft.com/office/drawing/2014/main" id="{D53D2A9A-6DFB-48B1-A70D-537440E95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938" y="868101"/>
            <a:ext cx="9014125" cy="512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0C6FDD73-FEEC-4B53-B738-2CF503E2A46C}"/>
              </a:ext>
            </a:extLst>
          </p:cNvPr>
          <p:cNvSpPr/>
          <p:nvPr/>
        </p:nvSpPr>
        <p:spPr>
          <a:xfrm>
            <a:off x="8482392" y="6003241"/>
            <a:ext cx="3430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Image from </a:t>
            </a:r>
            <a:r>
              <a:rPr lang="en-US" altLang="zh-CN" dirty="0">
                <a:hlinkClick r:id="rId4"/>
              </a:rPr>
              <a:t>Blog</a:t>
            </a:r>
            <a:r>
              <a:rPr lang="en-US" altLang="zh-CN" dirty="0"/>
              <a:t> by </a:t>
            </a:r>
            <a:r>
              <a:rPr lang="en-US" altLang="zh-CN" dirty="0">
                <a:hlinkClick r:id="rId5"/>
              </a:rPr>
              <a:t>J</a:t>
            </a:r>
            <a:r>
              <a:rPr lang="zh-CN" altLang="en-US" dirty="0">
                <a:hlinkClick r:id="rId5"/>
              </a:rPr>
              <a:t>alammar</a:t>
            </a:r>
            <a:r>
              <a:rPr lang="zh-CN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949407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3C81597A-4B7F-42CB-A301-A014B09DF991}"/>
              </a:ext>
            </a:extLst>
          </p:cNvPr>
          <p:cNvSpPr/>
          <p:nvPr/>
        </p:nvSpPr>
        <p:spPr>
          <a:xfrm>
            <a:off x="0" y="6252271"/>
            <a:ext cx="12192000" cy="6057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1000" sy="101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dirty="0" err="1">
                <a:solidFill>
                  <a:schemeClr val="accent5">
                    <a:lumMod val="75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Shiyang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 Li et al. “Enhancing the Locality and Breaking the Memory Bottleneck of Transformer on Time Series Forecasting”. In </a:t>
            </a:r>
            <a:r>
              <a:rPr lang="en-US" altLang="zh-CN" i="1" dirty="0">
                <a:solidFill>
                  <a:schemeClr val="accent5">
                    <a:lumMod val="75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NeurIPS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, 2019 </a:t>
            </a:r>
            <a:r>
              <a:rPr lang="en-US" altLang="zh-CN" dirty="0">
                <a:solidFill>
                  <a:srgbClr val="FF5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 Light" panose="020B0303030403030204" pitchFamily="34" charset="-78"/>
                <a:cs typeface="Dubai Light" panose="020B0303030403030204" pitchFamily="34" charset="-78"/>
              </a:rPr>
              <a:t>CCF-A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14B9E0A-25FE-41E0-BF2C-CFBD60FCE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32</a:t>
            </a:fld>
            <a:endParaRPr lang="zh-CN" altLang="en-US" dirty="0"/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0AB2CB29-14D3-4285-9AE6-FEB24E604AB0}"/>
              </a:ext>
            </a:extLst>
          </p:cNvPr>
          <p:cNvGrpSpPr/>
          <p:nvPr/>
        </p:nvGrpSpPr>
        <p:grpSpPr>
          <a:xfrm>
            <a:off x="4387643" y="-372222"/>
            <a:ext cx="3416714" cy="986654"/>
            <a:chOff x="4532101" y="-372222"/>
            <a:chExt cx="3127799" cy="986654"/>
          </a:xfrm>
        </p:grpSpPr>
        <p:sp>
          <p:nvSpPr>
            <p:cNvPr id="31" name="矩形: 圆角 30">
              <a:extLst>
                <a:ext uri="{FF2B5EF4-FFF2-40B4-BE49-F238E27FC236}">
                  <a16:creationId xmlns:a16="http://schemas.microsoft.com/office/drawing/2014/main" id="{2EBA2788-B383-490A-98E3-FE9065F13EDF}"/>
                </a:ext>
              </a:extLst>
            </p:cNvPr>
            <p:cNvSpPr/>
            <p:nvPr/>
          </p:nvSpPr>
          <p:spPr>
            <a:xfrm>
              <a:off x="4532101" y="-372222"/>
              <a:ext cx="3127799" cy="986653"/>
            </a:xfrm>
            <a:prstGeom prst="roundRect">
              <a:avLst>
                <a:gd name="adj" fmla="val 47564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39F62A9C-B4E4-4F1E-ABB1-8B560D551FDD}"/>
                </a:ext>
              </a:extLst>
            </p:cNvPr>
            <p:cNvSpPr txBox="1"/>
            <p:nvPr/>
          </p:nvSpPr>
          <p:spPr>
            <a:xfrm>
              <a:off x="5045158" y="91212"/>
              <a:ext cx="20987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+mj-lt"/>
                  <a:cs typeface="+mn-ea"/>
                  <a:sym typeface="+mn-lt"/>
                </a:rPr>
                <a:t>Transformer</a:t>
              </a:r>
              <a:endParaRPr lang="zh-CN" altLang="en-US" sz="2800" b="1" dirty="0">
                <a:solidFill>
                  <a:schemeClr val="bg1"/>
                </a:solidFill>
                <a:latin typeface="+mj-lt"/>
                <a:cs typeface="+mn-ea"/>
                <a:sym typeface="+mn-lt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59120BC3-52DC-43DA-B8EC-DE63351A1F5D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25925" y="2803451"/>
            <a:ext cx="5125414" cy="267412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64CB67A-7B41-4176-B537-0642AE39B111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440661" y="2803451"/>
            <a:ext cx="5125414" cy="267412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2CCE172A-36B4-4B96-89F4-3D4A69C7D4B0}"/>
              </a:ext>
            </a:extLst>
          </p:cNvPr>
          <p:cNvSpPr/>
          <p:nvPr/>
        </p:nvSpPr>
        <p:spPr>
          <a:xfrm>
            <a:off x="6313340" y="2127750"/>
            <a:ext cx="34932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rgbClr val="7030A0"/>
                </a:solidFill>
              </a:rPr>
              <a:t>Convolutional self-attention</a:t>
            </a:r>
            <a:endParaRPr lang="zh-CN" altLang="en-US" sz="2000" dirty="0">
              <a:solidFill>
                <a:srgbClr val="7030A0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866D1A5-FE5F-4A5F-AF1B-6B4947D6442C}"/>
              </a:ext>
            </a:extLst>
          </p:cNvPr>
          <p:cNvSpPr/>
          <p:nvPr/>
        </p:nvSpPr>
        <p:spPr>
          <a:xfrm>
            <a:off x="625925" y="2127750"/>
            <a:ext cx="30075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chemeClr val="accent6">
                    <a:lumMod val="50000"/>
                  </a:schemeClr>
                </a:solidFill>
              </a:rPr>
              <a:t>Canonical self-attention</a:t>
            </a:r>
            <a:endParaRPr lang="zh-CN" alt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F97F9672-4CF9-4A73-B421-A04DCF4FAE55}"/>
              </a:ext>
            </a:extLst>
          </p:cNvPr>
          <p:cNvSpPr/>
          <p:nvPr/>
        </p:nvSpPr>
        <p:spPr>
          <a:xfrm>
            <a:off x="457200" y="1064654"/>
            <a:ext cx="5565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Enhancing the locality of Transformer</a:t>
            </a:r>
            <a:endParaRPr lang="zh-CN" altLang="en-US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53499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3C81597A-4B7F-42CB-A301-A014B09DF991}"/>
              </a:ext>
            </a:extLst>
          </p:cNvPr>
          <p:cNvSpPr/>
          <p:nvPr/>
        </p:nvSpPr>
        <p:spPr>
          <a:xfrm>
            <a:off x="0" y="6252271"/>
            <a:ext cx="12192000" cy="6057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1000" sy="101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dirty="0" err="1">
                <a:solidFill>
                  <a:schemeClr val="accent5">
                    <a:lumMod val="75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Shiyang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 Li et al. “Enhancing the Locality and Breaking the Memory Bottleneck of Transformer on Time Series Forecasting”. In </a:t>
            </a:r>
            <a:r>
              <a:rPr lang="en-US" altLang="zh-CN" i="1" dirty="0">
                <a:solidFill>
                  <a:schemeClr val="accent5">
                    <a:lumMod val="75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NeurIPS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, 2019 </a:t>
            </a:r>
            <a:r>
              <a:rPr lang="en-US" altLang="zh-CN" dirty="0">
                <a:solidFill>
                  <a:srgbClr val="FF5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 Light" panose="020B0303030403030204" pitchFamily="34" charset="-78"/>
                <a:cs typeface="Dubai Light" panose="020B0303030403030204" pitchFamily="34" charset="-78"/>
              </a:rPr>
              <a:t>CCF-A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14B9E0A-25FE-41E0-BF2C-CFBD60FCE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33</a:t>
            </a:fld>
            <a:endParaRPr lang="zh-CN" altLang="en-US" dirty="0"/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0AB2CB29-14D3-4285-9AE6-FEB24E604AB0}"/>
              </a:ext>
            </a:extLst>
          </p:cNvPr>
          <p:cNvGrpSpPr/>
          <p:nvPr/>
        </p:nvGrpSpPr>
        <p:grpSpPr>
          <a:xfrm>
            <a:off x="4387643" y="-372222"/>
            <a:ext cx="3416714" cy="986654"/>
            <a:chOff x="4532101" y="-372222"/>
            <a:chExt cx="3127799" cy="986654"/>
          </a:xfrm>
        </p:grpSpPr>
        <p:sp>
          <p:nvSpPr>
            <p:cNvPr id="31" name="矩形: 圆角 30">
              <a:extLst>
                <a:ext uri="{FF2B5EF4-FFF2-40B4-BE49-F238E27FC236}">
                  <a16:creationId xmlns:a16="http://schemas.microsoft.com/office/drawing/2014/main" id="{2EBA2788-B383-490A-98E3-FE9065F13EDF}"/>
                </a:ext>
              </a:extLst>
            </p:cNvPr>
            <p:cNvSpPr/>
            <p:nvPr/>
          </p:nvSpPr>
          <p:spPr>
            <a:xfrm>
              <a:off x="4532101" y="-372222"/>
              <a:ext cx="3127799" cy="986653"/>
            </a:xfrm>
            <a:prstGeom prst="roundRect">
              <a:avLst>
                <a:gd name="adj" fmla="val 47564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39F62A9C-B4E4-4F1E-ABB1-8B560D551FDD}"/>
                </a:ext>
              </a:extLst>
            </p:cNvPr>
            <p:cNvSpPr txBox="1"/>
            <p:nvPr/>
          </p:nvSpPr>
          <p:spPr>
            <a:xfrm>
              <a:off x="5045158" y="91212"/>
              <a:ext cx="20987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+mj-lt"/>
                  <a:cs typeface="+mn-ea"/>
                  <a:sym typeface="+mn-lt"/>
                </a:rPr>
                <a:t>Transformer</a:t>
              </a:r>
              <a:endParaRPr lang="zh-CN" altLang="en-US" sz="2800" b="1" dirty="0">
                <a:solidFill>
                  <a:schemeClr val="bg1"/>
                </a:solidFill>
                <a:latin typeface="+mj-lt"/>
                <a:cs typeface="+mn-ea"/>
                <a:sym typeface="+mn-lt"/>
              </a:endParaRP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E201CEC-D25D-4D59-B2ED-658E68C330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02" y="1904167"/>
            <a:ext cx="12192000" cy="368691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C22BC5F6-43CC-4996-8B66-48151B00AB93}"/>
              </a:ext>
            </a:extLst>
          </p:cNvPr>
          <p:cNvSpPr/>
          <p:nvPr/>
        </p:nvSpPr>
        <p:spPr>
          <a:xfrm>
            <a:off x="457200" y="1064609"/>
            <a:ext cx="71449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Breaking the memory bottleneck of Transformer</a:t>
            </a:r>
            <a:endParaRPr lang="zh-CN" altLang="en-US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95019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3C81597A-4B7F-42CB-A301-A014B09DF991}"/>
              </a:ext>
            </a:extLst>
          </p:cNvPr>
          <p:cNvSpPr/>
          <p:nvPr/>
        </p:nvSpPr>
        <p:spPr>
          <a:xfrm>
            <a:off x="0" y="6492875"/>
            <a:ext cx="12192000" cy="3651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1000" sy="101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dirty="0">
                <a:solidFill>
                  <a:schemeClr val="accent5">
                    <a:lumMod val="75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Boris N. </a:t>
            </a:r>
            <a:r>
              <a:rPr lang="en-US" altLang="zh-CN" dirty="0" err="1">
                <a:solidFill>
                  <a:schemeClr val="accent5">
                    <a:lumMod val="75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Oreshkin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 et al. “N-BEATS: Neural basis expansion analysis for interpretable time series forecasting”. In </a:t>
            </a:r>
            <a:r>
              <a:rPr lang="en-US" altLang="zh-CN" i="1" dirty="0">
                <a:solidFill>
                  <a:schemeClr val="accent5">
                    <a:lumMod val="75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ICLR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, 2020 </a:t>
            </a:r>
            <a:r>
              <a:rPr lang="en-US" altLang="zh-CN" dirty="0">
                <a:solidFill>
                  <a:srgbClr val="FF5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 Light" panose="020B0303030403030204" pitchFamily="34" charset="-78"/>
                <a:cs typeface="Dubai Light" panose="020B0303030403030204" pitchFamily="34" charset="-78"/>
              </a:rPr>
              <a:t>CCF-A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14B9E0A-25FE-41E0-BF2C-CFBD60FCE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34</a:t>
            </a:fld>
            <a:endParaRPr lang="zh-CN" altLang="en-US" dirty="0"/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0AB2CB29-14D3-4285-9AE6-FEB24E604AB0}"/>
              </a:ext>
            </a:extLst>
          </p:cNvPr>
          <p:cNvGrpSpPr/>
          <p:nvPr/>
        </p:nvGrpSpPr>
        <p:grpSpPr>
          <a:xfrm>
            <a:off x="4387643" y="-372222"/>
            <a:ext cx="3416714" cy="986654"/>
            <a:chOff x="4532101" y="-372222"/>
            <a:chExt cx="3127799" cy="986654"/>
          </a:xfrm>
        </p:grpSpPr>
        <p:sp>
          <p:nvSpPr>
            <p:cNvPr id="31" name="矩形: 圆角 30">
              <a:extLst>
                <a:ext uri="{FF2B5EF4-FFF2-40B4-BE49-F238E27FC236}">
                  <a16:creationId xmlns:a16="http://schemas.microsoft.com/office/drawing/2014/main" id="{2EBA2788-B383-490A-98E3-FE9065F13EDF}"/>
                </a:ext>
              </a:extLst>
            </p:cNvPr>
            <p:cNvSpPr/>
            <p:nvPr/>
          </p:nvSpPr>
          <p:spPr>
            <a:xfrm>
              <a:off x="4532101" y="-372222"/>
              <a:ext cx="3127799" cy="986653"/>
            </a:xfrm>
            <a:prstGeom prst="roundRect">
              <a:avLst>
                <a:gd name="adj" fmla="val 47564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39F62A9C-B4E4-4F1E-ABB1-8B560D551FDD}"/>
                </a:ext>
              </a:extLst>
            </p:cNvPr>
            <p:cNvSpPr txBox="1"/>
            <p:nvPr/>
          </p:nvSpPr>
          <p:spPr>
            <a:xfrm>
              <a:off x="5349655" y="91212"/>
              <a:ext cx="14897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+mj-lt"/>
                  <a:cs typeface="+mn-ea"/>
                  <a:sym typeface="+mn-lt"/>
                </a:rPr>
                <a:t>N-BEATS</a:t>
              </a:r>
              <a:endParaRPr lang="zh-CN" altLang="en-US" sz="2800" b="1" dirty="0">
                <a:solidFill>
                  <a:schemeClr val="bg1"/>
                </a:solidFill>
                <a:latin typeface="+mj-lt"/>
                <a:cs typeface="+mn-ea"/>
                <a:sym typeface="+mn-lt"/>
              </a:endParaRP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E898F2D8-9564-4069-B216-043D9EF79E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3086" y="1077865"/>
            <a:ext cx="7605828" cy="504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5629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3C81597A-4B7F-42CB-A301-A014B09DF991}"/>
              </a:ext>
            </a:extLst>
          </p:cNvPr>
          <p:cNvSpPr/>
          <p:nvPr/>
        </p:nvSpPr>
        <p:spPr>
          <a:xfrm>
            <a:off x="0" y="6492875"/>
            <a:ext cx="12192000" cy="3651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1000" sy="101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dirty="0" err="1">
                <a:solidFill>
                  <a:schemeClr val="accent5">
                    <a:lumMod val="75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Haoyi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 Zhou et al. “Informer: Beyond Efficient Transformer for Long Sequence Time-Series Forecasting”. In </a:t>
            </a:r>
            <a:r>
              <a:rPr lang="en-US" altLang="zh-CN" i="1" dirty="0">
                <a:solidFill>
                  <a:schemeClr val="accent5">
                    <a:lumMod val="75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AAAI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, 2021 </a:t>
            </a:r>
            <a:r>
              <a:rPr lang="en-US" altLang="zh-CN" dirty="0">
                <a:solidFill>
                  <a:srgbClr val="FF5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 Light" panose="020B0303030403030204" pitchFamily="34" charset="-78"/>
                <a:cs typeface="Dubai Light" panose="020B0303030403030204" pitchFamily="34" charset="-78"/>
              </a:rPr>
              <a:t>CCF-A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14B9E0A-25FE-41E0-BF2C-CFBD60FCE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35</a:t>
            </a:fld>
            <a:endParaRPr lang="zh-CN" altLang="en-US" dirty="0"/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0AB2CB29-14D3-4285-9AE6-FEB24E604AB0}"/>
              </a:ext>
            </a:extLst>
          </p:cNvPr>
          <p:cNvGrpSpPr/>
          <p:nvPr/>
        </p:nvGrpSpPr>
        <p:grpSpPr>
          <a:xfrm>
            <a:off x="4387643" y="-372222"/>
            <a:ext cx="3416714" cy="986654"/>
            <a:chOff x="4532101" y="-372222"/>
            <a:chExt cx="3127799" cy="986654"/>
          </a:xfrm>
        </p:grpSpPr>
        <p:sp>
          <p:nvSpPr>
            <p:cNvPr id="31" name="矩形: 圆角 30">
              <a:extLst>
                <a:ext uri="{FF2B5EF4-FFF2-40B4-BE49-F238E27FC236}">
                  <a16:creationId xmlns:a16="http://schemas.microsoft.com/office/drawing/2014/main" id="{2EBA2788-B383-490A-98E3-FE9065F13EDF}"/>
                </a:ext>
              </a:extLst>
            </p:cNvPr>
            <p:cNvSpPr/>
            <p:nvPr/>
          </p:nvSpPr>
          <p:spPr>
            <a:xfrm>
              <a:off x="4532101" y="-372222"/>
              <a:ext cx="3127799" cy="986653"/>
            </a:xfrm>
            <a:prstGeom prst="roundRect">
              <a:avLst>
                <a:gd name="adj" fmla="val 47564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39F62A9C-B4E4-4F1E-ABB1-8B560D551FDD}"/>
                </a:ext>
              </a:extLst>
            </p:cNvPr>
            <p:cNvSpPr txBox="1"/>
            <p:nvPr/>
          </p:nvSpPr>
          <p:spPr>
            <a:xfrm>
              <a:off x="5327644" y="91212"/>
              <a:ext cx="153378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+mj-lt"/>
                  <a:cs typeface="+mn-ea"/>
                  <a:sym typeface="+mn-lt"/>
                </a:rPr>
                <a:t>Informer</a:t>
              </a:r>
              <a:endParaRPr lang="zh-CN" altLang="en-US" sz="2800" b="1" dirty="0">
                <a:solidFill>
                  <a:schemeClr val="bg1"/>
                </a:solidFill>
                <a:latin typeface="+mj-lt"/>
                <a:cs typeface="+mn-ea"/>
                <a:sym typeface="+mn-lt"/>
              </a:endParaRP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3CDA1748-8BCC-4B98-BA27-91F475600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347" y="847485"/>
            <a:ext cx="9977473" cy="5412334"/>
          </a:xfrm>
          <a:prstGeom prst="rect">
            <a:avLst/>
          </a:prstGeom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C52AE898-0B35-468C-A87B-F57E4625F768}"/>
              </a:ext>
            </a:extLst>
          </p:cNvPr>
          <p:cNvSpPr/>
          <p:nvPr/>
        </p:nvSpPr>
        <p:spPr>
          <a:xfrm>
            <a:off x="2538663" y="2779295"/>
            <a:ext cx="1467853" cy="365125"/>
          </a:xfrm>
          <a:prstGeom prst="roundRect">
            <a:avLst/>
          </a:prstGeom>
          <a:solidFill>
            <a:srgbClr val="FF5B5B">
              <a:alpha val="10000"/>
            </a:srgbClr>
          </a:solidFill>
          <a:ln>
            <a:solidFill>
              <a:srgbClr val="FF5B5B"/>
            </a:solidFill>
          </a:ln>
          <a:effectLst>
            <a:outerShdw blurRad="63500" sx="101000" sy="101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9993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3C81597A-4B7F-42CB-A301-A014B09DF991}"/>
              </a:ext>
            </a:extLst>
          </p:cNvPr>
          <p:cNvSpPr/>
          <p:nvPr/>
        </p:nvSpPr>
        <p:spPr>
          <a:xfrm>
            <a:off x="0" y="6492875"/>
            <a:ext cx="12192000" cy="3651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1000" sy="101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dirty="0" err="1">
                <a:solidFill>
                  <a:schemeClr val="accent5">
                    <a:lumMod val="75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Haoyi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 Zhou et al. “Informer: Beyond Efficient Transformer for Long Sequence Time-Series Forecasting”. In </a:t>
            </a:r>
            <a:r>
              <a:rPr lang="en-US" altLang="zh-CN" i="1" dirty="0">
                <a:solidFill>
                  <a:schemeClr val="accent5">
                    <a:lumMod val="75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AAAI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, 2021 </a:t>
            </a:r>
            <a:r>
              <a:rPr lang="en-US" altLang="zh-CN" dirty="0">
                <a:solidFill>
                  <a:srgbClr val="FF5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 Light" panose="020B0303030403030204" pitchFamily="34" charset="-78"/>
                <a:cs typeface="Dubai Light" panose="020B0303030403030204" pitchFamily="34" charset="-78"/>
              </a:rPr>
              <a:t>CCF-A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14B9E0A-25FE-41E0-BF2C-CFBD60FCE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36</a:t>
            </a:fld>
            <a:endParaRPr lang="zh-CN" altLang="en-US" dirty="0"/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0AB2CB29-14D3-4285-9AE6-FEB24E604AB0}"/>
              </a:ext>
            </a:extLst>
          </p:cNvPr>
          <p:cNvGrpSpPr/>
          <p:nvPr/>
        </p:nvGrpSpPr>
        <p:grpSpPr>
          <a:xfrm>
            <a:off x="4387643" y="-372222"/>
            <a:ext cx="3416714" cy="986654"/>
            <a:chOff x="4532101" y="-372222"/>
            <a:chExt cx="3127799" cy="986654"/>
          </a:xfrm>
        </p:grpSpPr>
        <p:sp>
          <p:nvSpPr>
            <p:cNvPr id="31" name="矩形: 圆角 30">
              <a:extLst>
                <a:ext uri="{FF2B5EF4-FFF2-40B4-BE49-F238E27FC236}">
                  <a16:creationId xmlns:a16="http://schemas.microsoft.com/office/drawing/2014/main" id="{2EBA2788-B383-490A-98E3-FE9065F13EDF}"/>
                </a:ext>
              </a:extLst>
            </p:cNvPr>
            <p:cNvSpPr/>
            <p:nvPr/>
          </p:nvSpPr>
          <p:spPr>
            <a:xfrm>
              <a:off x="4532101" y="-372222"/>
              <a:ext cx="3127799" cy="986653"/>
            </a:xfrm>
            <a:prstGeom prst="roundRect">
              <a:avLst>
                <a:gd name="adj" fmla="val 47564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39F62A9C-B4E4-4F1E-ABB1-8B560D551FDD}"/>
                </a:ext>
              </a:extLst>
            </p:cNvPr>
            <p:cNvSpPr txBox="1"/>
            <p:nvPr/>
          </p:nvSpPr>
          <p:spPr>
            <a:xfrm>
              <a:off x="5327644" y="91212"/>
              <a:ext cx="153378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+mj-lt"/>
                  <a:cs typeface="+mn-ea"/>
                  <a:sym typeface="+mn-lt"/>
                </a:rPr>
                <a:t>Informer</a:t>
              </a:r>
              <a:endParaRPr lang="zh-CN" altLang="en-US" sz="2800" b="1" dirty="0">
                <a:solidFill>
                  <a:schemeClr val="bg1"/>
                </a:solidFill>
                <a:latin typeface="+mj-lt"/>
                <a:cs typeface="+mn-ea"/>
                <a:sym typeface="+mn-lt"/>
              </a:endParaRPr>
            </a:p>
          </p:txBody>
        </p:sp>
      </p:grpSp>
      <p:sp>
        <p:nvSpPr>
          <p:cNvPr id="4" name="矩形 3">
            <a:extLst>
              <a:ext uri="{FF2B5EF4-FFF2-40B4-BE49-F238E27FC236}">
                <a16:creationId xmlns:a16="http://schemas.microsoft.com/office/drawing/2014/main" id="{88DC5FAD-DF9E-462B-BA2A-FB49C8581CF8}"/>
              </a:ext>
            </a:extLst>
          </p:cNvPr>
          <p:cNvSpPr/>
          <p:nvPr/>
        </p:nvSpPr>
        <p:spPr>
          <a:xfrm>
            <a:off x="457200" y="821738"/>
            <a:ext cx="49215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</a:rPr>
              <a:t>Self-attention Distilling operation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DED6A60-26E5-4B1F-991C-A778653D8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656" y="1623599"/>
            <a:ext cx="5743074" cy="48901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5260E68-71B9-4940-9071-4E15D30D87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470"/>
          <a:stretch/>
        </p:blipFill>
        <p:spPr>
          <a:xfrm>
            <a:off x="8169880" y="970855"/>
            <a:ext cx="3854480" cy="491629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6844FBC0-13D1-471A-945B-D8E1450D63B8}"/>
              </a:ext>
            </a:extLst>
          </p:cNvPr>
          <p:cNvSpPr/>
          <p:nvPr/>
        </p:nvSpPr>
        <p:spPr>
          <a:xfrm>
            <a:off x="419882" y="2725548"/>
            <a:ext cx="78090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accent1">
                    <a:lumMod val="50000"/>
                  </a:schemeClr>
                </a:solidFill>
              </a:rPr>
              <a:t>Start token is efficiently applied in NLP’s “dynamic decoding”</a:t>
            </a:r>
            <a:endParaRPr lang="zh-CN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B8526DF-8C10-4F7B-9D3E-05F060B00861}"/>
              </a:ext>
            </a:extLst>
          </p:cNvPr>
          <p:cNvSpPr/>
          <p:nvPr/>
        </p:nvSpPr>
        <p:spPr>
          <a:xfrm>
            <a:off x="2262496" y="4703085"/>
            <a:ext cx="49215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contains target sequence’s time stamp, </a:t>
            </a:r>
          </a:p>
          <a:p>
            <a:r>
              <a:rPr lang="en-US" altLang="zh-CN" dirty="0"/>
              <a:t>i.e., the context at the target week</a:t>
            </a:r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AC68C04A-603C-40AD-8B09-6E2851C8E6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665" y="3363034"/>
            <a:ext cx="3144456" cy="52407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00AFE18-7A61-443D-A281-D48BCA540B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8913" y="4807246"/>
            <a:ext cx="613213" cy="43800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A5BC4D7E-1C0C-4E99-ADBB-2A2A48DB11A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824" t="7075"/>
          <a:stretch/>
        </p:blipFill>
        <p:spPr>
          <a:xfrm>
            <a:off x="1293685" y="4143762"/>
            <a:ext cx="740748" cy="415471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815ACFDB-C46B-4561-ACC3-9FAA3B42BF04}"/>
              </a:ext>
            </a:extLst>
          </p:cNvPr>
          <p:cNvSpPr/>
          <p:nvPr/>
        </p:nvSpPr>
        <p:spPr>
          <a:xfrm>
            <a:off x="2177222" y="4151442"/>
            <a:ext cx="14814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/>
              <a:t>start token</a:t>
            </a:r>
            <a:endParaRPr lang="zh-CN" altLang="en-US" sz="2000" dirty="0"/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F5522380-0BC1-46BE-B7EF-6D77F5864710}"/>
              </a:ext>
            </a:extLst>
          </p:cNvPr>
          <p:cNvSpPr/>
          <p:nvPr/>
        </p:nvSpPr>
        <p:spPr>
          <a:xfrm>
            <a:off x="457200" y="3348178"/>
            <a:ext cx="250513" cy="1959068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63500" sx="101000" sy="101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1F96152E-6E04-456C-BB73-053246DD2813}"/>
              </a:ext>
            </a:extLst>
          </p:cNvPr>
          <p:cNvSpPr/>
          <p:nvPr/>
        </p:nvSpPr>
        <p:spPr>
          <a:xfrm>
            <a:off x="986256" y="4056117"/>
            <a:ext cx="167472" cy="1246766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1000" sy="101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3558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3C81597A-4B7F-42CB-A301-A014B09DF991}"/>
              </a:ext>
            </a:extLst>
          </p:cNvPr>
          <p:cNvSpPr/>
          <p:nvPr/>
        </p:nvSpPr>
        <p:spPr>
          <a:xfrm>
            <a:off x="0" y="6492875"/>
            <a:ext cx="12192000" cy="3651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1000" sy="101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dirty="0" err="1">
                <a:solidFill>
                  <a:schemeClr val="accent5">
                    <a:lumMod val="75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Haoyi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 Zhou et al. “Informer: Beyond Efficient Transformer for Long Sequence Time-Series Forecasting”. In </a:t>
            </a:r>
            <a:r>
              <a:rPr lang="en-US" altLang="zh-CN" i="1" dirty="0">
                <a:solidFill>
                  <a:schemeClr val="accent5">
                    <a:lumMod val="75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AAAI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, 2021 </a:t>
            </a:r>
            <a:r>
              <a:rPr lang="en-US" altLang="zh-CN" dirty="0">
                <a:solidFill>
                  <a:srgbClr val="FF5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 Light" panose="020B0303030403030204" pitchFamily="34" charset="-78"/>
                <a:cs typeface="Dubai Light" panose="020B0303030403030204" pitchFamily="34" charset="-78"/>
              </a:rPr>
              <a:t>CCF-A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14B9E0A-25FE-41E0-BF2C-CFBD60FCE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37</a:t>
            </a:fld>
            <a:endParaRPr lang="zh-CN" altLang="en-US" dirty="0"/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0AB2CB29-14D3-4285-9AE6-FEB24E604AB0}"/>
              </a:ext>
            </a:extLst>
          </p:cNvPr>
          <p:cNvGrpSpPr/>
          <p:nvPr/>
        </p:nvGrpSpPr>
        <p:grpSpPr>
          <a:xfrm>
            <a:off x="4387643" y="-372222"/>
            <a:ext cx="3416714" cy="986654"/>
            <a:chOff x="4532101" y="-372222"/>
            <a:chExt cx="3127799" cy="986654"/>
          </a:xfrm>
        </p:grpSpPr>
        <p:sp>
          <p:nvSpPr>
            <p:cNvPr id="31" name="矩形: 圆角 30">
              <a:extLst>
                <a:ext uri="{FF2B5EF4-FFF2-40B4-BE49-F238E27FC236}">
                  <a16:creationId xmlns:a16="http://schemas.microsoft.com/office/drawing/2014/main" id="{2EBA2788-B383-490A-98E3-FE9065F13EDF}"/>
                </a:ext>
              </a:extLst>
            </p:cNvPr>
            <p:cNvSpPr/>
            <p:nvPr/>
          </p:nvSpPr>
          <p:spPr>
            <a:xfrm>
              <a:off x="4532101" y="-372222"/>
              <a:ext cx="3127799" cy="986653"/>
            </a:xfrm>
            <a:prstGeom prst="roundRect">
              <a:avLst>
                <a:gd name="adj" fmla="val 47564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39F62A9C-B4E4-4F1E-ABB1-8B560D551FDD}"/>
                </a:ext>
              </a:extLst>
            </p:cNvPr>
            <p:cNvSpPr txBox="1"/>
            <p:nvPr/>
          </p:nvSpPr>
          <p:spPr>
            <a:xfrm>
              <a:off x="5327644" y="91212"/>
              <a:ext cx="153378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+mj-lt"/>
                  <a:cs typeface="+mn-ea"/>
                  <a:sym typeface="+mn-lt"/>
                </a:rPr>
                <a:t>Informer</a:t>
              </a:r>
              <a:endParaRPr lang="zh-CN" altLang="en-US" sz="2800" b="1" dirty="0">
                <a:solidFill>
                  <a:schemeClr val="bg1"/>
                </a:solidFill>
                <a:latin typeface="+mj-lt"/>
                <a:cs typeface="+mn-ea"/>
                <a:sym typeface="+mn-lt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2DBD7B28-34CC-417B-8DE6-AE2C3941F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725" y="1882942"/>
            <a:ext cx="10496550" cy="43053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88DC5FAD-DF9E-462B-BA2A-FB49C8581CF8}"/>
              </a:ext>
            </a:extLst>
          </p:cNvPr>
          <p:cNvSpPr/>
          <p:nvPr/>
        </p:nvSpPr>
        <p:spPr>
          <a:xfrm>
            <a:off x="457200" y="821738"/>
            <a:ext cx="38603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</a:rPr>
              <a:t>Generative-style decoder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DED6A60-26E5-4B1F-991C-A778653D82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6106" y="1343529"/>
            <a:ext cx="5743074" cy="48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5653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矩形 193">
            <a:extLst>
              <a:ext uri="{FF2B5EF4-FFF2-40B4-BE49-F238E27FC236}">
                <a16:creationId xmlns:a16="http://schemas.microsoft.com/office/drawing/2014/main" id="{C5E12F12-FC62-4843-A7C6-ED224EBBF473}"/>
              </a:ext>
            </a:extLst>
          </p:cNvPr>
          <p:cNvSpPr/>
          <p:nvPr/>
        </p:nvSpPr>
        <p:spPr>
          <a:xfrm>
            <a:off x="0" y="6492875"/>
            <a:ext cx="12192000" cy="3651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1000" sy="101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dirty="0" err="1">
                <a:solidFill>
                  <a:schemeClr val="accent5">
                    <a:lumMod val="75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Zonghan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 Wu et al. “Connecting the Dots: Multivariate Time Series Forecasting with Graph Neural Networks”. In </a:t>
            </a:r>
            <a:r>
              <a:rPr lang="en-US" altLang="zh-CN" i="1" dirty="0">
                <a:solidFill>
                  <a:schemeClr val="accent5">
                    <a:lumMod val="75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KDD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, 2020 </a:t>
            </a:r>
            <a:r>
              <a:rPr lang="en-US" altLang="zh-CN" dirty="0">
                <a:solidFill>
                  <a:srgbClr val="FF5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 Light" panose="020B0303030403030204" pitchFamily="34" charset="-78"/>
                <a:cs typeface="Dubai Light" panose="020B0303030403030204" pitchFamily="34" charset="-78"/>
              </a:rPr>
              <a:t>CCF-A</a:t>
            </a:r>
          </a:p>
        </p:txBody>
      </p:sp>
      <p:grpSp>
        <p:nvGrpSpPr>
          <p:cNvPr id="166" name="组合 165">
            <a:extLst>
              <a:ext uri="{FF2B5EF4-FFF2-40B4-BE49-F238E27FC236}">
                <a16:creationId xmlns:a16="http://schemas.microsoft.com/office/drawing/2014/main" id="{75E7FA55-72E6-40FD-BD28-6B524602F582}"/>
              </a:ext>
            </a:extLst>
          </p:cNvPr>
          <p:cNvGrpSpPr/>
          <p:nvPr/>
        </p:nvGrpSpPr>
        <p:grpSpPr>
          <a:xfrm>
            <a:off x="4387643" y="-372222"/>
            <a:ext cx="3416714" cy="986654"/>
            <a:chOff x="4532101" y="-372222"/>
            <a:chExt cx="3127799" cy="986654"/>
          </a:xfrm>
        </p:grpSpPr>
        <p:sp>
          <p:nvSpPr>
            <p:cNvPr id="175" name="矩形: 圆角 174">
              <a:extLst>
                <a:ext uri="{FF2B5EF4-FFF2-40B4-BE49-F238E27FC236}">
                  <a16:creationId xmlns:a16="http://schemas.microsoft.com/office/drawing/2014/main" id="{D384F63A-1ADB-47A3-A61D-9AFC4CB9092E}"/>
                </a:ext>
              </a:extLst>
            </p:cNvPr>
            <p:cNvSpPr/>
            <p:nvPr/>
          </p:nvSpPr>
          <p:spPr>
            <a:xfrm>
              <a:off x="4532101" y="-372222"/>
              <a:ext cx="3127799" cy="986653"/>
            </a:xfrm>
            <a:prstGeom prst="roundRect">
              <a:avLst>
                <a:gd name="adj" fmla="val 47564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1" name="文本框 180">
              <a:extLst>
                <a:ext uri="{FF2B5EF4-FFF2-40B4-BE49-F238E27FC236}">
                  <a16:creationId xmlns:a16="http://schemas.microsoft.com/office/drawing/2014/main" id="{C1AC0428-B682-48D0-BFAB-BC468B59B94B}"/>
                </a:ext>
              </a:extLst>
            </p:cNvPr>
            <p:cNvSpPr txBox="1"/>
            <p:nvPr/>
          </p:nvSpPr>
          <p:spPr>
            <a:xfrm>
              <a:off x="5403213" y="91212"/>
              <a:ext cx="13826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+mj-lt"/>
                  <a:cs typeface="+mn-ea"/>
                  <a:sym typeface="+mn-lt"/>
                </a:rPr>
                <a:t>MTGNN</a:t>
              </a:r>
            </a:p>
          </p:txBody>
        </p:sp>
      </p:grp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83DF852D-63D3-4D1E-85E6-953671F9A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38</a:t>
            </a:fld>
            <a:endParaRPr lang="zh-CN" altLang="en-US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F4019502-27E8-4C44-8323-D3E6B3C32E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152" y="677443"/>
            <a:ext cx="9954813" cy="2983054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5F44AE0D-A065-4A78-8C23-DF12611BBAB6}"/>
              </a:ext>
            </a:extLst>
          </p:cNvPr>
          <p:cNvSpPr/>
          <p:nvPr/>
        </p:nvSpPr>
        <p:spPr>
          <a:xfrm>
            <a:off x="540152" y="3725253"/>
            <a:ext cx="948411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</a:rPr>
              <a:t>Graph learning module </a:t>
            </a:r>
          </a:p>
          <a:p>
            <a:r>
              <a:rPr lang="en-US" altLang="zh-CN" dirty="0"/>
              <a:t>extracts a sparse graph adjacency matrix adaptively based on data.</a:t>
            </a:r>
          </a:p>
          <a:p>
            <a:endParaRPr lang="en-US" altLang="zh-CN" dirty="0"/>
          </a:p>
          <a:p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</a:rPr>
              <a:t>Graph convolution module </a:t>
            </a:r>
          </a:p>
          <a:p>
            <a:r>
              <a:rPr lang="en-US" altLang="zh-CN" dirty="0"/>
              <a:t>address the spatial dependencies among variables</a:t>
            </a:r>
          </a:p>
          <a:p>
            <a:endParaRPr lang="en-US" altLang="zh-CN" dirty="0"/>
          </a:p>
          <a:p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</a:rPr>
              <a:t>Temporal convolution module</a:t>
            </a:r>
          </a:p>
          <a:p>
            <a:r>
              <a:rPr lang="en-US" altLang="zh-CN" dirty="0"/>
              <a:t>capture temporal patterns by modified 1D convolutions</a:t>
            </a:r>
            <a:endParaRPr lang="zh-CN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EF30DC0-09DD-4D87-9523-E628A0F0CBC2}"/>
              </a:ext>
            </a:extLst>
          </p:cNvPr>
          <p:cNvSpPr/>
          <p:nvPr/>
        </p:nvSpPr>
        <p:spPr>
          <a:xfrm>
            <a:off x="4110091" y="3723508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5B5B"/>
                </a:solidFill>
              </a:rPr>
              <a:t>spatial</a:t>
            </a:r>
            <a:endParaRPr lang="zh-CN" altLang="en-US" dirty="0">
              <a:solidFill>
                <a:srgbClr val="FF5B5B"/>
              </a:solidFill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34CF02BF-D30A-4FF4-8967-EF3DA4511B76}"/>
              </a:ext>
            </a:extLst>
          </p:cNvPr>
          <p:cNvSpPr/>
          <p:nvPr/>
        </p:nvSpPr>
        <p:spPr>
          <a:xfrm>
            <a:off x="5105514" y="5575457"/>
            <a:ext cx="1172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5B5B"/>
                </a:solidFill>
              </a:rPr>
              <a:t>temporal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3F2E25D3-F51D-4CD2-96E1-39A0EDC7EBEF}"/>
              </a:ext>
            </a:extLst>
          </p:cNvPr>
          <p:cNvSpPr/>
          <p:nvPr/>
        </p:nvSpPr>
        <p:spPr>
          <a:xfrm>
            <a:off x="4627571" y="4647710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5B5B"/>
                </a:solidFill>
              </a:rPr>
              <a:t>spatial</a:t>
            </a:r>
            <a:endParaRPr lang="zh-CN" altLang="en-US" dirty="0">
              <a:solidFill>
                <a:srgbClr val="FF5B5B"/>
              </a:solidFill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3A427A80-3A6E-457E-A201-69F8CEB10E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0696" y="3908174"/>
            <a:ext cx="3161152" cy="530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5150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矩形 193">
            <a:extLst>
              <a:ext uri="{FF2B5EF4-FFF2-40B4-BE49-F238E27FC236}">
                <a16:creationId xmlns:a16="http://schemas.microsoft.com/office/drawing/2014/main" id="{C5E12F12-FC62-4843-A7C6-ED224EBBF473}"/>
              </a:ext>
            </a:extLst>
          </p:cNvPr>
          <p:cNvSpPr/>
          <p:nvPr/>
        </p:nvSpPr>
        <p:spPr>
          <a:xfrm>
            <a:off x="0" y="6492875"/>
            <a:ext cx="12192000" cy="3651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1000" sy="101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dirty="0" err="1">
                <a:solidFill>
                  <a:schemeClr val="accent5">
                    <a:lumMod val="75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Zonghan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 Wu et al. “Connecting the Dots: Multivariate Time Series Forecasting with Graph Neural Networks”. In </a:t>
            </a:r>
            <a:r>
              <a:rPr lang="en-US" altLang="zh-CN" i="1" dirty="0">
                <a:solidFill>
                  <a:schemeClr val="accent5">
                    <a:lumMod val="75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KDD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, 2020 </a:t>
            </a:r>
            <a:r>
              <a:rPr lang="en-US" altLang="zh-CN" dirty="0">
                <a:solidFill>
                  <a:srgbClr val="FF5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 Light" panose="020B0303030403030204" pitchFamily="34" charset="-78"/>
                <a:cs typeface="Dubai Light" panose="020B0303030403030204" pitchFamily="34" charset="-78"/>
              </a:rPr>
              <a:t>CCF-A</a:t>
            </a:r>
          </a:p>
        </p:txBody>
      </p:sp>
      <p:grpSp>
        <p:nvGrpSpPr>
          <p:cNvPr id="166" name="组合 165">
            <a:extLst>
              <a:ext uri="{FF2B5EF4-FFF2-40B4-BE49-F238E27FC236}">
                <a16:creationId xmlns:a16="http://schemas.microsoft.com/office/drawing/2014/main" id="{75E7FA55-72E6-40FD-BD28-6B524602F582}"/>
              </a:ext>
            </a:extLst>
          </p:cNvPr>
          <p:cNvGrpSpPr/>
          <p:nvPr/>
        </p:nvGrpSpPr>
        <p:grpSpPr>
          <a:xfrm>
            <a:off x="4387643" y="-372222"/>
            <a:ext cx="3416714" cy="986654"/>
            <a:chOff x="4532101" y="-372222"/>
            <a:chExt cx="3127799" cy="986654"/>
          </a:xfrm>
        </p:grpSpPr>
        <p:sp>
          <p:nvSpPr>
            <p:cNvPr id="175" name="矩形: 圆角 174">
              <a:extLst>
                <a:ext uri="{FF2B5EF4-FFF2-40B4-BE49-F238E27FC236}">
                  <a16:creationId xmlns:a16="http://schemas.microsoft.com/office/drawing/2014/main" id="{D384F63A-1ADB-47A3-A61D-9AFC4CB9092E}"/>
                </a:ext>
              </a:extLst>
            </p:cNvPr>
            <p:cNvSpPr/>
            <p:nvPr/>
          </p:nvSpPr>
          <p:spPr>
            <a:xfrm>
              <a:off x="4532101" y="-372222"/>
              <a:ext cx="3127799" cy="986653"/>
            </a:xfrm>
            <a:prstGeom prst="roundRect">
              <a:avLst>
                <a:gd name="adj" fmla="val 47564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1" name="文本框 180">
              <a:extLst>
                <a:ext uri="{FF2B5EF4-FFF2-40B4-BE49-F238E27FC236}">
                  <a16:creationId xmlns:a16="http://schemas.microsoft.com/office/drawing/2014/main" id="{C1AC0428-B682-48D0-BFAB-BC468B59B94B}"/>
                </a:ext>
              </a:extLst>
            </p:cNvPr>
            <p:cNvSpPr txBox="1"/>
            <p:nvPr/>
          </p:nvSpPr>
          <p:spPr>
            <a:xfrm>
              <a:off x="5403213" y="91212"/>
              <a:ext cx="13826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+mj-lt"/>
                  <a:cs typeface="+mn-ea"/>
                  <a:sym typeface="+mn-lt"/>
                </a:rPr>
                <a:t>MTGNN</a:t>
              </a:r>
            </a:p>
          </p:txBody>
        </p:sp>
      </p:grp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83DF852D-63D3-4D1E-85E6-953671F9A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39</a:t>
            </a:fld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3F9E56C-3185-4FA0-ABC5-9B4D924C55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176" y="824907"/>
            <a:ext cx="9015649" cy="351259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FD5A669-4246-4EEB-8F19-006BD1BD22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5210" y="4337498"/>
            <a:ext cx="5021581" cy="2088793"/>
          </a:xfrm>
          <a:prstGeom prst="rect">
            <a:avLst/>
          </a:prstGeom>
        </p:spPr>
      </p:pic>
      <p:sp>
        <p:nvSpPr>
          <p:cNvPr id="2" name="矩形: 圆角 1">
            <a:extLst>
              <a:ext uri="{FF2B5EF4-FFF2-40B4-BE49-F238E27FC236}">
                <a16:creationId xmlns:a16="http://schemas.microsoft.com/office/drawing/2014/main" id="{896C1E5D-56E2-427C-A2C6-48BB4C65B740}"/>
              </a:ext>
            </a:extLst>
          </p:cNvPr>
          <p:cNvSpPr/>
          <p:nvPr/>
        </p:nvSpPr>
        <p:spPr>
          <a:xfrm>
            <a:off x="4057650" y="2286000"/>
            <a:ext cx="982980" cy="579120"/>
          </a:xfrm>
          <a:prstGeom prst="roundRect">
            <a:avLst/>
          </a:prstGeom>
          <a:solidFill>
            <a:schemeClr val="accent1">
              <a:lumMod val="60000"/>
              <a:lumOff val="40000"/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6D07D3D6-1C0E-47E6-8388-6BF7CBD03C38}"/>
              </a:ext>
            </a:extLst>
          </p:cNvPr>
          <p:cNvSpPr/>
          <p:nvPr/>
        </p:nvSpPr>
        <p:spPr>
          <a:xfrm>
            <a:off x="6319266" y="2286000"/>
            <a:ext cx="982980" cy="579120"/>
          </a:xfrm>
          <a:prstGeom prst="roundRect">
            <a:avLst/>
          </a:prstGeom>
          <a:solidFill>
            <a:schemeClr val="accent1">
              <a:lumMod val="60000"/>
              <a:lumOff val="40000"/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F500BD1A-4D18-4750-82D3-0B75F791A9B3}"/>
              </a:ext>
            </a:extLst>
          </p:cNvPr>
          <p:cNvSpPr/>
          <p:nvPr/>
        </p:nvSpPr>
        <p:spPr>
          <a:xfrm>
            <a:off x="9075166" y="2286000"/>
            <a:ext cx="982980" cy="579120"/>
          </a:xfrm>
          <a:prstGeom prst="roundRect">
            <a:avLst/>
          </a:prstGeom>
          <a:solidFill>
            <a:schemeClr val="accent1">
              <a:lumMod val="60000"/>
              <a:lumOff val="40000"/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D5A1D3D0-A21E-4EA0-ABA5-177AC662AF79}"/>
              </a:ext>
            </a:extLst>
          </p:cNvPr>
          <p:cNvSpPr/>
          <p:nvPr/>
        </p:nvSpPr>
        <p:spPr>
          <a:xfrm>
            <a:off x="7942326" y="2286000"/>
            <a:ext cx="982980" cy="579120"/>
          </a:xfrm>
          <a:prstGeom prst="roundRect">
            <a:avLst/>
          </a:prstGeom>
          <a:solidFill>
            <a:srgbClr val="FF5B5B">
              <a:alpha val="2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74F9C115-B875-4E00-BAE1-CFBFCBB486CE}"/>
              </a:ext>
            </a:extLst>
          </p:cNvPr>
          <p:cNvSpPr/>
          <p:nvPr/>
        </p:nvSpPr>
        <p:spPr>
          <a:xfrm>
            <a:off x="5188458" y="2286000"/>
            <a:ext cx="982980" cy="579120"/>
          </a:xfrm>
          <a:prstGeom prst="roundRect">
            <a:avLst/>
          </a:prstGeom>
          <a:solidFill>
            <a:srgbClr val="FF5B5B">
              <a:alpha val="2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931F90B6-A2F5-4876-9097-AFB067852A02}"/>
              </a:ext>
            </a:extLst>
          </p:cNvPr>
          <p:cNvSpPr/>
          <p:nvPr/>
        </p:nvSpPr>
        <p:spPr>
          <a:xfrm>
            <a:off x="2926080" y="2278380"/>
            <a:ext cx="982980" cy="579120"/>
          </a:xfrm>
          <a:prstGeom prst="roundRect">
            <a:avLst/>
          </a:prstGeom>
          <a:solidFill>
            <a:srgbClr val="FF5B5B">
              <a:alpha val="2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906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5E6DFB9-E1B6-4A3F-B969-A4CC4B349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10FD5CD6-56FB-472A-B10A-11F295594B89}"/>
              </a:ext>
            </a:extLst>
          </p:cNvPr>
          <p:cNvGrpSpPr/>
          <p:nvPr/>
        </p:nvGrpSpPr>
        <p:grpSpPr>
          <a:xfrm>
            <a:off x="4387643" y="-372222"/>
            <a:ext cx="3416714" cy="986654"/>
            <a:chOff x="4532101" y="-372222"/>
            <a:chExt cx="3127799" cy="986654"/>
          </a:xfrm>
        </p:grpSpPr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A92429F6-188D-428E-81F3-2BCC0CDB0EF4}"/>
                </a:ext>
              </a:extLst>
            </p:cNvPr>
            <p:cNvSpPr/>
            <p:nvPr/>
          </p:nvSpPr>
          <p:spPr>
            <a:xfrm>
              <a:off x="4532101" y="-372222"/>
              <a:ext cx="3127799" cy="986653"/>
            </a:xfrm>
            <a:prstGeom prst="roundRect">
              <a:avLst>
                <a:gd name="adj" fmla="val 47564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6CF6E2A6-AD85-4AB3-8EE2-A3DFDAC0A017}"/>
                </a:ext>
              </a:extLst>
            </p:cNvPr>
            <p:cNvSpPr txBox="1"/>
            <p:nvPr/>
          </p:nvSpPr>
          <p:spPr>
            <a:xfrm>
              <a:off x="5057629" y="91212"/>
              <a:ext cx="207380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+mj-lt"/>
                  <a:cs typeface="+mn-ea"/>
                  <a:sym typeface="+mn-lt"/>
                </a:rPr>
                <a:t>Introduction</a:t>
              </a:r>
              <a:endParaRPr lang="zh-CN" altLang="en-US" sz="2800" b="1" dirty="0">
                <a:solidFill>
                  <a:schemeClr val="bg1"/>
                </a:solidFill>
                <a:latin typeface="+mj-lt"/>
                <a:cs typeface="+mn-ea"/>
                <a:sym typeface="+mn-lt"/>
              </a:endParaRPr>
            </a:p>
          </p:txBody>
        </p:sp>
      </p:grp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5B9ADAEA-8D8A-4E58-832C-87FB8E64802B}"/>
              </a:ext>
            </a:extLst>
          </p:cNvPr>
          <p:cNvSpPr/>
          <p:nvPr/>
        </p:nvSpPr>
        <p:spPr>
          <a:xfrm>
            <a:off x="465756" y="1110178"/>
            <a:ext cx="11257280" cy="2768401"/>
          </a:xfrm>
          <a:prstGeom prst="roundRect">
            <a:avLst>
              <a:gd name="adj" fmla="val 8128"/>
            </a:avLst>
          </a:prstGeom>
          <a:noFill/>
          <a:ln>
            <a:solidFill>
              <a:schemeClr val="accent1"/>
            </a:solidFill>
          </a:ln>
          <a:effectLst>
            <a:outerShdw blurRad="63500" sx="101000" sy="101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D5E69615-5FBE-4F33-8AF9-0008A2066E4F}"/>
              </a:ext>
            </a:extLst>
          </p:cNvPr>
          <p:cNvSpPr/>
          <p:nvPr/>
        </p:nvSpPr>
        <p:spPr>
          <a:xfrm>
            <a:off x="4808299" y="811801"/>
            <a:ext cx="2575402" cy="464273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1000" sy="101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accent1">
                    <a:lumMod val="50000"/>
                  </a:schemeClr>
                </a:solidFill>
              </a:rPr>
              <a:t>Categories</a:t>
            </a:r>
            <a:endParaRPr lang="zh-CN" alt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2BE8B265-56BB-41BA-9801-A317BC225124}"/>
              </a:ext>
            </a:extLst>
          </p:cNvPr>
          <p:cNvGrpSpPr/>
          <p:nvPr/>
        </p:nvGrpSpPr>
        <p:grpSpPr>
          <a:xfrm>
            <a:off x="810177" y="1511369"/>
            <a:ext cx="3444832" cy="971834"/>
            <a:chOff x="840657" y="2174309"/>
            <a:chExt cx="3444832" cy="971834"/>
          </a:xfrm>
        </p:grpSpPr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id="{8C133C1B-9C6B-4789-A5EE-96AE04069035}"/>
                </a:ext>
              </a:extLst>
            </p:cNvPr>
            <p:cNvGrpSpPr/>
            <p:nvPr/>
          </p:nvGrpSpPr>
          <p:grpSpPr>
            <a:xfrm>
              <a:off x="840657" y="2620760"/>
              <a:ext cx="3444832" cy="525383"/>
              <a:chOff x="457201" y="5557292"/>
              <a:chExt cx="3444832" cy="525383"/>
            </a:xfrm>
          </p:grpSpPr>
          <p:sp>
            <p:nvSpPr>
              <p:cNvPr id="47" name="矩形: 圆角 46">
                <a:extLst>
                  <a:ext uri="{FF2B5EF4-FFF2-40B4-BE49-F238E27FC236}">
                    <a16:creationId xmlns:a16="http://schemas.microsoft.com/office/drawing/2014/main" id="{D1818D0A-9877-4567-B7AE-B34E821466C8}"/>
                  </a:ext>
                </a:extLst>
              </p:cNvPr>
              <p:cNvSpPr/>
              <p:nvPr/>
            </p:nvSpPr>
            <p:spPr>
              <a:xfrm>
                <a:off x="457201" y="5557292"/>
                <a:ext cx="3444832" cy="525383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63500" sx="101000" sy="101000" algn="ctr" rotWithShape="0">
                  <a:schemeClr val="bg1">
                    <a:lumMod val="50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8" name="矩形 47">
                <a:extLst>
                  <a:ext uri="{FF2B5EF4-FFF2-40B4-BE49-F238E27FC236}">
                    <a16:creationId xmlns:a16="http://schemas.microsoft.com/office/drawing/2014/main" id="{0F796912-650E-4493-828E-7E3BB3A864D3}"/>
                  </a:ext>
                </a:extLst>
              </p:cNvPr>
              <p:cNvSpPr/>
              <p:nvPr/>
            </p:nvSpPr>
            <p:spPr>
              <a:xfrm>
                <a:off x="2156758" y="5557292"/>
                <a:ext cx="45719" cy="525383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1000" sy="101000" algn="ctr" rotWithShape="0">
                  <a:schemeClr val="bg1">
                    <a:lumMod val="50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35018514-E6D3-4265-B509-DC45E4247772}"/>
                </a:ext>
              </a:extLst>
            </p:cNvPr>
            <p:cNvSpPr/>
            <p:nvPr/>
          </p:nvSpPr>
          <p:spPr>
            <a:xfrm>
              <a:off x="1211745" y="2698785"/>
              <a:ext cx="117211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/>
                <a:t>O</a:t>
              </a:r>
              <a:r>
                <a:rPr lang="zh-CN" altLang="en-US" dirty="0"/>
                <a:t>ne-step</a:t>
              </a: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9B77C048-F003-46C7-A1F3-784B9589E428}"/>
                </a:ext>
              </a:extLst>
            </p:cNvPr>
            <p:cNvSpPr/>
            <p:nvPr/>
          </p:nvSpPr>
          <p:spPr>
            <a:xfrm>
              <a:off x="2856783" y="2698785"/>
              <a:ext cx="12538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/>
                <a:t>Multi step</a:t>
              </a: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A500A02B-7747-4C75-9A3B-EAE6F0AB583B}"/>
                </a:ext>
              </a:extLst>
            </p:cNvPr>
            <p:cNvSpPr/>
            <p:nvPr/>
          </p:nvSpPr>
          <p:spPr>
            <a:xfrm>
              <a:off x="1173645" y="2186948"/>
              <a:ext cx="214033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dirty="0">
                  <a:solidFill>
                    <a:schemeClr val="accent2">
                      <a:lumMod val="75000"/>
                    </a:schemeClr>
                  </a:solidFill>
                  <a:latin typeface="Open Sans" panose="020B0606030504020204" pitchFamily="34" charset="0"/>
                </a:rPr>
                <a:t>Forecasting step</a:t>
              </a:r>
              <a:endParaRPr lang="zh-CN" altLang="en-US" sz="20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32" name="弦形 31">
              <a:extLst>
                <a:ext uri="{FF2B5EF4-FFF2-40B4-BE49-F238E27FC236}">
                  <a16:creationId xmlns:a16="http://schemas.microsoft.com/office/drawing/2014/main" id="{9760C23F-739F-4B1E-9868-9D91B1D8F96D}"/>
                </a:ext>
              </a:extLst>
            </p:cNvPr>
            <p:cNvSpPr/>
            <p:nvPr/>
          </p:nvSpPr>
          <p:spPr>
            <a:xfrm rot="1440794">
              <a:off x="842909" y="2174309"/>
              <a:ext cx="369332" cy="369332"/>
            </a:xfrm>
            <a:prstGeom prst="chord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63500" sx="101000" sy="101000" algn="ctr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EF160644-007F-4A22-A51C-A354FA3E090A}"/>
              </a:ext>
            </a:extLst>
          </p:cNvPr>
          <p:cNvGrpSpPr/>
          <p:nvPr/>
        </p:nvGrpSpPr>
        <p:grpSpPr>
          <a:xfrm>
            <a:off x="3182221" y="2727904"/>
            <a:ext cx="3444832" cy="971834"/>
            <a:chOff x="840657" y="2174309"/>
            <a:chExt cx="3444832" cy="971834"/>
          </a:xfrm>
        </p:grpSpPr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id="{7DF7E025-1BAF-4E3E-854E-3CAB5CEC8B9D}"/>
                </a:ext>
              </a:extLst>
            </p:cNvPr>
            <p:cNvGrpSpPr/>
            <p:nvPr/>
          </p:nvGrpSpPr>
          <p:grpSpPr>
            <a:xfrm>
              <a:off x="840657" y="2620760"/>
              <a:ext cx="3444832" cy="525383"/>
              <a:chOff x="457201" y="5557292"/>
              <a:chExt cx="3444832" cy="525383"/>
            </a:xfrm>
          </p:grpSpPr>
          <p:sp>
            <p:nvSpPr>
              <p:cNvPr id="56" name="矩形: 圆角 55">
                <a:extLst>
                  <a:ext uri="{FF2B5EF4-FFF2-40B4-BE49-F238E27FC236}">
                    <a16:creationId xmlns:a16="http://schemas.microsoft.com/office/drawing/2014/main" id="{1255EB09-B781-42D7-AF67-5C71C22FBDEC}"/>
                  </a:ext>
                </a:extLst>
              </p:cNvPr>
              <p:cNvSpPr/>
              <p:nvPr/>
            </p:nvSpPr>
            <p:spPr>
              <a:xfrm>
                <a:off x="457201" y="5557292"/>
                <a:ext cx="3444832" cy="525383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63500" sx="101000" sy="101000" algn="ctr" rotWithShape="0">
                  <a:schemeClr val="bg1">
                    <a:lumMod val="50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7" name="矩形 56">
                <a:extLst>
                  <a:ext uri="{FF2B5EF4-FFF2-40B4-BE49-F238E27FC236}">
                    <a16:creationId xmlns:a16="http://schemas.microsoft.com/office/drawing/2014/main" id="{0791CA11-C03B-4F08-BFBF-A8E2044C72B4}"/>
                  </a:ext>
                </a:extLst>
              </p:cNvPr>
              <p:cNvSpPr/>
              <p:nvPr/>
            </p:nvSpPr>
            <p:spPr>
              <a:xfrm>
                <a:off x="2156758" y="5557292"/>
                <a:ext cx="45719" cy="525383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1000" sy="101000" algn="ctr" rotWithShape="0">
                  <a:schemeClr val="bg1">
                    <a:lumMod val="50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45812F35-F976-4144-AA44-31490256B64C}"/>
                </a:ext>
              </a:extLst>
            </p:cNvPr>
            <p:cNvSpPr/>
            <p:nvPr/>
          </p:nvSpPr>
          <p:spPr>
            <a:xfrm>
              <a:off x="928875" y="2709179"/>
              <a:ext cx="161133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/>
                <a:t>Autoregressive</a:t>
              </a:r>
              <a:endParaRPr lang="zh-CN" altLang="en-US" sz="1600" dirty="0"/>
            </a:p>
          </p:txBody>
        </p:sp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D47CDE42-2D1D-4716-9DB3-C3EBE0F3D4C7}"/>
                </a:ext>
              </a:extLst>
            </p:cNvPr>
            <p:cNvSpPr/>
            <p:nvPr/>
          </p:nvSpPr>
          <p:spPr>
            <a:xfrm>
              <a:off x="2856783" y="2698785"/>
              <a:ext cx="120577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/>
                <a:t>Covariate</a:t>
              </a:r>
              <a:endParaRPr lang="zh-CN" altLang="en-US" dirty="0"/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A4CED2C6-C744-43D3-BD08-0ABAE6D261E9}"/>
                </a:ext>
              </a:extLst>
            </p:cNvPr>
            <p:cNvSpPr/>
            <p:nvPr/>
          </p:nvSpPr>
          <p:spPr>
            <a:xfrm>
              <a:off x="1173645" y="2186948"/>
              <a:ext cx="275731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000" dirty="0">
                  <a:solidFill>
                    <a:schemeClr val="accent2">
                      <a:lumMod val="75000"/>
                    </a:schemeClr>
                  </a:solidFill>
                  <a:latin typeface="Open Sans" panose="020B0606030504020204" pitchFamily="34" charset="0"/>
                </a:rPr>
                <a:t>Inputting variables</a:t>
              </a:r>
              <a:endParaRPr lang="zh-CN" altLang="en-US" sz="20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55" name="弦形 54">
              <a:extLst>
                <a:ext uri="{FF2B5EF4-FFF2-40B4-BE49-F238E27FC236}">
                  <a16:creationId xmlns:a16="http://schemas.microsoft.com/office/drawing/2014/main" id="{5ED45EB1-E73B-4E8E-9004-6B86AC7B670D}"/>
                </a:ext>
              </a:extLst>
            </p:cNvPr>
            <p:cNvSpPr/>
            <p:nvPr/>
          </p:nvSpPr>
          <p:spPr>
            <a:xfrm rot="1440794">
              <a:off x="842909" y="2174309"/>
              <a:ext cx="369332" cy="369332"/>
            </a:xfrm>
            <a:prstGeom prst="chord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63500" sx="101000" sy="101000" algn="ctr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AF6CF5CB-3A47-4C93-92BE-C34F05498BF9}"/>
              </a:ext>
            </a:extLst>
          </p:cNvPr>
          <p:cNvGrpSpPr/>
          <p:nvPr/>
        </p:nvGrpSpPr>
        <p:grpSpPr>
          <a:xfrm>
            <a:off x="5554265" y="1605492"/>
            <a:ext cx="3444832" cy="971834"/>
            <a:chOff x="840657" y="2174309"/>
            <a:chExt cx="3444832" cy="971834"/>
          </a:xfrm>
        </p:grpSpPr>
        <p:grpSp>
          <p:nvGrpSpPr>
            <p:cNvPr id="60" name="组合 59">
              <a:extLst>
                <a:ext uri="{FF2B5EF4-FFF2-40B4-BE49-F238E27FC236}">
                  <a16:creationId xmlns:a16="http://schemas.microsoft.com/office/drawing/2014/main" id="{E409B5AB-2E7F-4BE8-80F5-B101AAEEC296}"/>
                </a:ext>
              </a:extLst>
            </p:cNvPr>
            <p:cNvGrpSpPr/>
            <p:nvPr/>
          </p:nvGrpSpPr>
          <p:grpSpPr>
            <a:xfrm>
              <a:off x="840657" y="2620760"/>
              <a:ext cx="3444832" cy="525383"/>
              <a:chOff x="457201" y="5557292"/>
              <a:chExt cx="3444832" cy="525383"/>
            </a:xfrm>
          </p:grpSpPr>
          <p:sp>
            <p:nvSpPr>
              <p:cNvPr id="65" name="矩形: 圆角 64">
                <a:extLst>
                  <a:ext uri="{FF2B5EF4-FFF2-40B4-BE49-F238E27FC236}">
                    <a16:creationId xmlns:a16="http://schemas.microsoft.com/office/drawing/2014/main" id="{1A456DCB-FAC5-4930-B040-D23E26340B51}"/>
                  </a:ext>
                </a:extLst>
              </p:cNvPr>
              <p:cNvSpPr/>
              <p:nvPr/>
            </p:nvSpPr>
            <p:spPr>
              <a:xfrm>
                <a:off x="457201" y="5557292"/>
                <a:ext cx="3444832" cy="525383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63500" sx="101000" sy="101000" algn="ctr" rotWithShape="0">
                  <a:schemeClr val="bg1">
                    <a:lumMod val="50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66" name="矩形 65">
                <a:extLst>
                  <a:ext uri="{FF2B5EF4-FFF2-40B4-BE49-F238E27FC236}">
                    <a16:creationId xmlns:a16="http://schemas.microsoft.com/office/drawing/2014/main" id="{007BF518-C84E-4EEA-A13D-041E13EA414E}"/>
                  </a:ext>
                </a:extLst>
              </p:cNvPr>
              <p:cNvSpPr/>
              <p:nvPr/>
            </p:nvSpPr>
            <p:spPr>
              <a:xfrm>
                <a:off x="2156758" y="5557292"/>
                <a:ext cx="45719" cy="525383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1000" sy="101000" algn="ctr" rotWithShape="0">
                  <a:schemeClr val="bg1">
                    <a:lumMod val="50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EC0F8E8A-8C9A-493E-8BF9-524AF85F6470}"/>
                </a:ext>
              </a:extLst>
            </p:cNvPr>
            <p:cNvSpPr/>
            <p:nvPr/>
          </p:nvSpPr>
          <p:spPr>
            <a:xfrm>
              <a:off x="997586" y="2698785"/>
              <a:ext cx="15039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/>
                <a:t>Single point </a:t>
              </a:r>
              <a:endParaRPr lang="zh-CN" altLang="en-US" dirty="0"/>
            </a:p>
          </p:txBody>
        </p:sp>
        <p:sp>
          <p:nvSpPr>
            <p:cNvPr id="62" name="矩形 61">
              <a:extLst>
                <a:ext uri="{FF2B5EF4-FFF2-40B4-BE49-F238E27FC236}">
                  <a16:creationId xmlns:a16="http://schemas.microsoft.com/office/drawing/2014/main" id="{7FF23C05-B413-4773-A47B-7AD3700287BF}"/>
                </a:ext>
              </a:extLst>
            </p:cNvPr>
            <p:cNvSpPr/>
            <p:nvPr/>
          </p:nvSpPr>
          <p:spPr>
            <a:xfrm>
              <a:off x="2856783" y="2698785"/>
              <a:ext cx="13404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/>
                <a:t>Probability</a:t>
              </a:r>
              <a:endParaRPr lang="zh-CN" altLang="en-US" dirty="0"/>
            </a:p>
          </p:txBody>
        </p:sp>
        <p:sp>
          <p:nvSpPr>
            <p:cNvPr id="63" name="矩形 62">
              <a:extLst>
                <a:ext uri="{FF2B5EF4-FFF2-40B4-BE49-F238E27FC236}">
                  <a16:creationId xmlns:a16="http://schemas.microsoft.com/office/drawing/2014/main" id="{1452E40A-B19F-42D4-BFC9-6644D6FF81AA}"/>
                </a:ext>
              </a:extLst>
            </p:cNvPr>
            <p:cNvSpPr/>
            <p:nvPr/>
          </p:nvSpPr>
          <p:spPr>
            <a:xfrm>
              <a:off x="1173645" y="2186948"/>
              <a:ext cx="250558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000" dirty="0">
                  <a:solidFill>
                    <a:schemeClr val="accent2">
                      <a:lumMod val="75000"/>
                    </a:schemeClr>
                  </a:solidFill>
                  <a:latin typeface="Open Sans" panose="020B0606030504020204" pitchFamily="34" charset="0"/>
                </a:rPr>
                <a:t>Outputting results</a:t>
              </a:r>
            </a:p>
          </p:txBody>
        </p:sp>
        <p:sp>
          <p:nvSpPr>
            <p:cNvPr id="64" name="弦形 63">
              <a:extLst>
                <a:ext uri="{FF2B5EF4-FFF2-40B4-BE49-F238E27FC236}">
                  <a16:creationId xmlns:a16="http://schemas.microsoft.com/office/drawing/2014/main" id="{75EC1DEE-4150-4945-AB52-4755CAEA839A}"/>
                </a:ext>
              </a:extLst>
            </p:cNvPr>
            <p:cNvSpPr/>
            <p:nvPr/>
          </p:nvSpPr>
          <p:spPr>
            <a:xfrm rot="1440794">
              <a:off x="842909" y="2174309"/>
              <a:ext cx="369332" cy="369332"/>
            </a:xfrm>
            <a:prstGeom prst="chord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63500" sx="101000" sy="101000" algn="ctr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67" name="组合 66">
            <a:extLst>
              <a:ext uri="{FF2B5EF4-FFF2-40B4-BE49-F238E27FC236}">
                <a16:creationId xmlns:a16="http://schemas.microsoft.com/office/drawing/2014/main" id="{0A375D1B-56A1-4254-9FA9-C41B18372CD8}"/>
              </a:ext>
            </a:extLst>
          </p:cNvPr>
          <p:cNvGrpSpPr/>
          <p:nvPr/>
        </p:nvGrpSpPr>
        <p:grpSpPr>
          <a:xfrm>
            <a:off x="7926308" y="2751353"/>
            <a:ext cx="3483194" cy="971834"/>
            <a:chOff x="840657" y="2174309"/>
            <a:chExt cx="3483194" cy="971834"/>
          </a:xfrm>
        </p:grpSpPr>
        <p:grpSp>
          <p:nvGrpSpPr>
            <p:cNvPr id="68" name="组合 67">
              <a:extLst>
                <a:ext uri="{FF2B5EF4-FFF2-40B4-BE49-F238E27FC236}">
                  <a16:creationId xmlns:a16="http://schemas.microsoft.com/office/drawing/2014/main" id="{4E851142-5BCD-4F2F-84A0-7EDF244827C2}"/>
                </a:ext>
              </a:extLst>
            </p:cNvPr>
            <p:cNvGrpSpPr/>
            <p:nvPr/>
          </p:nvGrpSpPr>
          <p:grpSpPr>
            <a:xfrm>
              <a:off x="840657" y="2620760"/>
              <a:ext cx="3444832" cy="525383"/>
              <a:chOff x="457201" y="5557292"/>
              <a:chExt cx="3444832" cy="525383"/>
            </a:xfrm>
          </p:grpSpPr>
          <p:sp>
            <p:nvSpPr>
              <p:cNvPr id="73" name="矩形: 圆角 72">
                <a:extLst>
                  <a:ext uri="{FF2B5EF4-FFF2-40B4-BE49-F238E27FC236}">
                    <a16:creationId xmlns:a16="http://schemas.microsoft.com/office/drawing/2014/main" id="{408DBF32-6CE2-4037-9A3E-9211587AFACB}"/>
                  </a:ext>
                </a:extLst>
              </p:cNvPr>
              <p:cNvSpPr/>
              <p:nvPr/>
            </p:nvSpPr>
            <p:spPr>
              <a:xfrm>
                <a:off x="457201" y="5557292"/>
                <a:ext cx="3444832" cy="525383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63500" sx="101000" sy="101000" algn="ctr" rotWithShape="0">
                  <a:schemeClr val="bg1">
                    <a:lumMod val="50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4" name="矩形 73">
                <a:extLst>
                  <a:ext uri="{FF2B5EF4-FFF2-40B4-BE49-F238E27FC236}">
                    <a16:creationId xmlns:a16="http://schemas.microsoft.com/office/drawing/2014/main" id="{D67278FA-8B2B-455C-AEE0-6BA2EEB7A4CE}"/>
                  </a:ext>
                </a:extLst>
              </p:cNvPr>
              <p:cNvSpPr/>
              <p:nvPr/>
            </p:nvSpPr>
            <p:spPr>
              <a:xfrm>
                <a:off x="2156758" y="5557292"/>
                <a:ext cx="45719" cy="525383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1000" sy="101000" algn="ctr" rotWithShape="0">
                  <a:schemeClr val="bg1">
                    <a:lumMod val="50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69" name="矩形 68">
              <a:extLst>
                <a:ext uri="{FF2B5EF4-FFF2-40B4-BE49-F238E27FC236}">
                  <a16:creationId xmlns:a16="http://schemas.microsoft.com/office/drawing/2014/main" id="{45AC3EAA-1E17-4D53-8984-1C9C3560602B}"/>
                </a:ext>
              </a:extLst>
            </p:cNvPr>
            <p:cNvSpPr/>
            <p:nvPr/>
          </p:nvSpPr>
          <p:spPr>
            <a:xfrm>
              <a:off x="997586" y="2698785"/>
              <a:ext cx="12875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/>
                <a:t>Univariate</a:t>
              </a:r>
              <a:endParaRPr lang="zh-CN" altLang="en-US" dirty="0"/>
            </a:p>
          </p:txBody>
        </p:sp>
        <p:sp>
          <p:nvSpPr>
            <p:cNvPr id="70" name="矩形 69">
              <a:extLst>
                <a:ext uri="{FF2B5EF4-FFF2-40B4-BE49-F238E27FC236}">
                  <a16:creationId xmlns:a16="http://schemas.microsoft.com/office/drawing/2014/main" id="{F60EE6AB-D06E-4A0F-B230-555AB105107F}"/>
                </a:ext>
              </a:extLst>
            </p:cNvPr>
            <p:cNvSpPr/>
            <p:nvPr/>
          </p:nvSpPr>
          <p:spPr>
            <a:xfrm>
              <a:off x="2856783" y="2698785"/>
              <a:ext cx="146706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/>
                <a:t>Multivariate</a:t>
              </a:r>
              <a:endParaRPr lang="zh-CN" altLang="en-US" dirty="0"/>
            </a:p>
          </p:txBody>
        </p:sp>
        <p:sp>
          <p:nvSpPr>
            <p:cNvPr id="71" name="矩形 70">
              <a:extLst>
                <a:ext uri="{FF2B5EF4-FFF2-40B4-BE49-F238E27FC236}">
                  <a16:creationId xmlns:a16="http://schemas.microsoft.com/office/drawing/2014/main" id="{97706921-9C5B-4033-96EA-30C4248B3150}"/>
                </a:ext>
              </a:extLst>
            </p:cNvPr>
            <p:cNvSpPr/>
            <p:nvPr/>
          </p:nvSpPr>
          <p:spPr>
            <a:xfrm>
              <a:off x="1173645" y="2186948"/>
              <a:ext cx="250516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000" dirty="0">
                  <a:solidFill>
                    <a:schemeClr val="accent2">
                      <a:lumMod val="75000"/>
                    </a:schemeClr>
                  </a:solidFill>
                  <a:latin typeface="Open Sans" panose="020B0606030504020204" pitchFamily="34" charset="0"/>
                </a:rPr>
                <a:t>Forecasting target</a:t>
              </a:r>
              <a:endParaRPr lang="zh-CN" altLang="en-US" sz="20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72" name="弦形 71">
              <a:extLst>
                <a:ext uri="{FF2B5EF4-FFF2-40B4-BE49-F238E27FC236}">
                  <a16:creationId xmlns:a16="http://schemas.microsoft.com/office/drawing/2014/main" id="{D7203EB4-A520-46A7-AA81-61510A920F05}"/>
                </a:ext>
              </a:extLst>
            </p:cNvPr>
            <p:cNvSpPr/>
            <p:nvPr/>
          </p:nvSpPr>
          <p:spPr>
            <a:xfrm rot="1440794">
              <a:off x="842909" y="2174309"/>
              <a:ext cx="369332" cy="369332"/>
            </a:xfrm>
            <a:prstGeom prst="chord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63500" sx="101000" sy="101000" algn="ctr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pic>
        <p:nvPicPr>
          <p:cNvPr id="75" name="图片 74">
            <a:extLst>
              <a:ext uri="{FF2B5EF4-FFF2-40B4-BE49-F238E27FC236}">
                <a16:creationId xmlns:a16="http://schemas.microsoft.com/office/drawing/2014/main" id="{7B94396F-68EA-4476-982A-754CC72FF5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7643" y="4105519"/>
            <a:ext cx="7363061" cy="2532007"/>
          </a:xfrm>
          <a:prstGeom prst="rect">
            <a:avLst/>
          </a:prstGeom>
        </p:spPr>
      </p:pic>
      <p:pic>
        <p:nvPicPr>
          <p:cNvPr id="76" name="图片 75">
            <a:extLst>
              <a:ext uri="{FF2B5EF4-FFF2-40B4-BE49-F238E27FC236}">
                <a16:creationId xmlns:a16="http://schemas.microsoft.com/office/drawing/2014/main" id="{AD755014-83B6-46E6-AED7-7DA580A50E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997548"/>
            <a:ext cx="3935889" cy="253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9027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矩形 193">
            <a:extLst>
              <a:ext uri="{FF2B5EF4-FFF2-40B4-BE49-F238E27FC236}">
                <a16:creationId xmlns:a16="http://schemas.microsoft.com/office/drawing/2014/main" id="{C5E12F12-FC62-4843-A7C6-ED224EBBF473}"/>
              </a:ext>
            </a:extLst>
          </p:cNvPr>
          <p:cNvSpPr/>
          <p:nvPr/>
        </p:nvSpPr>
        <p:spPr>
          <a:xfrm>
            <a:off x="0" y="6492875"/>
            <a:ext cx="12192000" cy="3651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1000" sy="101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dirty="0" err="1">
                <a:solidFill>
                  <a:schemeClr val="accent5">
                    <a:lumMod val="75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Zonghan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 Wu et al. “Connecting the Dots: Multivariate Time Series Forecasting with Graph Neural Networks”. In </a:t>
            </a:r>
            <a:r>
              <a:rPr lang="en-US" altLang="zh-CN" i="1" dirty="0">
                <a:solidFill>
                  <a:schemeClr val="accent5">
                    <a:lumMod val="75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KDD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, 2020 </a:t>
            </a:r>
            <a:r>
              <a:rPr lang="en-US" altLang="zh-CN" dirty="0">
                <a:solidFill>
                  <a:srgbClr val="FF5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 Light" panose="020B0303030403030204" pitchFamily="34" charset="-78"/>
                <a:cs typeface="Dubai Light" panose="020B0303030403030204" pitchFamily="34" charset="-78"/>
              </a:rPr>
              <a:t>CCF-A</a:t>
            </a:r>
          </a:p>
        </p:txBody>
      </p:sp>
      <p:grpSp>
        <p:nvGrpSpPr>
          <p:cNvPr id="166" name="组合 165">
            <a:extLst>
              <a:ext uri="{FF2B5EF4-FFF2-40B4-BE49-F238E27FC236}">
                <a16:creationId xmlns:a16="http://schemas.microsoft.com/office/drawing/2014/main" id="{75E7FA55-72E6-40FD-BD28-6B524602F582}"/>
              </a:ext>
            </a:extLst>
          </p:cNvPr>
          <p:cNvGrpSpPr/>
          <p:nvPr/>
        </p:nvGrpSpPr>
        <p:grpSpPr>
          <a:xfrm>
            <a:off x="4387643" y="-372222"/>
            <a:ext cx="3416714" cy="986654"/>
            <a:chOff x="4532101" y="-372222"/>
            <a:chExt cx="3127799" cy="986654"/>
          </a:xfrm>
        </p:grpSpPr>
        <p:sp>
          <p:nvSpPr>
            <p:cNvPr id="175" name="矩形: 圆角 174">
              <a:extLst>
                <a:ext uri="{FF2B5EF4-FFF2-40B4-BE49-F238E27FC236}">
                  <a16:creationId xmlns:a16="http://schemas.microsoft.com/office/drawing/2014/main" id="{D384F63A-1ADB-47A3-A61D-9AFC4CB9092E}"/>
                </a:ext>
              </a:extLst>
            </p:cNvPr>
            <p:cNvSpPr/>
            <p:nvPr/>
          </p:nvSpPr>
          <p:spPr>
            <a:xfrm>
              <a:off x="4532101" y="-372222"/>
              <a:ext cx="3127799" cy="986653"/>
            </a:xfrm>
            <a:prstGeom prst="roundRect">
              <a:avLst>
                <a:gd name="adj" fmla="val 47564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1" name="文本框 180">
              <a:extLst>
                <a:ext uri="{FF2B5EF4-FFF2-40B4-BE49-F238E27FC236}">
                  <a16:creationId xmlns:a16="http://schemas.microsoft.com/office/drawing/2014/main" id="{C1AC0428-B682-48D0-BFAB-BC468B59B94B}"/>
                </a:ext>
              </a:extLst>
            </p:cNvPr>
            <p:cNvSpPr txBox="1"/>
            <p:nvPr/>
          </p:nvSpPr>
          <p:spPr>
            <a:xfrm>
              <a:off x="5403213" y="91212"/>
              <a:ext cx="13826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+mj-lt"/>
                  <a:cs typeface="+mn-ea"/>
                  <a:sym typeface="+mn-lt"/>
                </a:rPr>
                <a:t>MTGNN</a:t>
              </a:r>
            </a:p>
          </p:txBody>
        </p:sp>
      </p:grp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83DF852D-63D3-4D1E-85E6-953671F9A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40</a:t>
            </a:fld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F1962B1-8D06-4A41-A5FC-01E15FBDF5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788" y="2037533"/>
            <a:ext cx="9740424" cy="3921084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019F01D3-CAE5-4C43-AFFD-27A267502395}"/>
              </a:ext>
            </a:extLst>
          </p:cNvPr>
          <p:cNvSpPr/>
          <p:nvPr/>
        </p:nvSpPr>
        <p:spPr>
          <a:xfrm>
            <a:off x="1225788" y="1241665"/>
            <a:ext cx="20473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</a:rPr>
              <a:t>GC module</a:t>
            </a:r>
          </a:p>
        </p:txBody>
      </p:sp>
    </p:spTree>
    <p:extLst>
      <p:ext uri="{BB962C8B-B14F-4D97-AF65-F5344CB8AC3E}">
        <p14:creationId xmlns:p14="http://schemas.microsoft.com/office/powerpoint/2010/main" val="40807279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矩形 193">
            <a:extLst>
              <a:ext uri="{FF2B5EF4-FFF2-40B4-BE49-F238E27FC236}">
                <a16:creationId xmlns:a16="http://schemas.microsoft.com/office/drawing/2014/main" id="{C5E12F12-FC62-4843-A7C6-ED224EBBF473}"/>
              </a:ext>
            </a:extLst>
          </p:cNvPr>
          <p:cNvSpPr/>
          <p:nvPr/>
        </p:nvSpPr>
        <p:spPr>
          <a:xfrm>
            <a:off x="0" y="6492875"/>
            <a:ext cx="12192000" cy="3651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1000" sy="101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dirty="0" err="1">
                <a:solidFill>
                  <a:schemeClr val="accent5">
                    <a:lumMod val="75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Zonghan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 Wu et al. “Connecting the Dots: Multivariate Time Series Forecasting with Graph Neural Networks”. In </a:t>
            </a:r>
            <a:r>
              <a:rPr lang="en-US" altLang="zh-CN" i="1" dirty="0">
                <a:solidFill>
                  <a:schemeClr val="accent5">
                    <a:lumMod val="75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KDD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, 2020 </a:t>
            </a:r>
            <a:r>
              <a:rPr lang="en-US" altLang="zh-CN" dirty="0">
                <a:solidFill>
                  <a:srgbClr val="FF5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 Light" panose="020B0303030403030204" pitchFamily="34" charset="-78"/>
                <a:cs typeface="Dubai Light" panose="020B0303030403030204" pitchFamily="34" charset="-78"/>
              </a:rPr>
              <a:t>CCF-A</a:t>
            </a:r>
          </a:p>
        </p:txBody>
      </p:sp>
      <p:grpSp>
        <p:nvGrpSpPr>
          <p:cNvPr id="166" name="组合 165">
            <a:extLst>
              <a:ext uri="{FF2B5EF4-FFF2-40B4-BE49-F238E27FC236}">
                <a16:creationId xmlns:a16="http://schemas.microsoft.com/office/drawing/2014/main" id="{75E7FA55-72E6-40FD-BD28-6B524602F582}"/>
              </a:ext>
            </a:extLst>
          </p:cNvPr>
          <p:cNvGrpSpPr/>
          <p:nvPr/>
        </p:nvGrpSpPr>
        <p:grpSpPr>
          <a:xfrm>
            <a:off x="4387643" y="-372222"/>
            <a:ext cx="3416714" cy="986654"/>
            <a:chOff x="4532101" y="-372222"/>
            <a:chExt cx="3127799" cy="986654"/>
          </a:xfrm>
        </p:grpSpPr>
        <p:sp>
          <p:nvSpPr>
            <p:cNvPr id="175" name="矩形: 圆角 174">
              <a:extLst>
                <a:ext uri="{FF2B5EF4-FFF2-40B4-BE49-F238E27FC236}">
                  <a16:creationId xmlns:a16="http://schemas.microsoft.com/office/drawing/2014/main" id="{D384F63A-1ADB-47A3-A61D-9AFC4CB9092E}"/>
                </a:ext>
              </a:extLst>
            </p:cNvPr>
            <p:cNvSpPr/>
            <p:nvPr/>
          </p:nvSpPr>
          <p:spPr>
            <a:xfrm>
              <a:off x="4532101" y="-372222"/>
              <a:ext cx="3127799" cy="986653"/>
            </a:xfrm>
            <a:prstGeom prst="roundRect">
              <a:avLst>
                <a:gd name="adj" fmla="val 47564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1" name="文本框 180">
              <a:extLst>
                <a:ext uri="{FF2B5EF4-FFF2-40B4-BE49-F238E27FC236}">
                  <a16:creationId xmlns:a16="http://schemas.microsoft.com/office/drawing/2014/main" id="{C1AC0428-B682-48D0-BFAB-BC468B59B94B}"/>
                </a:ext>
              </a:extLst>
            </p:cNvPr>
            <p:cNvSpPr txBox="1"/>
            <p:nvPr/>
          </p:nvSpPr>
          <p:spPr>
            <a:xfrm>
              <a:off x="5403213" y="91212"/>
              <a:ext cx="13826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+mj-lt"/>
                  <a:cs typeface="+mn-ea"/>
                  <a:sym typeface="+mn-lt"/>
                </a:rPr>
                <a:t>MTGNN</a:t>
              </a:r>
            </a:p>
          </p:txBody>
        </p:sp>
      </p:grp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83DF852D-63D3-4D1E-85E6-953671F9A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41</a:t>
            </a:fld>
            <a:endParaRPr lang="zh-CN" altLang="en-US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0EE7846A-04A5-4B58-A5D9-88EE508C4A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966" y="1994464"/>
            <a:ext cx="10124634" cy="4268831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F16131E5-EDA8-48E1-9760-99F705B0178A}"/>
              </a:ext>
            </a:extLst>
          </p:cNvPr>
          <p:cNvSpPr/>
          <p:nvPr/>
        </p:nvSpPr>
        <p:spPr>
          <a:xfrm>
            <a:off x="1225788" y="1241665"/>
            <a:ext cx="20473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</a:rPr>
              <a:t>C module</a:t>
            </a:r>
          </a:p>
        </p:txBody>
      </p:sp>
    </p:spTree>
    <p:extLst>
      <p:ext uri="{BB962C8B-B14F-4D97-AF65-F5344CB8AC3E}">
        <p14:creationId xmlns:p14="http://schemas.microsoft.com/office/powerpoint/2010/main" val="41512586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矩形 193">
            <a:extLst>
              <a:ext uri="{FF2B5EF4-FFF2-40B4-BE49-F238E27FC236}">
                <a16:creationId xmlns:a16="http://schemas.microsoft.com/office/drawing/2014/main" id="{C5E12F12-FC62-4843-A7C6-ED224EBBF473}"/>
              </a:ext>
            </a:extLst>
          </p:cNvPr>
          <p:cNvSpPr/>
          <p:nvPr/>
        </p:nvSpPr>
        <p:spPr>
          <a:xfrm>
            <a:off x="0" y="6492875"/>
            <a:ext cx="12192000" cy="3651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1000" sy="101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dirty="0" err="1">
                <a:solidFill>
                  <a:schemeClr val="accent5">
                    <a:lumMod val="75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Zonghan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 Wu et al. “Connecting the Dots: Multivariate Time Series Forecasting with Graph Neural Networks”. In </a:t>
            </a:r>
            <a:r>
              <a:rPr lang="en-US" altLang="zh-CN" i="1" dirty="0">
                <a:solidFill>
                  <a:schemeClr val="accent5">
                    <a:lumMod val="75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KDD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, 2020 </a:t>
            </a:r>
            <a:r>
              <a:rPr lang="en-US" altLang="zh-CN" dirty="0">
                <a:solidFill>
                  <a:srgbClr val="FF5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 Light" panose="020B0303030403030204" pitchFamily="34" charset="-78"/>
                <a:cs typeface="Dubai Light" panose="020B0303030403030204" pitchFamily="34" charset="-78"/>
              </a:rPr>
              <a:t>CCF-A</a:t>
            </a:r>
          </a:p>
        </p:txBody>
      </p:sp>
      <p:grpSp>
        <p:nvGrpSpPr>
          <p:cNvPr id="166" name="组合 165">
            <a:extLst>
              <a:ext uri="{FF2B5EF4-FFF2-40B4-BE49-F238E27FC236}">
                <a16:creationId xmlns:a16="http://schemas.microsoft.com/office/drawing/2014/main" id="{75E7FA55-72E6-40FD-BD28-6B524602F582}"/>
              </a:ext>
            </a:extLst>
          </p:cNvPr>
          <p:cNvGrpSpPr/>
          <p:nvPr/>
        </p:nvGrpSpPr>
        <p:grpSpPr>
          <a:xfrm>
            <a:off x="4387643" y="-372222"/>
            <a:ext cx="3416714" cy="986654"/>
            <a:chOff x="4532101" y="-372222"/>
            <a:chExt cx="3127799" cy="986654"/>
          </a:xfrm>
        </p:grpSpPr>
        <p:sp>
          <p:nvSpPr>
            <p:cNvPr id="175" name="矩形: 圆角 174">
              <a:extLst>
                <a:ext uri="{FF2B5EF4-FFF2-40B4-BE49-F238E27FC236}">
                  <a16:creationId xmlns:a16="http://schemas.microsoft.com/office/drawing/2014/main" id="{D384F63A-1ADB-47A3-A61D-9AFC4CB9092E}"/>
                </a:ext>
              </a:extLst>
            </p:cNvPr>
            <p:cNvSpPr/>
            <p:nvPr/>
          </p:nvSpPr>
          <p:spPr>
            <a:xfrm>
              <a:off x="4532101" y="-372222"/>
              <a:ext cx="3127799" cy="986653"/>
            </a:xfrm>
            <a:prstGeom prst="roundRect">
              <a:avLst>
                <a:gd name="adj" fmla="val 47564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1" name="文本框 180">
              <a:extLst>
                <a:ext uri="{FF2B5EF4-FFF2-40B4-BE49-F238E27FC236}">
                  <a16:creationId xmlns:a16="http://schemas.microsoft.com/office/drawing/2014/main" id="{C1AC0428-B682-48D0-BFAB-BC468B59B94B}"/>
                </a:ext>
              </a:extLst>
            </p:cNvPr>
            <p:cNvSpPr txBox="1"/>
            <p:nvPr/>
          </p:nvSpPr>
          <p:spPr>
            <a:xfrm>
              <a:off x="5403213" y="91212"/>
              <a:ext cx="13826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+mj-lt"/>
                  <a:cs typeface="+mn-ea"/>
                  <a:sym typeface="+mn-lt"/>
                </a:rPr>
                <a:t>MTGNN</a:t>
              </a:r>
            </a:p>
          </p:txBody>
        </p:sp>
      </p:grp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83DF852D-63D3-4D1E-85E6-953671F9A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42</a:t>
            </a:fld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3F9E56C-3185-4FA0-ABC5-9B4D924C55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176" y="824907"/>
            <a:ext cx="9015649" cy="351259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FD5A669-4246-4EEB-8F19-006BD1BD22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5210" y="4337498"/>
            <a:ext cx="5021581" cy="2088793"/>
          </a:xfrm>
          <a:prstGeom prst="rect">
            <a:avLst/>
          </a:prstGeom>
        </p:spPr>
      </p:pic>
      <p:sp>
        <p:nvSpPr>
          <p:cNvPr id="2" name="矩形: 圆角 1">
            <a:extLst>
              <a:ext uri="{FF2B5EF4-FFF2-40B4-BE49-F238E27FC236}">
                <a16:creationId xmlns:a16="http://schemas.microsoft.com/office/drawing/2014/main" id="{896C1E5D-56E2-427C-A2C6-48BB4C65B740}"/>
              </a:ext>
            </a:extLst>
          </p:cNvPr>
          <p:cNvSpPr/>
          <p:nvPr/>
        </p:nvSpPr>
        <p:spPr>
          <a:xfrm>
            <a:off x="4057650" y="2286000"/>
            <a:ext cx="982980" cy="579120"/>
          </a:xfrm>
          <a:prstGeom prst="roundRect">
            <a:avLst/>
          </a:prstGeom>
          <a:solidFill>
            <a:schemeClr val="accent1">
              <a:lumMod val="60000"/>
              <a:lumOff val="40000"/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6D07D3D6-1C0E-47E6-8388-6BF7CBD03C38}"/>
              </a:ext>
            </a:extLst>
          </p:cNvPr>
          <p:cNvSpPr/>
          <p:nvPr/>
        </p:nvSpPr>
        <p:spPr>
          <a:xfrm>
            <a:off x="6319266" y="2286000"/>
            <a:ext cx="982980" cy="579120"/>
          </a:xfrm>
          <a:prstGeom prst="roundRect">
            <a:avLst/>
          </a:prstGeom>
          <a:solidFill>
            <a:schemeClr val="accent1">
              <a:lumMod val="60000"/>
              <a:lumOff val="40000"/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F500BD1A-4D18-4750-82D3-0B75F791A9B3}"/>
              </a:ext>
            </a:extLst>
          </p:cNvPr>
          <p:cNvSpPr/>
          <p:nvPr/>
        </p:nvSpPr>
        <p:spPr>
          <a:xfrm>
            <a:off x="9075166" y="2286000"/>
            <a:ext cx="982980" cy="579120"/>
          </a:xfrm>
          <a:prstGeom prst="roundRect">
            <a:avLst/>
          </a:prstGeom>
          <a:solidFill>
            <a:schemeClr val="accent1">
              <a:lumMod val="60000"/>
              <a:lumOff val="40000"/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D5A1D3D0-A21E-4EA0-ABA5-177AC662AF79}"/>
              </a:ext>
            </a:extLst>
          </p:cNvPr>
          <p:cNvSpPr/>
          <p:nvPr/>
        </p:nvSpPr>
        <p:spPr>
          <a:xfrm>
            <a:off x="7942326" y="2286000"/>
            <a:ext cx="982980" cy="579120"/>
          </a:xfrm>
          <a:prstGeom prst="roundRect">
            <a:avLst/>
          </a:prstGeom>
          <a:solidFill>
            <a:srgbClr val="FF5B5B">
              <a:alpha val="2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74F9C115-B875-4E00-BAE1-CFBFCBB486CE}"/>
              </a:ext>
            </a:extLst>
          </p:cNvPr>
          <p:cNvSpPr/>
          <p:nvPr/>
        </p:nvSpPr>
        <p:spPr>
          <a:xfrm>
            <a:off x="5188458" y="2286000"/>
            <a:ext cx="982980" cy="579120"/>
          </a:xfrm>
          <a:prstGeom prst="roundRect">
            <a:avLst/>
          </a:prstGeom>
          <a:solidFill>
            <a:srgbClr val="FF5B5B">
              <a:alpha val="2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931F90B6-A2F5-4876-9097-AFB067852A02}"/>
              </a:ext>
            </a:extLst>
          </p:cNvPr>
          <p:cNvSpPr/>
          <p:nvPr/>
        </p:nvSpPr>
        <p:spPr>
          <a:xfrm>
            <a:off x="2926080" y="2278380"/>
            <a:ext cx="982980" cy="579120"/>
          </a:xfrm>
          <a:prstGeom prst="roundRect">
            <a:avLst/>
          </a:prstGeom>
          <a:solidFill>
            <a:srgbClr val="FF5B5B">
              <a:alpha val="2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8477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矩形 193">
            <a:extLst>
              <a:ext uri="{FF2B5EF4-FFF2-40B4-BE49-F238E27FC236}">
                <a16:creationId xmlns:a16="http://schemas.microsoft.com/office/drawing/2014/main" id="{C5E12F12-FC62-4843-A7C6-ED224EBBF473}"/>
              </a:ext>
            </a:extLst>
          </p:cNvPr>
          <p:cNvSpPr/>
          <p:nvPr/>
        </p:nvSpPr>
        <p:spPr>
          <a:xfrm>
            <a:off x="0" y="6492875"/>
            <a:ext cx="12192000" cy="3651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1000" sy="101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dirty="0">
                <a:solidFill>
                  <a:schemeClr val="accent5">
                    <a:lumMod val="75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Hang Zhao et al. “Multivariate Time-series Anomaly Detection via Graph Attention Network”. In </a:t>
            </a:r>
            <a:r>
              <a:rPr lang="en-US" altLang="zh-CN" i="1" dirty="0">
                <a:solidFill>
                  <a:schemeClr val="accent5">
                    <a:lumMod val="75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ICDM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, 2020 </a:t>
            </a:r>
            <a:r>
              <a:rPr lang="en-US" altLang="zh-CN" dirty="0">
                <a:solidFill>
                  <a:srgbClr val="FF5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 Light" panose="020B0303030403030204" pitchFamily="34" charset="-78"/>
                <a:cs typeface="Dubai Light" panose="020B0303030403030204" pitchFamily="34" charset="-78"/>
              </a:rPr>
              <a:t>CCF-B</a:t>
            </a:r>
          </a:p>
        </p:txBody>
      </p:sp>
      <p:grpSp>
        <p:nvGrpSpPr>
          <p:cNvPr id="166" name="组合 165">
            <a:extLst>
              <a:ext uri="{FF2B5EF4-FFF2-40B4-BE49-F238E27FC236}">
                <a16:creationId xmlns:a16="http://schemas.microsoft.com/office/drawing/2014/main" id="{75E7FA55-72E6-40FD-BD28-6B524602F582}"/>
              </a:ext>
            </a:extLst>
          </p:cNvPr>
          <p:cNvGrpSpPr/>
          <p:nvPr/>
        </p:nvGrpSpPr>
        <p:grpSpPr>
          <a:xfrm>
            <a:off x="4387643" y="-372222"/>
            <a:ext cx="3416714" cy="986654"/>
            <a:chOff x="4532101" y="-372222"/>
            <a:chExt cx="3127799" cy="986654"/>
          </a:xfrm>
        </p:grpSpPr>
        <p:sp>
          <p:nvSpPr>
            <p:cNvPr id="175" name="矩形: 圆角 174">
              <a:extLst>
                <a:ext uri="{FF2B5EF4-FFF2-40B4-BE49-F238E27FC236}">
                  <a16:creationId xmlns:a16="http://schemas.microsoft.com/office/drawing/2014/main" id="{D384F63A-1ADB-47A3-A61D-9AFC4CB9092E}"/>
                </a:ext>
              </a:extLst>
            </p:cNvPr>
            <p:cNvSpPr/>
            <p:nvPr/>
          </p:nvSpPr>
          <p:spPr>
            <a:xfrm>
              <a:off x="4532101" y="-372222"/>
              <a:ext cx="3127799" cy="986653"/>
            </a:xfrm>
            <a:prstGeom prst="roundRect">
              <a:avLst>
                <a:gd name="adj" fmla="val 47564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1" name="文本框 180">
              <a:extLst>
                <a:ext uri="{FF2B5EF4-FFF2-40B4-BE49-F238E27FC236}">
                  <a16:creationId xmlns:a16="http://schemas.microsoft.com/office/drawing/2014/main" id="{C1AC0428-B682-48D0-BFAB-BC468B59B94B}"/>
                </a:ext>
              </a:extLst>
            </p:cNvPr>
            <p:cNvSpPr txBox="1"/>
            <p:nvPr/>
          </p:nvSpPr>
          <p:spPr>
            <a:xfrm>
              <a:off x="5179427" y="91212"/>
              <a:ext cx="18302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+mj-lt"/>
                  <a:cs typeface="+mn-ea"/>
                  <a:sym typeface="+mn-lt"/>
                </a:rPr>
                <a:t>MTAD-GAT</a:t>
              </a:r>
            </a:p>
          </p:txBody>
        </p:sp>
      </p:grp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83DF852D-63D3-4D1E-85E6-953671F9A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43</a:t>
            </a:fld>
            <a:endParaRPr lang="zh-CN" altLang="en-US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F88E36E8-4E19-4F1B-8D29-7E2628A0E9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580" y="1794687"/>
            <a:ext cx="11310840" cy="371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3940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矩形 193">
            <a:extLst>
              <a:ext uri="{FF2B5EF4-FFF2-40B4-BE49-F238E27FC236}">
                <a16:creationId xmlns:a16="http://schemas.microsoft.com/office/drawing/2014/main" id="{C5E12F12-FC62-4843-A7C6-ED224EBBF473}"/>
              </a:ext>
            </a:extLst>
          </p:cNvPr>
          <p:cNvSpPr/>
          <p:nvPr/>
        </p:nvSpPr>
        <p:spPr>
          <a:xfrm>
            <a:off x="0" y="6492875"/>
            <a:ext cx="12192000" cy="3651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1000" sy="101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dirty="0" err="1">
                <a:solidFill>
                  <a:schemeClr val="accent5">
                    <a:lumMod val="75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Ailin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 Deng et al. “Graph Neural Network-Based Anomaly Detection in Multivariate Time Series”. In </a:t>
            </a:r>
            <a:r>
              <a:rPr lang="en-US" altLang="zh-CN" i="1" dirty="0">
                <a:solidFill>
                  <a:schemeClr val="accent5">
                    <a:lumMod val="75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AAAI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, 2021 </a:t>
            </a:r>
            <a:r>
              <a:rPr lang="en-US" altLang="zh-CN" dirty="0">
                <a:solidFill>
                  <a:srgbClr val="FF5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 Light" panose="020B0303030403030204" pitchFamily="34" charset="-78"/>
                <a:cs typeface="Dubai Light" panose="020B0303030403030204" pitchFamily="34" charset="-78"/>
              </a:rPr>
              <a:t>CCF-A</a:t>
            </a:r>
          </a:p>
        </p:txBody>
      </p:sp>
      <p:grpSp>
        <p:nvGrpSpPr>
          <p:cNvPr id="166" name="组合 165">
            <a:extLst>
              <a:ext uri="{FF2B5EF4-FFF2-40B4-BE49-F238E27FC236}">
                <a16:creationId xmlns:a16="http://schemas.microsoft.com/office/drawing/2014/main" id="{75E7FA55-72E6-40FD-BD28-6B524602F582}"/>
              </a:ext>
            </a:extLst>
          </p:cNvPr>
          <p:cNvGrpSpPr/>
          <p:nvPr/>
        </p:nvGrpSpPr>
        <p:grpSpPr>
          <a:xfrm>
            <a:off x="4387643" y="-372222"/>
            <a:ext cx="3416714" cy="986654"/>
            <a:chOff x="4532101" y="-372222"/>
            <a:chExt cx="3127799" cy="986654"/>
          </a:xfrm>
        </p:grpSpPr>
        <p:sp>
          <p:nvSpPr>
            <p:cNvPr id="175" name="矩形: 圆角 174">
              <a:extLst>
                <a:ext uri="{FF2B5EF4-FFF2-40B4-BE49-F238E27FC236}">
                  <a16:creationId xmlns:a16="http://schemas.microsoft.com/office/drawing/2014/main" id="{D384F63A-1ADB-47A3-A61D-9AFC4CB9092E}"/>
                </a:ext>
              </a:extLst>
            </p:cNvPr>
            <p:cNvSpPr/>
            <p:nvPr/>
          </p:nvSpPr>
          <p:spPr>
            <a:xfrm>
              <a:off x="4532101" y="-372222"/>
              <a:ext cx="3127799" cy="986653"/>
            </a:xfrm>
            <a:prstGeom prst="roundRect">
              <a:avLst>
                <a:gd name="adj" fmla="val 47564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1" name="文本框 180">
              <a:extLst>
                <a:ext uri="{FF2B5EF4-FFF2-40B4-BE49-F238E27FC236}">
                  <a16:creationId xmlns:a16="http://schemas.microsoft.com/office/drawing/2014/main" id="{C1AC0428-B682-48D0-BFAB-BC468B59B94B}"/>
                </a:ext>
              </a:extLst>
            </p:cNvPr>
            <p:cNvSpPr txBox="1"/>
            <p:nvPr/>
          </p:nvSpPr>
          <p:spPr>
            <a:xfrm>
              <a:off x="5646811" y="91212"/>
              <a:ext cx="8954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+mj-lt"/>
                  <a:cs typeface="+mn-ea"/>
                  <a:sym typeface="+mn-lt"/>
                </a:rPr>
                <a:t>GDN</a:t>
              </a:r>
            </a:p>
          </p:txBody>
        </p:sp>
      </p:grp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83DF852D-63D3-4D1E-85E6-953671F9A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44</a:t>
            </a:fld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D10ED5E-4ABE-429D-8329-134E731DF8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7425" y="726415"/>
            <a:ext cx="7216553" cy="540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7395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27515E87-DC91-4DCC-965B-F309F95946D5}"/>
              </a:ext>
            </a:extLst>
          </p:cNvPr>
          <p:cNvSpPr/>
          <p:nvPr/>
        </p:nvSpPr>
        <p:spPr>
          <a:xfrm>
            <a:off x="6370320" y="2118995"/>
            <a:ext cx="5334388" cy="4127529"/>
          </a:xfrm>
          <a:prstGeom prst="roundRect">
            <a:avLst>
              <a:gd name="adj" fmla="val 4898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63500" sx="101000" sy="101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4" name="矩形 193">
            <a:extLst>
              <a:ext uri="{FF2B5EF4-FFF2-40B4-BE49-F238E27FC236}">
                <a16:creationId xmlns:a16="http://schemas.microsoft.com/office/drawing/2014/main" id="{C5E12F12-FC62-4843-A7C6-ED224EBBF473}"/>
              </a:ext>
            </a:extLst>
          </p:cNvPr>
          <p:cNvSpPr/>
          <p:nvPr/>
        </p:nvSpPr>
        <p:spPr>
          <a:xfrm>
            <a:off x="0" y="6492875"/>
            <a:ext cx="12192000" cy="3651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1000" sy="101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dirty="0" err="1">
                <a:solidFill>
                  <a:schemeClr val="accent5">
                    <a:lumMod val="75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Ailin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 Deng et al. “Graph Neural Network-Based Anomaly Detection in Multivariate Time Series”. In </a:t>
            </a:r>
            <a:r>
              <a:rPr lang="en-US" altLang="zh-CN" i="1" dirty="0">
                <a:solidFill>
                  <a:schemeClr val="accent5">
                    <a:lumMod val="75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AAAI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, 2021 </a:t>
            </a:r>
            <a:r>
              <a:rPr lang="en-US" altLang="zh-CN" dirty="0">
                <a:solidFill>
                  <a:srgbClr val="FF5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 Light" panose="020B0303030403030204" pitchFamily="34" charset="-78"/>
                <a:cs typeface="Dubai Light" panose="020B0303030403030204" pitchFamily="34" charset="-78"/>
              </a:rPr>
              <a:t>CCF-A</a:t>
            </a:r>
          </a:p>
        </p:txBody>
      </p:sp>
      <p:grpSp>
        <p:nvGrpSpPr>
          <p:cNvPr id="166" name="组合 165">
            <a:extLst>
              <a:ext uri="{FF2B5EF4-FFF2-40B4-BE49-F238E27FC236}">
                <a16:creationId xmlns:a16="http://schemas.microsoft.com/office/drawing/2014/main" id="{75E7FA55-72E6-40FD-BD28-6B524602F582}"/>
              </a:ext>
            </a:extLst>
          </p:cNvPr>
          <p:cNvGrpSpPr/>
          <p:nvPr/>
        </p:nvGrpSpPr>
        <p:grpSpPr>
          <a:xfrm>
            <a:off x="4387643" y="-372222"/>
            <a:ext cx="3416714" cy="986654"/>
            <a:chOff x="4532101" y="-372222"/>
            <a:chExt cx="3127799" cy="986654"/>
          </a:xfrm>
        </p:grpSpPr>
        <p:sp>
          <p:nvSpPr>
            <p:cNvPr id="175" name="矩形: 圆角 174">
              <a:extLst>
                <a:ext uri="{FF2B5EF4-FFF2-40B4-BE49-F238E27FC236}">
                  <a16:creationId xmlns:a16="http://schemas.microsoft.com/office/drawing/2014/main" id="{D384F63A-1ADB-47A3-A61D-9AFC4CB9092E}"/>
                </a:ext>
              </a:extLst>
            </p:cNvPr>
            <p:cNvSpPr/>
            <p:nvPr/>
          </p:nvSpPr>
          <p:spPr>
            <a:xfrm>
              <a:off x="4532101" y="-372222"/>
              <a:ext cx="3127799" cy="986653"/>
            </a:xfrm>
            <a:prstGeom prst="roundRect">
              <a:avLst>
                <a:gd name="adj" fmla="val 47564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1" name="文本框 180">
              <a:extLst>
                <a:ext uri="{FF2B5EF4-FFF2-40B4-BE49-F238E27FC236}">
                  <a16:creationId xmlns:a16="http://schemas.microsoft.com/office/drawing/2014/main" id="{C1AC0428-B682-48D0-BFAB-BC468B59B94B}"/>
                </a:ext>
              </a:extLst>
            </p:cNvPr>
            <p:cNvSpPr txBox="1"/>
            <p:nvPr/>
          </p:nvSpPr>
          <p:spPr>
            <a:xfrm>
              <a:off x="5646811" y="91212"/>
              <a:ext cx="8954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+mj-lt"/>
                  <a:cs typeface="+mn-ea"/>
                  <a:sym typeface="+mn-lt"/>
                </a:rPr>
                <a:t>GDN</a:t>
              </a:r>
            </a:p>
          </p:txBody>
        </p:sp>
      </p:grp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83DF852D-63D3-4D1E-85E6-953671F9A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45</a:t>
            </a:fld>
            <a:endParaRPr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BF024B9-E398-4B7C-AB85-1203D97BAE5C}"/>
              </a:ext>
            </a:extLst>
          </p:cNvPr>
          <p:cNvSpPr/>
          <p:nvPr/>
        </p:nvSpPr>
        <p:spPr>
          <a:xfrm>
            <a:off x="491864" y="1255486"/>
            <a:ext cx="5482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Capture the unique characteristics of each sensor</a:t>
            </a: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3D60FAD-A181-44F6-B888-A5FFA3D350B7}"/>
              </a:ext>
            </a:extLst>
          </p:cNvPr>
          <p:cNvSpPr/>
          <p:nvPr/>
        </p:nvSpPr>
        <p:spPr>
          <a:xfrm>
            <a:off x="491864" y="729577"/>
            <a:ext cx="37273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Sensor Embedding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F11181BF-F470-4F0F-A804-4C4582F7F3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0855" y="3148206"/>
            <a:ext cx="4136628" cy="3098318"/>
          </a:xfrm>
          <a:prstGeom prst="rect">
            <a:avLst/>
          </a:prstGeom>
        </p:spPr>
      </p:pic>
      <p:sp>
        <p:nvSpPr>
          <p:cNvPr id="9" name="梯形 8">
            <a:extLst>
              <a:ext uri="{FF2B5EF4-FFF2-40B4-BE49-F238E27FC236}">
                <a16:creationId xmlns:a16="http://schemas.microsoft.com/office/drawing/2014/main" id="{A34FC1D2-0198-48F2-ACCD-F7AC782E1292}"/>
              </a:ext>
            </a:extLst>
          </p:cNvPr>
          <p:cNvSpPr/>
          <p:nvPr/>
        </p:nvSpPr>
        <p:spPr>
          <a:xfrm flipV="1">
            <a:off x="838904" y="2749550"/>
            <a:ext cx="4600575" cy="1358900"/>
          </a:xfrm>
          <a:prstGeom prst="trapezoid">
            <a:avLst>
              <a:gd name="adj" fmla="val 74711"/>
            </a:avLst>
          </a:prstGeom>
          <a:gradFill>
            <a:gsLst>
              <a:gs pos="0">
                <a:schemeClr val="bg2">
                  <a:lumMod val="90000"/>
                  <a:alpha val="10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63500" sx="101000" sy="101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57DECF2B-5C0E-4640-A085-EC3172FAEFD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8070" t="2480" r="14250" b="68377"/>
          <a:stretch>
            <a:fillRect/>
          </a:stretch>
        </p:blipFill>
        <p:spPr>
          <a:xfrm>
            <a:off x="673065" y="1778771"/>
            <a:ext cx="4932254" cy="1590751"/>
          </a:xfrm>
          <a:custGeom>
            <a:avLst/>
            <a:gdLst>
              <a:gd name="connsiteX0" fmla="*/ 205188 w 3817144"/>
              <a:gd name="connsiteY0" fmla="*/ 0 h 1231106"/>
              <a:gd name="connsiteX1" fmla="*/ 3611956 w 3817144"/>
              <a:gd name="connsiteY1" fmla="*/ 0 h 1231106"/>
              <a:gd name="connsiteX2" fmla="*/ 3817144 w 3817144"/>
              <a:gd name="connsiteY2" fmla="*/ 205188 h 1231106"/>
              <a:gd name="connsiteX3" fmla="*/ 3817144 w 3817144"/>
              <a:gd name="connsiteY3" fmla="*/ 1025918 h 1231106"/>
              <a:gd name="connsiteX4" fmla="*/ 3611956 w 3817144"/>
              <a:gd name="connsiteY4" fmla="*/ 1231106 h 1231106"/>
              <a:gd name="connsiteX5" fmla="*/ 205188 w 3817144"/>
              <a:gd name="connsiteY5" fmla="*/ 1231106 h 1231106"/>
              <a:gd name="connsiteX6" fmla="*/ 0 w 3817144"/>
              <a:gd name="connsiteY6" fmla="*/ 1025918 h 1231106"/>
              <a:gd name="connsiteX7" fmla="*/ 0 w 3817144"/>
              <a:gd name="connsiteY7" fmla="*/ 205188 h 1231106"/>
              <a:gd name="connsiteX8" fmla="*/ 205188 w 3817144"/>
              <a:gd name="connsiteY8" fmla="*/ 0 h 1231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17144" h="1231106">
                <a:moveTo>
                  <a:pt x="205188" y="0"/>
                </a:moveTo>
                <a:lnTo>
                  <a:pt x="3611956" y="0"/>
                </a:lnTo>
                <a:cubicBezTo>
                  <a:pt x="3725278" y="0"/>
                  <a:pt x="3817144" y="91866"/>
                  <a:pt x="3817144" y="205188"/>
                </a:cubicBezTo>
                <a:lnTo>
                  <a:pt x="3817144" y="1025918"/>
                </a:lnTo>
                <a:cubicBezTo>
                  <a:pt x="3817144" y="1139240"/>
                  <a:pt x="3725278" y="1231106"/>
                  <a:pt x="3611956" y="1231106"/>
                </a:cubicBezTo>
                <a:lnTo>
                  <a:pt x="205188" y="1231106"/>
                </a:lnTo>
                <a:cubicBezTo>
                  <a:pt x="91866" y="1231106"/>
                  <a:pt x="0" y="1139240"/>
                  <a:pt x="0" y="1025918"/>
                </a:cubicBezTo>
                <a:lnTo>
                  <a:pt x="0" y="205188"/>
                </a:lnTo>
                <a:cubicBezTo>
                  <a:pt x="0" y="91866"/>
                  <a:pt x="91866" y="0"/>
                  <a:pt x="205188" y="0"/>
                </a:cubicBezTo>
                <a:close/>
              </a:path>
            </a:pathLst>
          </a:custGeom>
          <a:effectLst>
            <a:outerShdw blurRad="63500" sx="101000" sy="101000" algn="ctr" rotWithShape="0">
              <a:schemeClr val="bg1">
                <a:lumMod val="50000"/>
                <a:alpha val="40000"/>
              </a:schemeClr>
            </a:outerShdw>
          </a:effectLst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8E23F6FA-F7E9-471C-AE17-C6C4747A57F5}"/>
              </a:ext>
            </a:extLst>
          </p:cNvPr>
          <p:cNvSpPr/>
          <p:nvPr/>
        </p:nvSpPr>
        <p:spPr>
          <a:xfrm>
            <a:off x="6674696" y="2749550"/>
            <a:ext cx="4678400" cy="3115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For structure learning</a:t>
            </a:r>
          </a:p>
          <a:p>
            <a:endParaRPr lang="en-US" altLang="zh-CN" sz="1200" dirty="0"/>
          </a:p>
          <a:p>
            <a:pPr>
              <a:lnSpc>
                <a:spcPct val="120000"/>
              </a:lnSpc>
            </a:pPr>
            <a:r>
              <a:rPr lang="en-US" altLang="zh-CN" dirty="0"/>
              <a:t>To determine which sensors are related to one another</a:t>
            </a:r>
          </a:p>
          <a:p>
            <a:endParaRPr lang="en-US" altLang="zh-CN" dirty="0"/>
          </a:p>
          <a:p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</a:t>
            </a:r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attention mechanism</a:t>
            </a:r>
          </a:p>
          <a:p>
            <a:r>
              <a:rPr lang="en-US" altLang="zh-CN" sz="1200" dirty="0"/>
              <a:t>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altLang="zh-CN" dirty="0"/>
              <a:t>To perform attention over neighbors in a way that allows heterogeneous effects for different types of sensors</a:t>
            </a:r>
            <a:endParaRPr lang="zh-CN" altLang="en-US" dirty="0"/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96C171BC-290B-427C-8802-AFF09CB1A81C}"/>
              </a:ext>
            </a:extLst>
          </p:cNvPr>
          <p:cNvSpPr/>
          <p:nvPr/>
        </p:nvSpPr>
        <p:spPr>
          <a:xfrm>
            <a:off x="7667411" y="1833047"/>
            <a:ext cx="2772203" cy="571895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63500" sx="101000" sy="101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USE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6AA9EADC-37FB-48FE-977D-A468C70A95B1}"/>
                  </a:ext>
                </a:extLst>
              </p:cNvPr>
              <p:cNvSpPr/>
              <p:nvPr/>
            </p:nvSpPr>
            <p:spPr>
              <a:xfrm>
                <a:off x="6370320" y="1171432"/>
                <a:ext cx="3269677" cy="4060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zh-CN" altLang="en-US" sz="20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sz="2000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b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𝐯</m:t>
                              </m:r>
                            </m:e>
                            <m:sub>
                              <m:r>
                                <a:rPr lang="zh-CN" altLang="en-US" sz="2000" b="1" i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𝐢</m:t>
                              </m:r>
                            </m:sub>
                          </m:sSub>
                          <m:r>
                            <a:rPr lang="zh-CN" altLang="en-US" sz="2000" b="0" i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zh-CN" altLang="en-US" sz="2000" b="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000" b="0" i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ℝ</m:t>
                              </m:r>
                            </m:e>
                            <m:sup>
                              <m:r>
                                <a:rPr lang="zh-CN" altLang="en-US" sz="2000" b="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  <m:r>
                            <a:rPr lang="zh-CN" altLang="en-US" sz="2000" b="0" i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zh-CN" altLang="en-US" sz="2000" b="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zh-CN" altLang="en-US" sz="2000" b="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for</m:t>
                          </m:r>
                          <m:r>
                            <m:rPr>
                              <m:nor/>
                            </m:rPr>
                            <a:rPr lang="zh-CN" altLang="en-US" sz="2000" b="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zh-CN" altLang="en-US" sz="2000" b="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 sz="2000" b="0" i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∈{1,2,⋅⋯,</m:t>
                          </m:r>
                          <m:r>
                            <a:rPr lang="zh-CN" altLang="en-US" sz="2000" b="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</m:oMath>
                  </m:oMathPara>
                </a14:m>
                <a:endParaRPr lang="zh-CN" altLang="en-US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6AA9EADC-37FB-48FE-977D-A468C70A95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0320" y="1171432"/>
                <a:ext cx="3269677" cy="406009"/>
              </a:xfrm>
              <a:prstGeom prst="rect">
                <a:avLst/>
              </a:prstGeom>
              <a:blipFill>
                <a:blip r:embed="rId6"/>
                <a:stretch>
                  <a:fillRect t="-122388" r="-17164" b="-1865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11258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85C847B6-58C0-429F-864C-281B2346E10F}"/>
              </a:ext>
            </a:extLst>
          </p:cNvPr>
          <p:cNvSpPr/>
          <p:nvPr/>
        </p:nvSpPr>
        <p:spPr>
          <a:xfrm>
            <a:off x="6493218" y="776281"/>
            <a:ext cx="5235263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1000" sy="101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" name="矩形: 圆角 32">
            <a:extLst>
              <a:ext uri="{FF2B5EF4-FFF2-40B4-BE49-F238E27FC236}">
                <a16:creationId xmlns:a16="http://schemas.microsoft.com/office/drawing/2014/main" id="{E85FF45A-29CC-42F1-AFEE-7619DFDB3D14}"/>
              </a:ext>
            </a:extLst>
          </p:cNvPr>
          <p:cNvSpPr/>
          <p:nvPr/>
        </p:nvSpPr>
        <p:spPr>
          <a:xfrm>
            <a:off x="6493219" y="776620"/>
            <a:ext cx="1412531" cy="91406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63500" sx="101000" sy="101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Directed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graph</a:t>
            </a:r>
            <a:endParaRPr lang="zh-CN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" name="矩形 193">
            <a:extLst>
              <a:ext uri="{FF2B5EF4-FFF2-40B4-BE49-F238E27FC236}">
                <a16:creationId xmlns:a16="http://schemas.microsoft.com/office/drawing/2014/main" id="{C5E12F12-FC62-4843-A7C6-ED224EBBF473}"/>
              </a:ext>
            </a:extLst>
          </p:cNvPr>
          <p:cNvSpPr/>
          <p:nvPr/>
        </p:nvSpPr>
        <p:spPr>
          <a:xfrm>
            <a:off x="0" y="6492875"/>
            <a:ext cx="12192000" cy="3651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1000" sy="101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dirty="0" err="1">
                <a:solidFill>
                  <a:schemeClr val="accent5">
                    <a:lumMod val="75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Ailin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 Deng et al. “Graph Neural Network-Based Anomaly Detection in Multivariate Time Series”. In </a:t>
            </a:r>
            <a:r>
              <a:rPr lang="en-US" altLang="zh-CN" i="1" dirty="0">
                <a:solidFill>
                  <a:schemeClr val="accent5">
                    <a:lumMod val="75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AAAI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, 2021 </a:t>
            </a:r>
            <a:r>
              <a:rPr lang="en-US" altLang="zh-CN" dirty="0">
                <a:solidFill>
                  <a:srgbClr val="FF5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 Light" panose="020B0303030403030204" pitchFamily="34" charset="-78"/>
                <a:cs typeface="Dubai Light" panose="020B0303030403030204" pitchFamily="34" charset="-78"/>
              </a:rPr>
              <a:t>CCF-A</a:t>
            </a:r>
          </a:p>
        </p:txBody>
      </p:sp>
      <p:grpSp>
        <p:nvGrpSpPr>
          <p:cNvPr id="166" name="组合 165">
            <a:extLst>
              <a:ext uri="{FF2B5EF4-FFF2-40B4-BE49-F238E27FC236}">
                <a16:creationId xmlns:a16="http://schemas.microsoft.com/office/drawing/2014/main" id="{75E7FA55-72E6-40FD-BD28-6B524602F582}"/>
              </a:ext>
            </a:extLst>
          </p:cNvPr>
          <p:cNvGrpSpPr/>
          <p:nvPr/>
        </p:nvGrpSpPr>
        <p:grpSpPr>
          <a:xfrm>
            <a:off x="4387643" y="-372222"/>
            <a:ext cx="3416714" cy="986654"/>
            <a:chOff x="4532101" y="-372222"/>
            <a:chExt cx="3127799" cy="986654"/>
          </a:xfrm>
        </p:grpSpPr>
        <p:sp>
          <p:nvSpPr>
            <p:cNvPr id="175" name="矩形: 圆角 174">
              <a:extLst>
                <a:ext uri="{FF2B5EF4-FFF2-40B4-BE49-F238E27FC236}">
                  <a16:creationId xmlns:a16="http://schemas.microsoft.com/office/drawing/2014/main" id="{D384F63A-1ADB-47A3-A61D-9AFC4CB9092E}"/>
                </a:ext>
              </a:extLst>
            </p:cNvPr>
            <p:cNvSpPr/>
            <p:nvPr/>
          </p:nvSpPr>
          <p:spPr>
            <a:xfrm>
              <a:off x="4532101" y="-372222"/>
              <a:ext cx="3127799" cy="986653"/>
            </a:xfrm>
            <a:prstGeom prst="roundRect">
              <a:avLst>
                <a:gd name="adj" fmla="val 47564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1" name="文本框 180">
              <a:extLst>
                <a:ext uri="{FF2B5EF4-FFF2-40B4-BE49-F238E27FC236}">
                  <a16:creationId xmlns:a16="http://schemas.microsoft.com/office/drawing/2014/main" id="{C1AC0428-B682-48D0-BFAB-BC468B59B94B}"/>
                </a:ext>
              </a:extLst>
            </p:cNvPr>
            <p:cNvSpPr txBox="1"/>
            <p:nvPr/>
          </p:nvSpPr>
          <p:spPr>
            <a:xfrm>
              <a:off x="5646811" y="91212"/>
              <a:ext cx="8954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+mj-lt"/>
                  <a:cs typeface="+mn-ea"/>
                  <a:sym typeface="+mn-lt"/>
                </a:rPr>
                <a:t>GDN</a:t>
              </a:r>
            </a:p>
          </p:txBody>
        </p:sp>
      </p:grp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83DF852D-63D3-4D1E-85E6-953671F9A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46</a:t>
            </a:fld>
            <a:endParaRPr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BF024B9-E398-4B7C-AB85-1203D97BAE5C}"/>
              </a:ext>
            </a:extLst>
          </p:cNvPr>
          <p:cNvSpPr/>
          <p:nvPr/>
        </p:nvSpPr>
        <p:spPr>
          <a:xfrm>
            <a:off x="491864" y="1255486"/>
            <a:ext cx="5482216" cy="733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learns a graph structure representing dependence relationships between sensors</a:t>
            </a: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3D60FAD-A181-44F6-B888-A5FFA3D350B7}"/>
              </a:ext>
            </a:extLst>
          </p:cNvPr>
          <p:cNvSpPr/>
          <p:nvPr/>
        </p:nvSpPr>
        <p:spPr>
          <a:xfrm>
            <a:off x="491864" y="729577"/>
            <a:ext cx="48285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Graph Structure Learning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F11181BF-F470-4F0F-A804-4C4582F7F3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0855" y="3148206"/>
            <a:ext cx="4136628" cy="3098318"/>
          </a:xfrm>
          <a:prstGeom prst="rect">
            <a:avLst/>
          </a:prstGeom>
        </p:spPr>
      </p:pic>
      <p:sp>
        <p:nvSpPr>
          <p:cNvPr id="9" name="梯形 8">
            <a:extLst>
              <a:ext uri="{FF2B5EF4-FFF2-40B4-BE49-F238E27FC236}">
                <a16:creationId xmlns:a16="http://schemas.microsoft.com/office/drawing/2014/main" id="{A34FC1D2-0198-48F2-ACCD-F7AC782E1292}"/>
              </a:ext>
            </a:extLst>
          </p:cNvPr>
          <p:cNvSpPr/>
          <p:nvPr/>
        </p:nvSpPr>
        <p:spPr>
          <a:xfrm flipV="1">
            <a:off x="990855" y="4262117"/>
            <a:ext cx="2087625" cy="896496"/>
          </a:xfrm>
          <a:prstGeom prst="trapezoid">
            <a:avLst>
              <a:gd name="adj" fmla="val 35292"/>
            </a:avLst>
          </a:prstGeom>
          <a:gradFill>
            <a:gsLst>
              <a:gs pos="0">
                <a:schemeClr val="bg2">
                  <a:lumMod val="90000"/>
                  <a:alpha val="10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63500" sx="101000" sy="101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6D56D95A-E85C-4E44-9470-4F94A1B3FAC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047" t="34932" r="54617" b="30118"/>
          <a:stretch>
            <a:fillRect/>
          </a:stretch>
        </p:blipFill>
        <p:spPr>
          <a:xfrm>
            <a:off x="990855" y="2270810"/>
            <a:ext cx="3834677" cy="2316379"/>
          </a:xfrm>
          <a:custGeom>
            <a:avLst/>
            <a:gdLst>
              <a:gd name="connsiteX0" fmla="*/ 314860 w 3127374"/>
              <a:gd name="connsiteY0" fmla="*/ 0 h 1889125"/>
              <a:gd name="connsiteX1" fmla="*/ 2812514 w 3127374"/>
              <a:gd name="connsiteY1" fmla="*/ 0 h 1889125"/>
              <a:gd name="connsiteX2" fmla="*/ 3127374 w 3127374"/>
              <a:gd name="connsiteY2" fmla="*/ 314860 h 1889125"/>
              <a:gd name="connsiteX3" fmla="*/ 3127374 w 3127374"/>
              <a:gd name="connsiteY3" fmla="*/ 1574265 h 1889125"/>
              <a:gd name="connsiteX4" fmla="*/ 2812514 w 3127374"/>
              <a:gd name="connsiteY4" fmla="*/ 1889125 h 1889125"/>
              <a:gd name="connsiteX5" fmla="*/ 314860 w 3127374"/>
              <a:gd name="connsiteY5" fmla="*/ 1889125 h 1889125"/>
              <a:gd name="connsiteX6" fmla="*/ 0 w 3127374"/>
              <a:gd name="connsiteY6" fmla="*/ 1574265 h 1889125"/>
              <a:gd name="connsiteX7" fmla="*/ 0 w 3127374"/>
              <a:gd name="connsiteY7" fmla="*/ 314860 h 1889125"/>
              <a:gd name="connsiteX8" fmla="*/ 314860 w 3127374"/>
              <a:gd name="connsiteY8" fmla="*/ 0 h 188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27374" h="1889125">
                <a:moveTo>
                  <a:pt x="314860" y="0"/>
                </a:moveTo>
                <a:lnTo>
                  <a:pt x="2812514" y="0"/>
                </a:lnTo>
                <a:cubicBezTo>
                  <a:pt x="2986406" y="0"/>
                  <a:pt x="3127374" y="140968"/>
                  <a:pt x="3127374" y="314860"/>
                </a:cubicBezTo>
                <a:lnTo>
                  <a:pt x="3127374" y="1574265"/>
                </a:lnTo>
                <a:cubicBezTo>
                  <a:pt x="3127374" y="1748157"/>
                  <a:pt x="2986406" y="1889125"/>
                  <a:pt x="2812514" y="1889125"/>
                </a:cubicBezTo>
                <a:lnTo>
                  <a:pt x="314860" y="1889125"/>
                </a:lnTo>
                <a:cubicBezTo>
                  <a:pt x="140968" y="1889125"/>
                  <a:pt x="0" y="1748157"/>
                  <a:pt x="0" y="1574265"/>
                </a:cubicBezTo>
                <a:lnTo>
                  <a:pt x="0" y="314860"/>
                </a:lnTo>
                <a:cubicBezTo>
                  <a:pt x="0" y="140968"/>
                  <a:pt x="140968" y="0"/>
                  <a:pt x="314860" y="0"/>
                </a:cubicBezTo>
                <a:close/>
              </a:path>
            </a:pathLst>
          </a:custGeom>
          <a:effectLst>
            <a:outerShdw blurRad="63500" sx="101000" sy="101000" algn="ctr" rotWithShape="0">
              <a:schemeClr val="bg1">
                <a:lumMod val="50000"/>
                <a:alpha val="40000"/>
              </a:scheme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5D103050-03EE-44BE-9A5D-8299BA4D56D9}"/>
                  </a:ext>
                </a:extLst>
              </p:cNvPr>
              <p:cNvSpPr/>
              <p:nvPr/>
            </p:nvSpPr>
            <p:spPr>
              <a:xfrm>
                <a:off x="6471455" y="1808279"/>
                <a:ext cx="223984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000" dirty="0">
                    <a:solidFill>
                      <a:schemeClr val="accent1">
                        <a:lumMod val="75000"/>
                      </a:schemeClr>
                    </a:solidFill>
                  </a:rPr>
                  <a:t>For each sensor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zh-CN" altLang="en-US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5D103050-03EE-44BE-9A5D-8299BA4D56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1455" y="1808279"/>
                <a:ext cx="2239844" cy="400110"/>
              </a:xfrm>
              <a:prstGeom prst="rect">
                <a:avLst/>
              </a:prstGeom>
              <a:blipFill>
                <a:blip r:embed="rId6"/>
                <a:stretch>
                  <a:fillRect l="-2997" t="-9231" b="-2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组合 26">
            <a:extLst>
              <a:ext uri="{FF2B5EF4-FFF2-40B4-BE49-F238E27FC236}">
                <a16:creationId xmlns:a16="http://schemas.microsoft.com/office/drawing/2014/main" id="{88245E95-0A75-4849-A052-395461584FA8}"/>
              </a:ext>
            </a:extLst>
          </p:cNvPr>
          <p:cNvGrpSpPr/>
          <p:nvPr/>
        </p:nvGrpSpPr>
        <p:grpSpPr>
          <a:xfrm>
            <a:off x="6934984" y="2220328"/>
            <a:ext cx="4793498" cy="853082"/>
            <a:chOff x="6934984" y="2617577"/>
            <a:chExt cx="4793498" cy="853082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AB5E65D9-5967-4323-85CB-BCFAA84750C2}"/>
                </a:ext>
              </a:extLst>
            </p:cNvPr>
            <p:cNvSpPr/>
            <p:nvPr/>
          </p:nvSpPr>
          <p:spPr>
            <a:xfrm>
              <a:off x="7024971" y="2656553"/>
              <a:ext cx="250421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/>
                <a:t>1) candidate relations</a:t>
              </a:r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矩形 7">
                  <a:extLst>
                    <a:ext uri="{FF2B5EF4-FFF2-40B4-BE49-F238E27FC236}">
                      <a16:creationId xmlns:a16="http://schemas.microsoft.com/office/drawing/2014/main" id="{924DD3FA-D7BF-4B41-86C3-D0D1AA422A2F}"/>
                    </a:ext>
                  </a:extLst>
                </p:cNvPr>
                <p:cNvSpPr/>
                <p:nvPr/>
              </p:nvSpPr>
              <p:spPr>
                <a:xfrm>
                  <a:off x="8175904" y="3038915"/>
                  <a:ext cx="231165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"/>
                            <m:endChr m:val="}"/>
                            <m:ctrlPr>
                              <a:rPr lang="zh-CN" alt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𝒞</m:t>
                                </m:r>
                              </m:e>
                              <m:sub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zh-CN" altLang="en-US" i="0">
                                <a:latin typeface="Cambria Math" panose="02040503050406030204" pitchFamily="18" charset="0"/>
                              </a:rPr>
                              <m:t>⊆{1,2,⋯,</m:t>
                            </m:r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zh-CN" altLang="en-US" i="0">
                                <a:latin typeface="Cambria Math" panose="02040503050406030204" pitchFamily="18" charset="0"/>
                              </a:rPr>
                              <m:t>}∖{</m:t>
                            </m:r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8" name="矩形 7">
                  <a:extLst>
                    <a:ext uri="{FF2B5EF4-FFF2-40B4-BE49-F238E27FC236}">
                      <a16:creationId xmlns:a16="http://schemas.microsoft.com/office/drawing/2014/main" id="{924DD3FA-D7BF-4B41-86C3-D0D1AA422A2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5904" y="3038915"/>
                  <a:ext cx="2311658" cy="369332"/>
                </a:xfrm>
                <a:prstGeom prst="rect">
                  <a:avLst/>
                </a:prstGeom>
                <a:blipFill>
                  <a:blip r:embed="rId7"/>
                  <a:stretch>
                    <a:fillRect t="-126230" r="-22427" b="-18852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1275BFDF-677F-4880-BD99-CBCBF03640EB}"/>
                </a:ext>
              </a:extLst>
            </p:cNvPr>
            <p:cNvSpPr/>
            <p:nvPr/>
          </p:nvSpPr>
          <p:spPr>
            <a:xfrm>
              <a:off x="6934984" y="2617577"/>
              <a:ext cx="4793498" cy="853082"/>
            </a:xfrm>
            <a:prstGeom prst="roundRect">
              <a:avLst>
                <a:gd name="adj" fmla="val 20642"/>
              </a:avLst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63500" sx="101000" sy="101000" algn="ctr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C5CC5047-D9FE-4C85-90C7-264FA82FE5F4}"/>
              </a:ext>
            </a:extLst>
          </p:cNvPr>
          <p:cNvGrpSpPr/>
          <p:nvPr/>
        </p:nvGrpSpPr>
        <p:grpSpPr>
          <a:xfrm>
            <a:off x="6934984" y="3276186"/>
            <a:ext cx="4771422" cy="1493189"/>
            <a:chOff x="6934984" y="3548729"/>
            <a:chExt cx="4771422" cy="14931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矩形 9">
                  <a:extLst>
                    <a:ext uri="{FF2B5EF4-FFF2-40B4-BE49-F238E27FC236}">
                      <a16:creationId xmlns:a16="http://schemas.microsoft.com/office/drawing/2014/main" id="{60751E1E-4E96-4222-8312-3234F051ED89}"/>
                    </a:ext>
                  </a:extLst>
                </p:cNvPr>
                <p:cNvSpPr/>
                <p:nvPr/>
              </p:nvSpPr>
              <p:spPr>
                <a:xfrm>
                  <a:off x="7672519" y="4092379"/>
                  <a:ext cx="3296352" cy="82227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𝑗𝑖</m:t>
                            </m:r>
                          </m:sub>
                        </m:sSub>
                        <m:r>
                          <a:rPr lang="zh-CN" altLang="en-US" sz="2000" i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sz="2000" b="1" i="0">
                                    <a:latin typeface="Cambria Math" panose="02040503050406030204" pitchFamily="18" charset="0"/>
                                  </a:rPr>
                                  <m:t>𝐯</m:t>
                                </m:r>
                              </m:e>
                              <m:sub>
                                <m:r>
                                  <a:rPr lang="zh-CN" altLang="en-US" sz="2000" b="1" i="0">
                                    <a:latin typeface="Cambria Math" panose="02040503050406030204" pitchFamily="18" charset="0"/>
                                  </a:rPr>
                                  <m:t>𝐢</m:t>
                                </m:r>
                              </m:sub>
                              <m:sup>
                                <m:r>
                                  <a:rPr lang="zh-CN" altLang="en-US" sz="2000" b="0" i="0">
                                    <a:latin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zh-CN" altLang="en-US" sz="2000" b="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000" b="1" i="0">
                                    <a:latin typeface="Cambria Math" panose="02040503050406030204" pitchFamily="18" charset="0"/>
                                  </a:rPr>
                                  <m:t>𝐯</m:t>
                                </m:r>
                              </m:e>
                              <m:sub>
                                <m:r>
                                  <a:rPr lang="zh-CN" altLang="en-US" sz="2000" b="1" i="0">
                                    <a:latin typeface="Cambria Math" panose="02040503050406030204" pitchFamily="18" charset="0"/>
                                  </a:rPr>
                                  <m:t>𝐣</m:t>
                                </m:r>
                              </m:sub>
                            </m:sSub>
                          </m:num>
                          <m:den>
                            <m:d>
                              <m:dPr>
                                <m:begChr m:val=""/>
                                <m:endChr m:val=""/>
                                <m:ctrlPr>
                                  <a:rPr lang="zh-CN" altLang="en-US" sz="2000" b="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 sz="2000" b="0" i="0">
                                    <a:latin typeface="Cambria Math" panose="02040503050406030204" pitchFamily="18" charset="0"/>
                                  </a:rPr>
                                  <m:t>∥</m:t>
                                </m:r>
                                <m:sSub>
                                  <m:sSubPr>
                                    <m:ctrlPr>
                                      <a:rPr lang="zh-CN" altLang="en-US" sz="20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000" b="1" i="0">
                                        <a:latin typeface="Cambria Math" panose="02040503050406030204" pitchFamily="18" charset="0"/>
                                      </a:rPr>
                                      <m:t>𝐯</m:t>
                                    </m:r>
                                  </m:e>
                                  <m:sub>
                                    <m:r>
                                      <a:rPr lang="zh-CN" altLang="en-US" sz="2000" b="1" i="0">
                                        <a:latin typeface="Cambria Math" panose="02040503050406030204" pitchFamily="18" charset="0"/>
                                      </a:rPr>
                                      <m:t>𝐢</m:t>
                                    </m:r>
                                  </m:sub>
                                </m:sSub>
                                <m:r>
                                  <a:rPr lang="zh-CN" altLang="en-US" sz="2000" b="0" i="0">
                                    <a:latin typeface="Cambria Math" panose="02040503050406030204" pitchFamily="18" charset="0"/>
                                  </a:rPr>
                                  <m:t>∥</m:t>
                                </m:r>
                              </m:e>
                            </m:d>
                            <m:r>
                              <a:rPr lang="zh-CN" altLang="en-US" sz="2000" b="0" i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d>
                              <m:dPr>
                                <m:begChr m:val=""/>
                                <m:endChr m:val=""/>
                                <m:ctrlPr>
                                  <a:rPr lang="zh-CN" altLang="en-US" sz="2000" b="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 sz="2000" b="0" i="0">
                                    <a:latin typeface="Cambria Math" panose="02040503050406030204" pitchFamily="18" charset="0"/>
                                  </a:rPr>
                                  <m:t>∥</m:t>
                                </m:r>
                                <m:sSub>
                                  <m:sSubPr>
                                    <m:ctrlPr>
                                      <a:rPr lang="zh-CN" altLang="en-US" sz="20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000" b="1" i="0">
                                        <a:latin typeface="Cambria Math" panose="02040503050406030204" pitchFamily="18" charset="0"/>
                                      </a:rPr>
                                      <m:t>𝐯</m:t>
                                    </m:r>
                                  </m:e>
                                  <m:sub>
                                    <m:r>
                                      <a:rPr lang="zh-CN" altLang="en-US" sz="2000" b="1" i="0">
                                        <a:latin typeface="Cambria Math" panose="02040503050406030204" pitchFamily="18" charset="0"/>
                                      </a:rPr>
                                      <m:t>𝐣</m:t>
                                    </m:r>
                                  </m:sub>
                                </m:sSub>
                                <m:r>
                                  <a:rPr lang="zh-CN" altLang="en-US" sz="2000" b="0" i="0">
                                    <a:latin typeface="Cambria Math" panose="02040503050406030204" pitchFamily="18" charset="0"/>
                                  </a:rPr>
                                  <m:t>∥</m:t>
                                </m:r>
                              </m:e>
                            </m:d>
                          </m:den>
                        </m:f>
                        <m:r>
                          <m:rPr>
                            <m:nor/>
                          </m:rPr>
                          <a:rPr lang="zh-CN" altLang="en-US" sz="2000" b="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zh-CN" altLang="en-US" sz="2000" b="0" i="1">
                            <a:latin typeface="Cambria Math" panose="02040503050406030204" pitchFamily="18" charset="0"/>
                          </a:rPr>
                          <m:t>for</m:t>
                        </m:r>
                        <m:r>
                          <m:rPr>
                            <m:nor/>
                          </m:rPr>
                          <a:rPr lang="zh-CN" altLang="en-US" sz="2000" b="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zh-CN" altLang="en-US" sz="2000" b="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zh-CN" altLang="en-US" sz="2000" b="0" i="0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zh-CN" altLang="en-US" sz="2000" b="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b="0" i="0">
                                <a:latin typeface="Cambria Math" panose="02040503050406030204" pitchFamily="18" charset="0"/>
                              </a:rPr>
                              <m:t>𝒞</m:t>
                            </m:r>
                          </m:e>
                          <m:sub>
                            <m:r>
                              <a:rPr lang="zh-CN" altLang="en-US" sz="2000" b="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10" name="矩形 9">
                  <a:extLst>
                    <a:ext uri="{FF2B5EF4-FFF2-40B4-BE49-F238E27FC236}">
                      <a16:creationId xmlns:a16="http://schemas.microsoft.com/office/drawing/2014/main" id="{60751E1E-4E96-4222-8312-3234F051ED8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2519" y="4092379"/>
                  <a:ext cx="3296352" cy="822276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矩形: 圆角 23">
              <a:extLst>
                <a:ext uri="{FF2B5EF4-FFF2-40B4-BE49-F238E27FC236}">
                  <a16:creationId xmlns:a16="http://schemas.microsoft.com/office/drawing/2014/main" id="{2221A991-F332-411B-8346-71C1B643BC64}"/>
                </a:ext>
              </a:extLst>
            </p:cNvPr>
            <p:cNvSpPr/>
            <p:nvPr/>
          </p:nvSpPr>
          <p:spPr>
            <a:xfrm>
              <a:off x="6934984" y="3548729"/>
              <a:ext cx="4771422" cy="1493189"/>
            </a:xfrm>
            <a:prstGeom prst="roundRect">
              <a:avLst>
                <a:gd name="adj" fmla="val 12772"/>
              </a:avLst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63500" sx="101000" sy="101000" algn="ctr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6D85760F-2201-42F9-BE1E-93812DC6088E}"/>
                </a:ext>
              </a:extLst>
            </p:cNvPr>
            <p:cNvSpPr/>
            <p:nvPr/>
          </p:nvSpPr>
          <p:spPr>
            <a:xfrm>
              <a:off x="7024971" y="3597922"/>
              <a:ext cx="28520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/>
                <a:t>2) compute the similarity</a:t>
              </a:r>
              <a:endParaRPr lang="zh-CN" altLang="en-US" dirty="0"/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192F1770-FB46-4687-B763-73DD39352EB6}"/>
              </a:ext>
            </a:extLst>
          </p:cNvPr>
          <p:cNvGrpSpPr/>
          <p:nvPr/>
        </p:nvGrpSpPr>
        <p:grpSpPr>
          <a:xfrm>
            <a:off x="6934984" y="4972150"/>
            <a:ext cx="4771422" cy="902793"/>
            <a:chOff x="6934984" y="5343730"/>
            <a:chExt cx="4771422" cy="902793"/>
          </a:xfrm>
        </p:grpSpPr>
        <p:sp>
          <p:nvSpPr>
            <p:cNvPr id="26" name="矩形: 圆角 25">
              <a:extLst>
                <a:ext uri="{FF2B5EF4-FFF2-40B4-BE49-F238E27FC236}">
                  <a16:creationId xmlns:a16="http://schemas.microsoft.com/office/drawing/2014/main" id="{818D9088-4332-42F4-A8AB-45439427DA01}"/>
                </a:ext>
              </a:extLst>
            </p:cNvPr>
            <p:cNvSpPr/>
            <p:nvPr/>
          </p:nvSpPr>
          <p:spPr>
            <a:xfrm>
              <a:off x="6934984" y="5343730"/>
              <a:ext cx="4771422" cy="902793"/>
            </a:xfrm>
            <a:prstGeom prst="roundRect">
              <a:avLst>
                <a:gd name="adj" fmla="val 12772"/>
              </a:avLst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63500" sx="101000" sy="101000" algn="ctr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矩形 13">
                  <a:extLst>
                    <a:ext uri="{FF2B5EF4-FFF2-40B4-BE49-F238E27FC236}">
                      <a16:creationId xmlns:a16="http://schemas.microsoft.com/office/drawing/2014/main" id="{7E85DA19-3659-4E14-A5AC-7E00FCA26849}"/>
                    </a:ext>
                  </a:extLst>
                </p:cNvPr>
                <p:cNvSpPr/>
                <p:nvPr/>
              </p:nvSpPr>
              <p:spPr>
                <a:xfrm>
                  <a:off x="7591377" y="5827598"/>
                  <a:ext cx="3429785" cy="39164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zh-CN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𝑗𝑖</m:t>
                            </m:r>
                          </m:sub>
                        </m:sSub>
                        <m:r>
                          <a:rPr lang="zh-CN" altLang="en-US" i="0">
                            <a:latin typeface="Cambria Math" panose="02040503050406030204" pitchFamily="18" charset="0"/>
                          </a:rPr>
                          <m:t>=1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zh-CN" alt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zh-CN" altLang="en-US" i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m:rPr>
                                <m:sty m:val="p"/>
                              </m:rPr>
                              <a:rPr lang="zh-CN" altLang="en-US" i="0">
                                <a:latin typeface="Cambria Math" panose="02040503050406030204" pitchFamily="18" charset="0"/>
                              </a:rPr>
                              <m:t>Top</m:t>
                            </m:r>
                            <m:func>
                              <m:funcPr>
                                <m:ctrlP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zh-CN" altLang="en-US" i="0"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zh-CN" alt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zh-CN" alt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zh-CN" altLang="en-US" i="1">
                                                <a:latin typeface="Cambria Math" panose="02040503050406030204" pitchFamily="18" charset="0"/>
                                              </a:rPr>
                                              <m:t>𝑒</m:t>
                                            </m:r>
                                          </m:e>
                                          <m:sub>
                                            <m:r>
                                              <a:rPr lang="zh-CN" altLang="en-US" i="1">
                                                <a:latin typeface="Cambria Math" panose="02040503050406030204" pitchFamily="18" charset="0"/>
                                              </a:rPr>
                                              <m:t>𝑘𝑖</m:t>
                                            </m:r>
                                          </m:sub>
                                        </m:sSub>
                                        <m:r>
                                          <a:rPr lang="zh-CN" altLang="en-US" i="0">
                                            <a:latin typeface="Cambria Math" panose="02040503050406030204" pitchFamily="18" charset="0"/>
                                          </a:rPr>
                                          <m:t>:</m:t>
                                        </m:r>
                                        <m:r>
                                          <a:rPr lang="zh-CN" altLang="en-US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zh-CN" altLang="en-US" i="0">
                                            <a:latin typeface="Cambria Math" panose="02040503050406030204" pitchFamily="18" charset="0"/>
                                          </a:rPr>
                                          <m:t>∈</m:t>
                                        </m:r>
                                        <m:sSub>
                                          <m:sSubPr>
                                            <m:ctrlPr>
                                              <a:rPr lang="zh-CN" alt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zh-CN" altLang="en-US" i="0">
                                                <a:latin typeface="Cambria Math" panose="02040503050406030204" pitchFamily="18" charset="0"/>
                                              </a:rPr>
                                              <m:t>𝒞</m:t>
                                            </m:r>
                                          </m:e>
                                          <m:sub>
                                            <m:r>
                                              <a:rPr lang="zh-CN" altLang="en-US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e>
                            </m:func>
                          </m:e>
                        </m:d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4" name="矩形 13">
                  <a:extLst>
                    <a:ext uri="{FF2B5EF4-FFF2-40B4-BE49-F238E27FC236}">
                      <a16:creationId xmlns:a16="http://schemas.microsoft.com/office/drawing/2014/main" id="{7E85DA19-3659-4E14-A5AC-7E00FCA2684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91377" y="5827598"/>
                  <a:ext cx="3429785" cy="391646"/>
                </a:xfrm>
                <a:prstGeom prst="rect">
                  <a:avLst/>
                </a:prstGeom>
                <a:blipFill>
                  <a:blip r:embed="rId9"/>
                  <a:stretch>
                    <a:fillRect b="-937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DD7C15F0-F914-4CE9-8FF7-0C9512FC398E}"/>
                </a:ext>
              </a:extLst>
            </p:cNvPr>
            <p:cNvSpPr/>
            <p:nvPr/>
          </p:nvSpPr>
          <p:spPr>
            <a:xfrm>
              <a:off x="7024971" y="5425794"/>
              <a:ext cx="176202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/>
                <a:t>3) select edges</a:t>
              </a:r>
              <a:endParaRPr lang="zh-CN" altLang="en-US" dirty="0"/>
            </a:p>
          </p:txBody>
        </p:sp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id="{48A2E4A5-C578-4093-BED8-0179776E73D8}"/>
              </a:ext>
            </a:extLst>
          </p:cNvPr>
          <p:cNvSpPr/>
          <p:nvPr/>
        </p:nvSpPr>
        <p:spPr>
          <a:xfrm>
            <a:off x="6493218" y="5918971"/>
            <a:ext cx="27286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Get Adjacency matrix A</a:t>
            </a:r>
            <a:endParaRPr lang="zh-CN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A371F3AA-CA3B-41B8-A867-A2BB8876201B}"/>
              </a:ext>
            </a:extLst>
          </p:cNvPr>
          <p:cNvSpPr/>
          <p:nvPr/>
        </p:nvSpPr>
        <p:spPr>
          <a:xfrm>
            <a:off x="7964331" y="1287276"/>
            <a:ext cx="846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nodes</a:t>
            </a:r>
            <a:endParaRPr lang="zh-CN" altLang="en-US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00C892A9-C0D6-4792-BB57-C915A4C6AED6}"/>
              </a:ext>
            </a:extLst>
          </p:cNvPr>
          <p:cNvSpPr/>
          <p:nvPr/>
        </p:nvSpPr>
        <p:spPr>
          <a:xfrm>
            <a:off x="7964331" y="827921"/>
            <a:ext cx="822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edges</a:t>
            </a:r>
            <a:endParaRPr lang="zh-CN" altLang="en-US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65ECD7BD-AC0D-442A-A7BB-DE41B3D65EEB}"/>
              </a:ext>
            </a:extLst>
          </p:cNvPr>
          <p:cNvSpPr/>
          <p:nvPr/>
        </p:nvSpPr>
        <p:spPr>
          <a:xfrm>
            <a:off x="8809978" y="827921"/>
            <a:ext cx="1021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sensors</a:t>
            </a:r>
            <a:endParaRPr lang="zh-CN" altLang="en-US" dirty="0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C73F3977-3A6B-472B-8581-B59876B2A459}"/>
              </a:ext>
            </a:extLst>
          </p:cNvPr>
          <p:cNvSpPr/>
          <p:nvPr/>
        </p:nvSpPr>
        <p:spPr>
          <a:xfrm>
            <a:off x="8786992" y="1283658"/>
            <a:ext cx="2957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dependency relationships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659757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: 圆角 45">
            <a:extLst>
              <a:ext uri="{FF2B5EF4-FFF2-40B4-BE49-F238E27FC236}">
                <a16:creationId xmlns:a16="http://schemas.microsoft.com/office/drawing/2014/main" id="{CD19AD89-3A35-452A-8627-B995B242C0F5}"/>
              </a:ext>
            </a:extLst>
          </p:cNvPr>
          <p:cNvSpPr/>
          <p:nvPr/>
        </p:nvSpPr>
        <p:spPr>
          <a:xfrm>
            <a:off x="6191961" y="3870270"/>
            <a:ext cx="4304590" cy="57622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F7CCD387-9F2A-423C-BA33-F173519C163F}"/>
              </a:ext>
            </a:extLst>
          </p:cNvPr>
          <p:cNvSpPr>
            <a:spLocks/>
          </p:cNvSpPr>
          <p:nvPr/>
        </p:nvSpPr>
        <p:spPr>
          <a:xfrm>
            <a:off x="5565417" y="2172695"/>
            <a:ext cx="1364428" cy="48812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63500" sx="101000" sy="101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</a:rPr>
              <a:t>1) Input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194" name="矩形 193">
            <a:extLst>
              <a:ext uri="{FF2B5EF4-FFF2-40B4-BE49-F238E27FC236}">
                <a16:creationId xmlns:a16="http://schemas.microsoft.com/office/drawing/2014/main" id="{C5E12F12-FC62-4843-A7C6-ED224EBBF473}"/>
              </a:ext>
            </a:extLst>
          </p:cNvPr>
          <p:cNvSpPr/>
          <p:nvPr/>
        </p:nvSpPr>
        <p:spPr>
          <a:xfrm>
            <a:off x="0" y="6492875"/>
            <a:ext cx="12192000" cy="3651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1000" sy="101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dirty="0" err="1">
                <a:solidFill>
                  <a:schemeClr val="accent5">
                    <a:lumMod val="75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Ailin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 Deng et al. “Graph Neural Network-Based Anomaly Detection in Multivariate Time Series”. In </a:t>
            </a:r>
            <a:r>
              <a:rPr lang="en-US" altLang="zh-CN" i="1" dirty="0">
                <a:solidFill>
                  <a:schemeClr val="accent5">
                    <a:lumMod val="75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AAAI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, 2021 </a:t>
            </a:r>
            <a:r>
              <a:rPr lang="en-US" altLang="zh-CN" dirty="0">
                <a:solidFill>
                  <a:srgbClr val="FF5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 Light" panose="020B0303030403030204" pitchFamily="34" charset="-78"/>
                <a:cs typeface="Dubai Light" panose="020B0303030403030204" pitchFamily="34" charset="-78"/>
              </a:rPr>
              <a:t>CCF-A</a:t>
            </a:r>
          </a:p>
        </p:txBody>
      </p:sp>
      <p:grpSp>
        <p:nvGrpSpPr>
          <p:cNvPr id="166" name="组合 165">
            <a:extLst>
              <a:ext uri="{FF2B5EF4-FFF2-40B4-BE49-F238E27FC236}">
                <a16:creationId xmlns:a16="http://schemas.microsoft.com/office/drawing/2014/main" id="{75E7FA55-72E6-40FD-BD28-6B524602F582}"/>
              </a:ext>
            </a:extLst>
          </p:cNvPr>
          <p:cNvGrpSpPr/>
          <p:nvPr/>
        </p:nvGrpSpPr>
        <p:grpSpPr>
          <a:xfrm>
            <a:off x="4387643" y="-372222"/>
            <a:ext cx="3416714" cy="986654"/>
            <a:chOff x="4532101" y="-372222"/>
            <a:chExt cx="3127799" cy="986654"/>
          </a:xfrm>
        </p:grpSpPr>
        <p:sp>
          <p:nvSpPr>
            <p:cNvPr id="175" name="矩形: 圆角 174">
              <a:extLst>
                <a:ext uri="{FF2B5EF4-FFF2-40B4-BE49-F238E27FC236}">
                  <a16:creationId xmlns:a16="http://schemas.microsoft.com/office/drawing/2014/main" id="{D384F63A-1ADB-47A3-A61D-9AFC4CB9092E}"/>
                </a:ext>
              </a:extLst>
            </p:cNvPr>
            <p:cNvSpPr/>
            <p:nvPr/>
          </p:nvSpPr>
          <p:spPr>
            <a:xfrm>
              <a:off x="4532101" y="-372222"/>
              <a:ext cx="3127799" cy="986653"/>
            </a:xfrm>
            <a:prstGeom prst="roundRect">
              <a:avLst>
                <a:gd name="adj" fmla="val 47564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1" name="文本框 180">
              <a:extLst>
                <a:ext uri="{FF2B5EF4-FFF2-40B4-BE49-F238E27FC236}">
                  <a16:creationId xmlns:a16="http://schemas.microsoft.com/office/drawing/2014/main" id="{C1AC0428-B682-48D0-BFAB-BC468B59B94B}"/>
                </a:ext>
              </a:extLst>
            </p:cNvPr>
            <p:cNvSpPr txBox="1"/>
            <p:nvPr/>
          </p:nvSpPr>
          <p:spPr>
            <a:xfrm>
              <a:off x="5646811" y="91212"/>
              <a:ext cx="8954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+mj-lt"/>
                  <a:cs typeface="+mn-ea"/>
                  <a:sym typeface="+mn-lt"/>
                </a:rPr>
                <a:t>GDN</a:t>
              </a:r>
            </a:p>
          </p:txBody>
        </p:sp>
      </p:grp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83DF852D-63D3-4D1E-85E6-953671F9A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47</a:t>
            </a:fld>
            <a:endParaRPr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BF024B9-E398-4B7C-AB85-1203D97BAE5C}"/>
              </a:ext>
            </a:extLst>
          </p:cNvPr>
          <p:cNvSpPr/>
          <p:nvPr/>
        </p:nvSpPr>
        <p:spPr>
          <a:xfrm>
            <a:off x="491864" y="1255486"/>
            <a:ext cx="6091608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forecasts future values of each sensor </a:t>
            </a:r>
          </a:p>
          <a:p>
            <a:pPr>
              <a:spcAft>
                <a:spcPts val="600"/>
              </a:spcAft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based on a graph attention function over its neighbors</a:t>
            </a: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3D60FAD-A181-44F6-B888-A5FFA3D350B7}"/>
              </a:ext>
            </a:extLst>
          </p:cNvPr>
          <p:cNvSpPr/>
          <p:nvPr/>
        </p:nvSpPr>
        <p:spPr>
          <a:xfrm>
            <a:off x="491864" y="729577"/>
            <a:ext cx="64379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Graph Attention-Based Forecasting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F11181BF-F470-4F0F-A804-4C4582F7F3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0855" y="3148206"/>
            <a:ext cx="4136628" cy="3098318"/>
          </a:xfrm>
          <a:prstGeom prst="rect">
            <a:avLst/>
          </a:prstGeom>
        </p:spPr>
      </p:pic>
      <p:sp>
        <p:nvSpPr>
          <p:cNvPr id="9" name="梯形 8">
            <a:extLst>
              <a:ext uri="{FF2B5EF4-FFF2-40B4-BE49-F238E27FC236}">
                <a16:creationId xmlns:a16="http://schemas.microsoft.com/office/drawing/2014/main" id="{A34FC1D2-0198-48F2-ACCD-F7AC782E1292}"/>
              </a:ext>
            </a:extLst>
          </p:cNvPr>
          <p:cNvSpPr/>
          <p:nvPr/>
        </p:nvSpPr>
        <p:spPr>
          <a:xfrm flipV="1">
            <a:off x="2906147" y="4198620"/>
            <a:ext cx="2087625" cy="1087985"/>
          </a:xfrm>
          <a:prstGeom prst="trapezoid">
            <a:avLst>
              <a:gd name="adj" fmla="val 35292"/>
            </a:avLst>
          </a:prstGeom>
          <a:gradFill>
            <a:gsLst>
              <a:gs pos="0">
                <a:schemeClr val="bg2">
                  <a:lumMod val="90000"/>
                  <a:alpha val="10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63500" sx="101000" sy="101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0F10FE38-C7A7-45A5-9215-A80117E3D74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6680" t="47539" r="2197" b="14339"/>
          <a:stretch>
            <a:fillRect/>
          </a:stretch>
        </p:blipFill>
        <p:spPr>
          <a:xfrm>
            <a:off x="990855" y="2005008"/>
            <a:ext cx="4136628" cy="2310390"/>
          </a:xfrm>
          <a:custGeom>
            <a:avLst/>
            <a:gdLst>
              <a:gd name="connsiteX0" fmla="*/ 305336 w 3689349"/>
              <a:gd name="connsiteY0" fmla="*/ 0 h 2060575"/>
              <a:gd name="connsiteX1" fmla="*/ 3384013 w 3689349"/>
              <a:gd name="connsiteY1" fmla="*/ 0 h 2060575"/>
              <a:gd name="connsiteX2" fmla="*/ 3689349 w 3689349"/>
              <a:gd name="connsiteY2" fmla="*/ 305336 h 2060575"/>
              <a:gd name="connsiteX3" fmla="*/ 3689349 w 3689349"/>
              <a:gd name="connsiteY3" fmla="*/ 1755239 h 2060575"/>
              <a:gd name="connsiteX4" fmla="*/ 3384013 w 3689349"/>
              <a:gd name="connsiteY4" fmla="*/ 2060575 h 2060575"/>
              <a:gd name="connsiteX5" fmla="*/ 305336 w 3689349"/>
              <a:gd name="connsiteY5" fmla="*/ 2060575 h 2060575"/>
              <a:gd name="connsiteX6" fmla="*/ 0 w 3689349"/>
              <a:gd name="connsiteY6" fmla="*/ 1755239 h 2060575"/>
              <a:gd name="connsiteX7" fmla="*/ 0 w 3689349"/>
              <a:gd name="connsiteY7" fmla="*/ 305336 h 2060575"/>
              <a:gd name="connsiteX8" fmla="*/ 305336 w 3689349"/>
              <a:gd name="connsiteY8" fmla="*/ 0 h 2060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89349" h="2060575">
                <a:moveTo>
                  <a:pt x="305336" y="0"/>
                </a:moveTo>
                <a:lnTo>
                  <a:pt x="3384013" y="0"/>
                </a:lnTo>
                <a:cubicBezTo>
                  <a:pt x="3552645" y="0"/>
                  <a:pt x="3689349" y="136704"/>
                  <a:pt x="3689349" y="305336"/>
                </a:cubicBezTo>
                <a:lnTo>
                  <a:pt x="3689349" y="1755239"/>
                </a:lnTo>
                <a:cubicBezTo>
                  <a:pt x="3689349" y="1923871"/>
                  <a:pt x="3552645" y="2060575"/>
                  <a:pt x="3384013" y="2060575"/>
                </a:cubicBezTo>
                <a:lnTo>
                  <a:pt x="305336" y="2060575"/>
                </a:lnTo>
                <a:cubicBezTo>
                  <a:pt x="136704" y="2060575"/>
                  <a:pt x="0" y="1923871"/>
                  <a:pt x="0" y="1755239"/>
                </a:cubicBezTo>
                <a:lnTo>
                  <a:pt x="0" y="305336"/>
                </a:lnTo>
                <a:cubicBezTo>
                  <a:pt x="0" y="136704"/>
                  <a:pt x="136704" y="0"/>
                  <a:pt x="305336" y="0"/>
                </a:cubicBezTo>
                <a:close/>
              </a:path>
            </a:pathLst>
          </a:custGeom>
          <a:effectLst>
            <a:outerShdw blurRad="63500" sx="101000" sy="101000" algn="ctr" rotWithShape="0">
              <a:schemeClr val="bg1">
                <a:lumMod val="50000"/>
                <a:alpha val="40000"/>
              </a:schemeClr>
            </a:outerShdw>
          </a:effectLst>
        </p:spPr>
      </p:pic>
      <p:sp>
        <p:nvSpPr>
          <p:cNvPr id="38" name="矩形: 圆角 37">
            <a:extLst>
              <a:ext uri="{FF2B5EF4-FFF2-40B4-BE49-F238E27FC236}">
                <a16:creationId xmlns:a16="http://schemas.microsoft.com/office/drawing/2014/main" id="{D8125C3C-1EF9-4E26-AB67-6485DA4F9E94}"/>
              </a:ext>
            </a:extLst>
          </p:cNvPr>
          <p:cNvSpPr/>
          <p:nvPr/>
        </p:nvSpPr>
        <p:spPr>
          <a:xfrm>
            <a:off x="7273191" y="2172695"/>
            <a:ext cx="2723355" cy="4881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1000" sy="101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accent1">
                    <a:lumMod val="75000"/>
                  </a:schemeClr>
                </a:solidFill>
              </a:rPr>
              <a:t>2) Feature Extractor</a:t>
            </a:r>
            <a:endParaRPr lang="zh-CN" alt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9" name="矩形: 圆角 38">
            <a:extLst>
              <a:ext uri="{FF2B5EF4-FFF2-40B4-BE49-F238E27FC236}">
                <a16:creationId xmlns:a16="http://schemas.microsoft.com/office/drawing/2014/main" id="{C2CC2E74-E40F-4707-94EA-70334EA45F83}"/>
              </a:ext>
            </a:extLst>
          </p:cNvPr>
          <p:cNvSpPr>
            <a:spLocks/>
          </p:cNvSpPr>
          <p:nvPr/>
        </p:nvSpPr>
        <p:spPr>
          <a:xfrm>
            <a:off x="10339892" y="2172695"/>
            <a:ext cx="1364428" cy="4881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1000" sy="101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accent1">
                    <a:lumMod val="75000"/>
                  </a:schemeClr>
                </a:solidFill>
              </a:rPr>
              <a:t>3) Output</a:t>
            </a:r>
            <a:endParaRPr lang="zh-CN" alt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762DC625-8DB6-4031-923B-A2A53091DBD7}"/>
                  </a:ext>
                </a:extLst>
              </p:cNvPr>
              <p:cNvSpPr/>
              <p:nvPr/>
            </p:nvSpPr>
            <p:spPr>
              <a:xfrm>
                <a:off x="5563310" y="2934382"/>
                <a:ext cx="4304590" cy="7336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dirty="0"/>
                  <a:t>a </a:t>
                </a:r>
                <a:r>
                  <a:rPr lang="en-US" altLang="zh-CN" dirty="0">
                    <a:solidFill>
                      <a:schemeClr val="accent2">
                        <a:lumMod val="75000"/>
                      </a:schemeClr>
                    </a:solidFill>
                  </a:rPr>
                  <a:t>sliding window </a:t>
                </a:r>
                <a:r>
                  <a:rPr lang="en-US" altLang="zh-CN" dirty="0"/>
                  <a:t>of </a:t>
                </a:r>
                <a:r>
                  <a:rPr lang="en-US" altLang="zh-CN" dirty="0">
                    <a:solidFill>
                      <a:schemeClr val="accent2">
                        <a:lumMod val="75000"/>
                      </a:schemeClr>
                    </a:solidFill>
                  </a:rPr>
                  <a:t>size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altLang="zh-CN" dirty="0"/>
              </a:p>
              <a:p>
                <a:pPr>
                  <a:lnSpc>
                    <a:spcPct val="120000"/>
                  </a:lnSpc>
                </a:pPr>
                <a:r>
                  <a:rPr lang="en-US" altLang="zh-CN" dirty="0"/>
                  <a:t>over the historical time series data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762DC625-8DB6-4031-923B-A2A53091DB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3310" y="2934382"/>
                <a:ext cx="4304590" cy="733662"/>
              </a:xfrm>
              <a:prstGeom prst="rect">
                <a:avLst/>
              </a:prstGeom>
              <a:blipFill>
                <a:blip r:embed="rId6"/>
                <a:stretch>
                  <a:fillRect l="-1275" b="-123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0A029F14-E78E-4D44-A413-E3D53BA09393}"/>
                  </a:ext>
                </a:extLst>
              </p:cNvPr>
              <p:cNvSpPr/>
              <p:nvPr/>
            </p:nvSpPr>
            <p:spPr>
              <a:xfrm>
                <a:off x="6357351" y="3946496"/>
                <a:ext cx="3909660" cy="4456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zh-CN" altLang="en-US" sz="200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p>
                          <m:d>
                            <m:dPr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sup>
                      </m:sSup>
                      <m:r>
                        <a:rPr lang="zh-CN" altLang="en-US" sz="2000" i="0">
                          <a:latin typeface="Cambria Math" panose="02040503050406030204" pitchFamily="18" charset="0"/>
                        </a:rPr>
                        <m:t>:=</m:t>
                      </m:r>
                      <m:d>
                        <m:dPr>
                          <m:begChr m:val="["/>
                          <m:endChr m:val="]"/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zh-CN" altLang="en-US" sz="2000" i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zh-CN" altLang="en-US" sz="2000" i="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  <m:r>
                                    <a:rPr lang="zh-CN" altLang="en-US" sz="20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zh-CN" altLang="en-US" sz="2000" i="0">
                                      <a:latin typeface="Cambria Math" panose="02040503050406030204" pitchFamily="18" charset="0"/>
                                    </a:rPr>
                                    <m:t>w</m:t>
                                  </m:r>
                                </m:e>
                              </m:d>
                            </m:sup>
                          </m:sSup>
                          <m:r>
                            <a:rPr lang="zh-CN" altLang="en-US" sz="2000" i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zh-CN" altLang="en-US" sz="2000" i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zh-CN" altLang="en-US" sz="2000" i="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  <m:r>
                                    <a:rPr lang="zh-CN" altLang="en-US" sz="20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zh-CN" altLang="en-US" sz="2000" i="0">
                                      <a:latin typeface="Cambria Math" panose="02040503050406030204" pitchFamily="18" charset="0"/>
                                    </a:rPr>
                                    <m:t>w</m:t>
                                  </m:r>
                                  <m:r>
                                    <a:rPr lang="zh-CN" altLang="en-US" sz="2000" i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sup>
                          </m:sSup>
                          <m:r>
                            <a:rPr lang="zh-CN" altLang="en-US" sz="2000" i="0">
                              <a:latin typeface="Cambria Math" panose="02040503050406030204" pitchFamily="18" charset="0"/>
                            </a:rPr>
                            <m:t>,⋯,</m:t>
                          </m:r>
                          <m:sSup>
                            <m:sSupPr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zh-CN" altLang="en-US" sz="2000" i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zh-CN" altLang="en-US" sz="2000" i="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  <m:r>
                                    <a:rPr lang="zh-CN" altLang="en-US" sz="2000" i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0A029F14-E78E-4D44-A413-E3D53BA093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7351" y="3946496"/>
                <a:ext cx="3909660" cy="44563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22A7AEC8-1285-4C64-893B-1CE9E1510D6C}"/>
                  </a:ext>
                </a:extLst>
              </p:cNvPr>
              <p:cNvSpPr/>
              <p:nvPr/>
            </p:nvSpPr>
            <p:spPr>
              <a:xfrm>
                <a:off x="5605318" y="5858597"/>
                <a:ext cx="6141010" cy="3879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dirty="0"/>
                  <a:t>sensor data at the current time tick</a:t>
                </a:r>
                <a:r>
                  <a:rPr lang="zh-CN" altLang="en-US" dirty="0"/>
                  <a:t>，</a:t>
                </a:r>
                <a:r>
                  <a:rPr lang="en-US" altLang="zh-CN" dirty="0"/>
                  <a:t>i.e. 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zh-CN" altLang="en-US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d>
                          <m:dPr>
                            <m:ctrlPr>
                              <a:rPr lang="zh-CN" alt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zh-CN" altLang="en-US">
                                <a:latin typeface="Cambria Math" panose="02040503050406030204" pitchFamily="18" charset="0"/>
                              </a:rPr>
                              <m:t>t</m:t>
                            </m:r>
                            <m:r>
                              <a:rPr lang="zh-CN" altLang="en-US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zh-CN" altLang="en-US">
                                <a:latin typeface="Cambria Math" panose="02040503050406030204" pitchFamily="18" charset="0"/>
                              </a:rPr>
                              <m:t>w</m:t>
                            </m:r>
                          </m:e>
                        </m:d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22A7AEC8-1285-4C64-893B-1CE9E1510D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5318" y="5858597"/>
                <a:ext cx="6141010" cy="387927"/>
              </a:xfrm>
              <a:prstGeom prst="rect">
                <a:avLst/>
              </a:prstGeom>
              <a:blipFill>
                <a:blip r:embed="rId8"/>
                <a:stretch>
                  <a:fillRect l="-894" t="-3125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组合 43">
            <a:extLst>
              <a:ext uri="{FF2B5EF4-FFF2-40B4-BE49-F238E27FC236}">
                <a16:creationId xmlns:a16="http://schemas.microsoft.com/office/drawing/2014/main" id="{3719DB86-806E-49AC-8439-F5CE50927DE5}"/>
              </a:ext>
            </a:extLst>
          </p:cNvPr>
          <p:cNvGrpSpPr/>
          <p:nvPr/>
        </p:nvGrpSpPr>
        <p:grpSpPr>
          <a:xfrm>
            <a:off x="5605319" y="5328021"/>
            <a:ext cx="2111743" cy="504880"/>
            <a:chOff x="5605319" y="4957639"/>
            <a:chExt cx="2111743" cy="504880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260F9A44-5A83-443F-AD13-8EE73E82839C}"/>
                </a:ext>
              </a:extLst>
            </p:cNvPr>
            <p:cNvSpPr/>
            <p:nvPr/>
          </p:nvSpPr>
          <p:spPr>
            <a:xfrm>
              <a:off x="5772966" y="5010024"/>
              <a:ext cx="177644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target output</a:t>
              </a:r>
              <a:endParaRPr lang="zh-CN" altLang="en-US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3" name="矩形: 圆角 42">
              <a:extLst>
                <a:ext uri="{FF2B5EF4-FFF2-40B4-BE49-F238E27FC236}">
                  <a16:creationId xmlns:a16="http://schemas.microsoft.com/office/drawing/2014/main" id="{0651A7C9-3E85-4B41-8463-825051794FBE}"/>
                </a:ext>
              </a:extLst>
            </p:cNvPr>
            <p:cNvSpPr/>
            <p:nvPr/>
          </p:nvSpPr>
          <p:spPr>
            <a:xfrm>
              <a:off x="5605319" y="4957639"/>
              <a:ext cx="2111743" cy="504880"/>
            </a:xfrm>
            <a:prstGeom prst="roundRect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63500" sx="101000" sy="101000" algn="ctr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80733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>
            <a:extLst>
              <a:ext uri="{FF2B5EF4-FFF2-40B4-BE49-F238E27FC236}">
                <a16:creationId xmlns:a16="http://schemas.microsoft.com/office/drawing/2014/main" id="{90C1169A-66B6-4558-8D0F-4A29FFAE6D87}"/>
              </a:ext>
            </a:extLst>
          </p:cNvPr>
          <p:cNvSpPr/>
          <p:nvPr/>
        </p:nvSpPr>
        <p:spPr>
          <a:xfrm>
            <a:off x="5605319" y="4315398"/>
            <a:ext cx="6099001" cy="1931126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63500" sx="101000" sy="101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F7CCD387-9F2A-423C-BA33-F173519C163F}"/>
              </a:ext>
            </a:extLst>
          </p:cNvPr>
          <p:cNvSpPr>
            <a:spLocks/>
          </p:cNvSpPr>
          <p:nvPr/>
        </p:nvSpPr>
        <p:spPr>
          <a:xfrm>
            <a:off x="5565417" y="2172695"/>
            <a:ext cx="1364428" cy="4881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1000" sy="101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accent1">
                    <a:lumMod val="75000"/>
                  </a:schemeClr>
                </a:solidFill>
              </a:rPr>
              <a:t>1) Input</a:t>
            </a:r>
            <a:endParaRPr lang="zh-CN" alt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4" name="矩形 193">
            <a:extLst>
              <a:ext uri="{FF2B5EF4-FFF2-40B4-BE49-F238E27FC236}">
                <a16:creationId xmlns:a16="http://schemas.microsoft.com/office/drawing/2014/main" id="{C5E12F12-FC62-4843-A7C6-ED224EBBF473}"/>
              </a:ext>
            </a:extLst>
          </p:cNvPr>
          <p:cNvSpPr/>
          <p:nvPr/>
        </p:nvSpPr>
        <p:spPr>
          <a:xfrm>
            <a:off x="0" y="6492875"/>
            <a:ext cx="12192000" cy="3651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1000" sy="101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dirty="0" err="1">
                <a:solidFill>
                  <a:schemeClr val="accent5">
                    <a:lumMod val="75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Ailin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 Deng et al. “Graph Neural Network-Based Anomaly Detection in Multivariate Time Series”. In </a:t>
            </a:r>
            <a:r>
              <a:rPr lang="en-US" altLang="zh-CN" i="1" dirty="0">
                <a:solidFill>
                  <a:schemeClr val="accent5">
                    <a:lumMod val="75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AAAI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, 2021 </a:t>
            </a:r>
            <a:r>
              <a:rPr lang="en-US" altLang="zh-CN" dirty="0">
                <a:solidFill>
                  <a:srgbClr val="FF5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 Light" panose="020B0303030403030204" pitchFamily="34" charset="-78"/>
                <a:cs typeface="Dubai Light" panose="020B0303030403030204" pitchFamily="34" charset="-78"/>
              </a:rPr>
              <a:t>CCF-A</a:t>
            </a:r>
          </a:p>
        </p:txBody>
      </p:sp>
      <p:grpSp>
        <p:nvGrpSpPr>
          <p:cNvPr id="166" name="组合 165">
            <a:extLst>
              <a:ext uri="{FF2B5EF4-FFF2-40B4-BE49-F238E27FC236}">
                <a16:creationId xmlns:a16="http://schemas.microsoft.com/office/drawing/2014/main" id="{75E7FA55-72E6-40FD-BD28-6B524602F582}"/>
              </a:ext>
            </a:extLst>
          </p:cNvPr>
          <p:cNvGrpSpPr/>
          <p:nvPr/>
        </p:nvGrpSpPr>
        <p:grpSpPr>
          <a:xfrm>
            <a:off x="4387643" y="-372222"/>
            <a:ext cx="3416714" cy="986654"/>
            <a:chOff x="4532101" y="-372222"/>
            <a:chExt cx="3127799" cy="986654"/>
          </a:xfrm>
        </p:grpSpPr>
        <p:sp>
          <p:nvSpPr>
            <p:cNvPr id="175" name="矩形: 圆角 174">
              <a:extLst>
                <a:ext uri="{FF2B5EF4-FFF2-40B4-BE49-F238E27FC236}">
                  <a16:creationId xmlns:a16="http://schemas.microsoft.com/office/drawing/2014/main" id="{D384F63A-1ADB-47A3-A61D-9AFC4CB9092E}"/>
                </a:ext>
              </a:extLst>
            </p:cNvPr>
            <p:cNvSpPr/>
            <p:nvPr/>
          </p:nvSpPr>
          <p:spPr>
            <a:xfrm>
              <a:off x="4532101" y="-372222"/>
              <a:ext cx="3127799" cy="986653"/>
            </a:xfrm>
            <a:prstGeom prst="roundRect">
              <a:avLst>
                <a:gd name="adj" fmla="val 47564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1" name="文本框 180">
              <a:extLst>
                <a:ext uri="{FF2B5EF4-FFF2-40B4-BE49-F238E27FC236}">
                  <a16:creationId xmlns:a16="http://schemas.microsoft.com/office/drawing/2014/main" id="{C1AC0428-B682-48D0-BFAB-BC468B59B94B}"/>
                </a:ext>
              </a:extLst>
            </p:cNvPr>
            <p:cNvSpPr txBox="1"/>
            <p:nvPr/>
          </p:nvSpPr>
          <p:spPr>
            <a:xfrm>
              <a:off x="5646811" y="91212"/>
              <a:ext cx="8954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+mj-lt"/>
                  <a:cs typeface="+mn-ea"/>
                  <a:sym typeface="+mn-lt"/>
                </a:rPr>
                <a:t>GDN</a:t>
              </a:r>
            </a:p>
          </p:txBody>
        </p:sp>
      </p:grp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83DF852D-63D3-4D1E-85E6-953671F9A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48</a:t>
            </a:fld>
            <a:endParaRPr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BF024B9-E398-4B7C-AB85-1203D97BAE5C}"/>
              </a:ext>
            </a:extLst>
          </p:cNvPr>
          <p:cNvSpPr/>
          <p:nvPr/>
        </p:nvSpPr>
        <p:spPr>
          <a:xfrm>
            <a:off x="491864" y="1255486"/>
            <a:ext cx="6091608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forecasts future values of each sensor </a:t>
            </a:r>
          </a:p>
          <a:p>
            <a:pPr>
              <a:spcAft>
                <a:spcPts val="600"/>
              </a:spcAft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based on a graph attention function over its neighbors</a:t>
            </a: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3D60FAD-A181-44F6-B888-A5FFA3D350B7}"/>
              </a:ext>
            </a:extLst>
          </p:cNvPr>
          <p:cNvSpPr/>
          <p:nvPr/>
        </p:nvSpPr>
        <p:spPr>
          <a:xfrm>
            <a:off x="491864" y="729577"/>
            <a:ext cx="64379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Graph Attention-Based Forecasting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F11181BF-F470-4F0F-A804-4C4582F7F3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0855" y="3148206"/>
            <a:ext cx="4136628" cy="3098318"/>
          </a:xfrm>
          <a:prstGeom prst="rect">
            <a:avLst/>
          </a:prstGeom>
        </p:spPr>
      </p:pic>
      <p:sp>
        <p:nvSpPr>
          <p:cNvPr id="9" name="梯形 8">
            <a:extLst>
              <a:ext uri="{FF2B5EF4-FFF2-40B4-BE49-F238E27FC236}">
                <a16:creationId xmlns:a16="http://schemas.microsoft.com/office/drawing/2014/main" id="{A34FC1D2-0198-48F2-ACCD-F7AC782E1292}"/>
              </a:ext>
            </a:extLst>
          </p:cNvPr>
          <p:cNvSpPr/>
          <p:nvPr/>
        </p:nvSpPr>
        <p:spPr>
          <a:xfrm flipV="1">
            <a:off x="2906147" y="4198620"/>
            <a:ext cx="2087625" cy="1087985"/>
          </a:xfrm>
          <a:prstGeom prst="trapezoid">
            <a:avLst>
              <a:gd name="adj" fmla="val 35292"/>
            </a:avLst>
          </a:prstGeom>
          <a:gradFill>
            <a:gsLst>
              <a:gs pos="0">
                <a:schemeClr val="bg2">
                  <a:lumMod val="90000"/>
                  <a:alpha val="10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63500" sx="101000" sy="101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0F10FE38-C7A7-45A5-9215-A80117E3D74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6680" t="47539" r="2197" b="14339"/>
          <a:stretch>
            <a:fillRect/>
          </a:stretch>
        </p:blipFill>
        <p:spPr>
          <a:xfrm>
            <a:off x="990855" y="2005008"/>
            <a:ext cx="4136628" cy="2310390"/>
          </a:xfrm>
          <a:custGeom>
            <a:avLst/>
            <a:gdLst>
              <a:gd name="connsiteX0" fmla="*/ 305336 w 3689349"/>
              <a:gd name="connsiteY0" fmla="*/ 0 h 2060575"/>
              <a:gd name="connsiteX1" fmla="*/ 3384013 w 3689349"/>
              <a:gd name="connsiteY1" fmla="*/ 0 h 2060575"/>
              <a:gd name="connsiteX2" fmla="*/ 3689349 w 3689349"/>
              <a:gd name="connsiteY2" fmla="*/ 305336 h 2060575"/>
              <a:gd name="connsiteX3" fmla="*/ 3689349 w 3689349"/>
              <a:gd name="connsiteY3" fmla="*/ 1755239 h 2060575"/>
              <a:gd name="connsiteX4" fmla="*/ 3384013 w 3689349"/>
              <a:gd name="connsiteY4" fmla="*/ 2060575 h 2060575"/>
              <a:gd name="connsiteX5" fmla="*/ 305336 w 3689349"/>
              <a:gd name="connsiteY5" fmla="*/ 2060575 h 2060575"/>
              <a:gd name="connsiteX6" fmla="*/ 0 w 3689349"/>
              <a:gd name="connsiteY6" fmla="*/ 1755239 h 2060575"/>
              <a:gd name="connsiteX7" fmla="*/ 0 w 3689349"/>
              <a:gd name="connsiteY7" fmla="*/ 305336 h 2060575"/>
              <a:gd name="connsiteX8" fmla="*/ 305336 w 3689349"/>
              <a:gd name="connsiteY8" fmla="*/ 0 h 2060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89349" h="2060575">
                <a:moveTo>
                  <a:pt x="305336" y="0"/>
                </a:moveTo>
                <a:lnTo>
                  <a:pt x="3384013" y="0"/>
                </a:lnTo>
                <a:cubicBezTo>
                  <a:pt x="3552645" y="0"/>
                  <a:pt x="3689349" y="136704"/>
                  <a:pt x="3689349" y="305336"/>
                </a:cubicBezTo>
                <a:lnTo>
                  <a:pt x="3689349" y="1755239"/>
                </a:lnTo>
                <a:cubicBezTo>
                  <a:pt x="3689349" y="1923871"/>
                  <a:pt x="3552645" y="2060575"/>
                  <a:pt x="3384013" y="2060575"/>
                </a:cubicBezTo>
                <a:lnTo>
                  <a:pt x="305336" y="2060575"/>
                </a:lnTo>
                <a:cubicBezTo>
                  <a:pt x="136704" y="2060575"/>
                  <a:pt x="0" y="1923871"/>
                  <a:pt x="0" y="1755239"/>
                </a:cubicBezTo>
                <a:lnTo>
                  <a:pt x="0" y="305336"/>
                </a:lnTo>
                <a:cubicBezTo>
                  <a:pt x="0" y="136704"/>
                  <a:pt x="136704" y="0"/>
                  <a:pt x="305336" y="0"/>
                </a:cubicBezTo>
                <a:close/>
              </a:path>
            </a:pathLst>
          </a:custGeom>
          <a:effectLst>
            <a:outerShdw blurRad="63500" sx="101000" sy="101000" algn="ctr" rotWithShape="0">
              <a:schemeClr val="bg1">
                <a:lumMod val="50000"/>
                <a:alpha val="40000"/>
              </a:schemeClr>
            </a:outerShdw>
          </a:effectLst>
        </p:spPr>
      </p:pic>
      <p:sp>
        <p:nvSpPr>
          <p:cNvPr id="38" name="矩形: 圆角 37">
            <a:extLst>
              <a:ext uri="{FF2B5EF4-FFF2-40B4-BE49-F238E27FC236}">
                <a16:creationId xmlns:a16="http://schemas.microsoft.com/office/drawing/2014/main" id="{D8125C3C-1EF9-4E26-AB67-6485DA4F9E94}"/>
              </a:ext>
            </a:extLst>
          </p:cNvPr>
          <p:cNvSpPr/>
          <p:nvPr/>
        </p:nvSpPr>
        <p:spPr>
          <a:xfrm>
            <a:off x="7273191" y="2172695"/>
            <a:ext cx="2723355" cy="48812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63500" sx="101000" sy="101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</a:rPr>
              <a:t>2) Feature Extractor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39" name="矩形: 圆角 38">
            <a:extLst>
              <a:ext uri="{FF2B5EF4-FFF2-40B4-BE49-F238E27FC236}">
                <a16:creationId xmlns:a16="http://schemas.microsoft.com/office/drawing/2014/main" id="{C2CC2E74-E40F-4707-94EA-70334EA45F83}"/>
              </a:ext>
            </a:extLst>
          </p:cNvPr>
          <p:cNvSpPr>
            <a:spLocks/>
          </p:cNvSpPr>
          <p:nvPr/>
        </p:nvSpPr>
        <p:spPr>
          <a:xfrm>
            <a:off x="10339892" y="2172695"/>
            <a:ext cx="1364428" cy="4881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1000" sy="101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accent1">
                    <a:lumMod val="75000"/>
                  </a:schemeClr>
                </a:solidFill>
              </a:rPr>
              <a:t>3) Output</a:t>
            </a:r>
            <a:endParaRPr lang="zh-CN" alt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76B08722-1BD7-4BFB-A32A-809A3714CAC0}"/>
                  </a:ext>
                </a:extLst>
              </p:cNvPr>
              <p:cNvSpPr/>
              <p:nvPr/>
            </p:nvSpPr>
            <p:spPr>
              <a:xfrm>
                <a:off x="5565417" y="3450941"/>
                <a:ext cx="4574650" cy="8082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CN" alt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b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𝐳</m:t>
                          </m:r>
                        </m:e>
                        <m:sub>
                          <m:r>
                            <a:rPr lang="zh-CN" altLang="en-US" b="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d>
                            <m:dPr>
                              <m:ctrlPr>
                                <a:rPr lang="zh-CN" altLang="en-US" b="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b="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sup>
                      </m:sSubSup>
                      <m:r>
                        <a:rPr lang="zh-CN" altLang="en-US" b="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zh-CN" altLang="en-US" b="0" i="0">
                          <a:latin typeface="Cambria Math" panose="02040503050406030204" pitchFamily="18" charset="0"/>
                        </a:rPr>
                        <m:t>Re</m:t>
                      </m:r>
                      <m:func>
                        <m:funcPr>
                          <m:ctrlPr>
                            <a:rPr lang="zh-CN" altLang="en-US" b="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zh-CN" altLang="en-US" b="0" i="0">
                              <a:latin typeface="Cambria Math" panose="02040503050406030204" pitchFamily="18" charset="0"/>
                            </a:rPr>
                            <m:t>L</m:t>
                          </m:r>
                        </m:fName>
                        <m:e>
                          <m:r>
                            <a:rPr lang="zh-CN" altLang="en-US" b="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func>
                      <m:d>
                        <m:dPr>
                          <m:ctrlPr>
                            <a:rPr lang="zh-CN" altLang="en-US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zh-CN" altLang="en-US" b="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zh-CN" altLang="en-US" b="0" i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CN" altLang="en-US" b="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zh-CN" altLang="en-US" b="1" i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𝐖</m:t>
                          </m:r>
                          <m:sSubSup>
                            <m:sSubSupPr>
                              <m:ctrlPr>
                                <a:rPr lang="zh-CN" altLang="en-US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b="1" i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zh-CN" altLang="en-US" b="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zh-CN" altLang="en-US" b="0" i="1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b="0" i="1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bSup>
                          <m:r>
                            <a:rPr lang="zh-CN" altLang="en-US" b="0" i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limLoc m:val="undOvr"/>
                              <m:grow m:val="on"/>
                              <m:supHide m:val="on"/>
                              <m:ctrlPr>
                                <a:rPr lang="zh-CN" altLang="en-US" b="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d>
                                <m:dPr>
                                  <m:begChr m:val=""/>
                                  <m:ctrlPr>
                                    <a:rPr lang="zh-CN" alt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b="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zh-CN" altLang="en-US" b="0" i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zh-CN" altLang="en-US" b="0" i="0">
                                      <a:latin typeface="Cambria Math" panose="02040503050406030204" pitchFamily="18" charset="0"/>
                                    </a:rPr>
                                    <m:t>𝒩</m:t>
                                  </m:r>
                                  <m:r>
                                    <a:rPr lang="zh-CN" altLang="en-US" b="0" i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zh-CN" altLang="en-US" b="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b>
                            <m:sup/>
                            <m:e>
                              <m:r>
                                <a:rPr lang="zh-CN" altLang="en-US" b="0" i="0">
                                  <a:latin typeface="Cambria Math" panose="02040503050406030204" pitchFamily="18" charset="0"/>
                                </a:rPr>
                                <m:t> </m:t>
                              </m:r>
                            </m:e>
                          </m:nary>
                          <m:sSub>
                            <m:sSubPr>
                              <m:ctrlPr>
                                <a:rPr lang="zh-CN" alt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zh-CN" altLang="en-US" b="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zh-CN" altLang="en-US" b="0" i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CN" altLang="en-US" b="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zh-CN" altLang="en-US" b="1" i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𝐖</m:t>
                          </m:r>
                          <m:sSubSup>
                            <m:sSubSupPr>
                              <m:ctrlPr>
                                <a:rPr lang="zh-CN" altLang="en-US" b="1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b="1" i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zh-CN" altLang="en-US" b="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zh-CN" altLang="en-US" b="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b="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bSup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76B08722-1BD7-4BFB-A32A-809A3714CA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5417" y="3450941"/>
                <a:ext cx="4574650" cy="80823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E3D82C67-0DDB-4370-B426-F00EA13736E8}"/>
                  </a:ext>
                </a:extLst>
              </p:cNvPr>
              <p:cNvSpPr/>
              <p:nvPr/>
            </p:nvSpPr>
            <p:spPr>
              <a:xfrm>
                <a:off x="7367431" y="4446491"/>
                <a:ext cx="4192109" cy="17438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sSubSup>
                            <m:sSubSu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b="1" i="0">
                                  <a:latin typeface="Cambria Math" panose="02040503050406030204" pitchFamily="18" charset="0"/>
                                </a:rPr>
                                <m:t>𝐠</m:t>
                              </m:r>
                            </m:e>
                            <m:sub>
                              <m:r>
                                <a:rPr lang="zh-CN" altLang="en-US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zh-CN" alt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b="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bSup>
                          <m:r>
                            <a:rPr lang="zh-CN" altLang="en-US" b="0" i="0">
                              <a:latin typeface="Cambria Math" panose="02040503050406030204" pitchFamily="18" charset="0"/>
                            </a:rPr>
                            <m:t>&amp;=</m:t>
                          </m:r>
                          <m:sSub>
                            <m:sSubPr>
                              <m:ctrlPr>
                                <a:rPr lang="zh-CN" altLang="en-US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1" i="0">
                                  <a:latin typeface="Cambria Math" panose="02040503050406030204" pitchFamily="18" charset="0"/>
                                </a:rPr>
                                <m:t>𝐯</m:t>
                              </m:r>
                            </m:e>
                            <m:sub>
                              <m:r>
                                <a:rPr lang="zh-CN" altLang="en-US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zh-CN" altLang="en-US" b="0" i="0">
                              <a:latin typeface="Cambria Math" panose="02040503050406030204" pitchFamily="18" charset="0"/>
                            </a:rPr>
                            <m:t>⊕</m:t>
                          </m:r>
                          <m:r>
                            <a:rPr lang="zh-CN" altLang="en-US" b="0" i="1">
                              <a:latin typeface="Cambria Math" panose="02040503050406030204" pitchFamily="18" charset="0"/>
                            </a:rPr>
                            <m:t>𝑊</m:t>
                          </m:r>
                          <m:sSubSup>
                            <m:sSubSupPr>
                              <m:ctrlPr>
                                <a:rPr lang="zh-CN" altLang="en-US" b="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zh-CN" altLang="en-US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zh-CN" alt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b="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bSup>
                        </m:e>
                        <m:e>
                          <m:r>
                            <a:rPr lang="zh-CN" altLang="en-US" b="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zh-CN" altLang="en-US" b="0" i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zh-CN" altLang="en-US" b="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 b="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b="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zh-CN" altLang="en-US" b="0" i="0">
                              <a:latin typeface="Cambria Math" panose="02040503050406030204" pitchFamily="18" charset="0"/>
                            </a:rPr>
                            <m:t>)&amp;=</m:t>
                          </m:r>
                          <m:r>
                            <m:rPr>
                              <m:nor/>
                            </m:rPr>
                            <a:rPr lang="zh-CN" altLang="en-US" b="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zh-CN" altLang="en-US" b="0" i="1">
                              <a:latin typeface="Cambria Math" panose="02040503050406030204" pitchFamily="18" charset="0"/>
                            </a:rPr>
                            <m:t>LeakyReLU</m:t>
                          </m:r>
                          <m:r>
                            <m:rPr>
                              <m:nor/>
                            </m:rPr>
                            <a:rPr lang="zh-CN" altLang="en-US" b="0" i="1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zh-CN" altLang="en-US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zh-CN" alt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b="1" i="0">
                                      <a:latin typeface="Cambria Math" panose="02040503050406030204" pitchFamily="18" charset="0"/>
                                    </a:rPr>
                                    <m:t>𝐚</m:t>
                                  </m:r>
                                </m:e>
                                <m:sup>
                                  <m:r>
                                    <a:rPr lang="zh-CN" altLang="en-US" b="0" i="0">
                                      <a:latin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zh-CN" alt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zh-CN" altLang="en-US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zh-CN" altLang="en-US" b="1" i="0">
                                          <a:latin typeface="Cambria Math" panose="02040503050406030204" pitchFamily="18" charset="0"/>
                                        </a:rPr>
                                        <m:t>𝐠</m:t>
                                      </m:r>
                                    </m:e>
                                    <m:sub>
                                      <m:r>
                                        <a:rPr lang="zh-CN" altLang="en-US" b="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zh-CN" altLang="en-US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zh-CN" altLang="en-US" b="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</m:sup>
                                  </m:sSubSup>
                                  <m:r>
                                    <a:rPr lang="zh-CN" altLang="en-US" b="0" i="0">
                                      <a:latin typeface="Cambria Math" panose="02040503050406030204" pitchFamily="18" charset="0"/>
                                    </a:rPr>
                                    <m:t>⊕</m:t>
                                  </m:r>
                                  <m:sSubSup>
                                    <m:sSubSupPr>
                                      <m:ctrlPr>
                                        <a:rPr lang="zh-CN" altLang="en-US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zh-CN" altLang="en-US" b="1" i="0">
                                          <a:latin typeface="Cambria Math" panose="02040503050406030204" pitchFamily="18" charset="0"/>
                                        </a:rPr>
                                        <m:t>𝐠</m:t>
                                      </m:r>
                                    </m:e>
                                    <m:sub>
                                      <m:r>
                                        <a:rPr lang="zh-CN" altLang="en-US" b="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zh-CN" altLang="en-US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zh-CN" altLang="en-US" b="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</m:d>
                            </m:e>
                          </m:d>
                        </m:e>
                        <m:e>
                          <m:sSub>
                            <m:sSubPr>
                              <m:ctrlPr>
                                <a:rPr lang="zh-CN" altLang="en-US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zh-CN" altLang="en-US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zh-CN" altLang="en-US" b="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CN" altLang="en-US" b="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zh-CN" altLang="en-US" b="0" i="0">
                              <a:latin typeface="Cambria Math" panose="02040503050406030204" pitchFamily="18" charset="0"/>
                            </a:rPr>
                            <m:t>&amp;=</m:t>
                          </m:r>
                          <m:f>
                            <m:fPr>
                              <m:ctrlPr>
                                <a:rPr lang="zh-CN" altLang="en-US" b="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"/>
                                  <m:ctrlPr>
                                    <a:rPr lang="zh-CN" alt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zh-CN" altLang="en-US" b="0" i="0">
                                      <a:latin typeface="Cambria Math" panose="02040503050406030204" pitchFamily="18" charset="0"/>
                                    </a:rPr>
                                    <m:t>ex</m:t>
                                  </m:r>
                                  <m:func>
                                    <m:funcPr>
                                      <m:ctrlPr>
                                        <a:rPr lang="zh-CN" altLang="en-US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zh-CN" altLang="en-US" b="0" i="0">
                                          <a:latin typeface="Cambria Math" panose="02040503050406030204" pitchFamily="18" charset="0"/>
                                        </a:rPr>
                                        <m:t>p</m:t>
                                      </m:r>
                                    </m:fName>
                                    <m:e>
                                      <m:r>
                                        <a:rPr lang="zh-CN" altLang="en-US" b="0" i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</m:e>
                                  </m:func>
                                  <m:r>
                                    <a:rPr lang="zh-CN" altLang="en-US" b="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zh-CN" altLang="en-US" b="0" i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zh-CN" altLang="en-US" b="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zh-CN" altLang="en-US" b="0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zh-CN" altLang="en-US" b="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zh-CN" altLang="en-US" b="0" i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num>
                            <m:den>
                              <m:d>
                                <m:dPr>
                                  <m:begChr m:val=""/>
                                  <m:ctrlPr>
                                    <a:rPr lang="zh-CN" alt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limLoc m:val="undOvr"/>
                                      <m:grow m:val="on"/>
                                      <m:supHide m:val="on"/>
                                      <m:ctrlPr>
                                        <a:rPr lang="zh-CN" altLang="en-US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d>
                                        <m:dPr>
                                          <m:begChr m:val=""/>
                                          <m:endChr m:val="}"/>
                                          <m:ctrlPr>
                                            <a:rPr lang="zh-CN" altLang="en-US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zh-CN" altLang="en-US" b="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  <m:r>
                                            <a:rPr lang="zh-CN" altLang="en-US" b="0" i="0">
                                              <a:latin typeface="Cambria Math" panose="02040503050406030204" pitchFamily="18" charset="0"/>
                                            </a:rPr>
                                            <m:t>∈</m:t>
                                          </m:r>
                                          <m:r>
                                            <a:rPr lang="zh-CN" altLang="en-US" b="0" i="0">
                                              <a:latin typeface="Cambria Math" panose="02040503050406030204" pitchFamily="18" charset="0"/>
                                            </a:rPr>
                                            <m:t>𝒩</m:t>
                                          </m:r>
                                          <m:r>
                                            <a:rPr lang="zh-CN" altLang="en-US" b="0" i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zh-CN" altLang="en-US" b="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zh-CN" altLang="en-US" b="0" i="0">
                                              <a:latin typeface="Cambria Math" panose="02040503050406030204" pitchFamily="18" charset="0"/>
                                            </a:rPr>
                                            <m:t>)∪{</m:t>
                                          </m:r>
                                          <m:r>
                                            <a:rPr lang="zh-CN" altLang="en-US" b="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sub>
                                    <m:sup/>
                                    <m:e>
                                      <m:r>
                                        <a:rPr lang="zh-CN" altLang="en-US" b="0" i="0">
                                          <a:latin typeface="Cambria Math" panose="02040503050406030204" pitchFamily="18" charset="0"/>
                                        </a:rPr>
                                        <m:t> </m:t>
                                      </m:r>
                                    </m:e>
                                  </m:nary>
                                  <m:r>
                                    <m:rPr>
                                      <m:sty m:val="p"/>
                                    </m:rPr>
                                    <a:rPr lang="zh-CN" altLang="en-US" b="0" i="0">
                                      <a:latin typeface="Cambria Math" panose="02040503050406030204" pitchFamily="18" charset="0"/>
                                    </a:rPr>
                                    <m:t>ex</m:t>
                                  </m:r>
                                  <m:func>
                                    <m:funcPr>
                                      <m:ctrlPr>
                                        <a:rPr lang="zh-CN" altLang="en-US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zh-CN" altLang="en-US" b="0" i="0">
                                          <a:latin typeface="Cambria Math" panose="02040503050406030204" pitchFamily="18" charset="0"/>
                                        </a:rPr>
                                        <m:t>p</m:t>
                                      </m:r>
                                    </m:fName>
                                    <m:e>
                                      <m:r>
                                        <a:rPr lang="zh-CN" altLang="en-US" b="0" i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</m:e>
                                  </m:func>
                                  <m:r>
                                    <a:rPr lang="zh-CN" altLang="en-US" b="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zh-CN" altLang="en-US" b="0" i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zh-CN" altLang="en-US" b="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zh-CN" altLang="en-US" b="0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zh-CN" altLang="en-US" b="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zh-CN" altLang="en-US" b="0" i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den>
                          </m:f>
                        </m:e>
                      </m:eqAr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E3D82C67-0DDB-4370-B426-F00EA13736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7431" y="4446491"/>
                <a:ext cx="4192109" cy="174381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>
            <a:extLst>
              <a:ext uri="{FF2B5EF4-FFF2-40B4-BE49-F238E27FC236}">
                <a16:creationId xmlns:a16="http://schemas.microsoft.com/office/drawing/2014/main" id="{77BE638B-0B1D-4669-AB8D-72A37D7A6346}"/>
              </a:ext>
            </a:extLst>
          </p:cNvPr>
          <p:cNvSpPr/>
          <p:nvPr/>
        </p:nvSpPr>
        <p:spPr>
          <a:xfrm>
            <a:off x="5663137" y="4697365"/>
            <a:ext cx="1410964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compute</a:t>
            </a:r>
          </a:p>
          <a:p>
            <a:pPr algn="ctr">
              <a:spcAft>
                <a:spcPts val="1200"/>
              </a:spcAft>
            </a:pP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attention</a:t>
            </a:r>
          </a:p>
          <a:p>
            <a:pPr algn="ctr">
              <a:spcAft>
                <a:spcPts val="1200"/>
              </a:spcAft>
            </a:pP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coefficients</a:t>
            </a:r>
            <a:endParaRPr lang="zh-CN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CB144C20-9A3A-466E-9412-52B97E490383}"/>
                  </a:ext>
                </a:extLst>
              </p:cNvPr>
              <p:cNvSpPr/>
              <p:nvPr/>
            </p:nvSpPr>
            <p:spPr>
              <a:xfrm>
                <a:off x="5565417" y="3019628"/>
                <a:ext cx="3324243" cy="3696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>
                    <a:solidFill>
                      <a:srgbClr val="7030A0"/>
                    </a:solidFill>
                  </a:rPr>
                  <a:t>Aggregated representation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b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𝐳</m:t>
                        </m:r>
                      </m:e>
                      <m:sub>
                        <m:r>
                          <a:rPr lang="zh-CN" alt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CN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</m:oMath>
                </a14:m>
                <a:endParaRPr lang="zh-CN" alt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CB144C20-9A3A-466E-9412-52B97E4903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5417" y="3019628"/>
                <a:ext cx="3324243" cy="369653"/>
              </a:xfrm>
              <a:prstGeom prst="rect">
                <a:avLst/>
              </a:prstGeom>
              <a:blipFill>
                <a:blip r:embed="rId8"/>
                <a:stretch>
                  <a:fillRect l="-1651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3323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6AFD9AE4-96A2-4D9F-978B-6F1A09E6C760}"/>
              </a:ext>
            </a:extLst>
          </p:cNvPr>
          <p:cNvSpPr/>
          <p:nvPr/>
        </p:nvSpPr>
        <p:spPr>
          <a:xfrm>
            <a:off x="5565417" y="2865431"/>
            <a:ext cx="6130384" cy="599780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63500" sx="101000" sy="101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F7CCD387-9F2A-423C-BA33-F173519C163F}"/>
              </a:ext>
            </a:extLst>
          </p:cNvPr>
          <p:cNvSpPr>
            <a:spLocks/>
          </p:cNvSpPr>
          <p:nvPr/>
        </p:nvSpPr>
        <p:spPr>
          <a:xfrm>
            <a:off x="5565417" y="2172695"/>
            <a:ext cx="1364428" cy="4881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1000" sy="101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accent1">
                    <a:lumMod val="75000"/>
                  </a:schemeClr>
                </a:solidFill>
              </a:rPr>
              <a:t>1) Input</a:t>
            </a:r>
            <a:endParaRPr lang="zh-CN" alt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4" name="矩形 193">
            <a:extLst>
              <a:ext uri="{FF2B5EF4-FFF2-40B4-BE49-F238E27FC236}">
                <a16:creationId xmlns:a16="http://schemas.microsoft.com/office/drawing/2014/main" id="{C5E12F12-FC62-4843-A7C6-ED224EBBF473}"/>
              </a:ext>
            </a:extLst>
          </p:cNvPr>
          <p:cNvSpPr/>
          <p:nvPr/>
        </p:nvSpPr>
        <p:spPr>
          <a:xfrm>
            <a:off x="0" y="6492875"/>
            <a:ext cx="12192000" cy="3651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1000" sy="101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dirty="0" err="1">
                <a:solidFill>
                  <a:schemeClr val="accent5">
                    <a:lumMod val="75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Ailin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 Deng et al. “Graph Neural Network-Based Anomaly Detection in Multivariate Time Series”. In </a:t>
            </a:r>
            <a:r>
              <a:rPr lang="en-US" altLang="zh-CN" i="1" dirty="0">
                <a:solidFill>
                  <a:schemeClr val="accent5">
                    <a:lumMod val="75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AAAI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, 2021 </a:t>
            </a:r>
            <a:r>
              <a:rPr lang="en-US" altLang="zh-CN" dirty="0">
                <a:solidFill>
                  <a:srgbClr val="FF5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 Light" panose="020B0303030403030204" pitchFamily="34" charset="-78"/>
                <a:cs typeface="Dubai Light" panose="020B0303030403030204" pitchFamily="34" charset="-78"/>
              </a:rPr>
              <a:t>CCF-A</a:t>
            </a:r>
          </a:p>
        </p:txBody>
      </p:sp>
      <p:grpSp>
        <p:nvGrpSpPr>
          <p:cNvPr id="166" name="组合 165">
            <a:extLst>
              <a:ext uri="{FF2B5EF4-FFF2-40B4-BE49-F238E27FC236}">
                <a16:creationId xmlns:a16="http://schemas.microsoft.com/office/drawing/2014/main" id="{75E7FA55-72E6-40FD-BD28-6B524602F582}"/>
              </a:ext>
            </a:extLst>
          </p:cNvPr>
          <p:cNvGrpSpPr/>
          <p:nvPr/>
        </p:nvGrpSpPr>
        <p:grpSpPr>
          <a:xfrm>
            <a:off x="4387643" y="-372222"/>
            <a:ext cx="3416714" cy="986654"/>
            <a:chOff x="4532101" y="-372222"/>
            <a:chExt cx="3127799" cy="986654"/>
          </a:xfrm>
        </p:grpSpPr>
        <p:sp>
          <p:nvSpPr>
            <p:cNvPr id="175" name="矩形: 圆角 174">
              <a:extLst>
                <a:ext uri="{FF2B5EF4-FFF2-40B4-BE49-F238E27FC236}">
                  <a16:creationId xmlns:a16="http://schemas.microsoft.com/office/drawing/2014/main" id="{D384F63A-1ADB-47A3-A61D-9AFC4CB9092E}"/>
                </a:ext>
              </a:extLst>
            </p:cNvPr>
            <p:cNvSpPr/>
            <p:nvPr/>
          </p:nvSpPr>
          <p:spPr>
            <a:xfrm>
              <a:off x="4532101" y="-372222"/>
              <a:ext cx="3127799" cy="986653"/>
            </a:xfrm>
            <a:prstGeom prst="roundRect">
              <a:avLst>
                <a:gd name="adj" fmla="val 47564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1" name="文本框 180">
              <a:extLst>
                <a:ext uri="{FF2B5EF4-FFF2-40B4-BE49-F238E27FC236}">
                  <a16:creationId xmlns:a16="http://schemas.microsoft.com/office/drawing/2014/main" id="{C1AC0428-B682-48D0-BFAB-BC468B59B94B}"/>
                </a:ext>
              </a:extLst>
            </p:cNvPr>
            <p:cNvSpPr txBox="1"/>
            <p:nvPr/>
          </p:nvSpPr>
          <p:spPr>
            <a:xfrm>
              <a:off x="5646811" y="91212"/>
              <a:ext cx="8954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+mj-lt"/>
                  <a:cs typeface="+mn-ea"/>
                  <a:sym typeface="+mn-lt"/>
                </a:rPr>
                <a:t>GDN</a:t>
              </a:r>
            </a:p>
          </p:txBody>
        </p:sp>
      </p:grp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83DF852D-63D3-4D1E-85E6-953671F9A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49</a:t>
            </a:fld>
            <a:endParaRPr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BF024B9-E398-4B7C-AB85-1203D97BAE5C}"/>
              </a:ext>
            </a:extLst>
          </p:cNvPr>
          <p:cNvSpPr/>
          <p:nvPr/>
        </p:nvSpPr>
        <p:spPr>
          <a:xfrm>
            <a:off x="491864" y="1255486"/>
            <a:ext cx="6091608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forecasts future values of each sensor </a:t>
            </a:r>
          </a:p>
          <a:p>
            <a:pPr>
              <a:spcAft>
                <a:spcPts val="600"/>
              </a:spcAft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based on a graph attention function over its neighbors</a:t>
            </a: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3D60FAD-A181-44F6-B888-A5FFA3D350B7}"/>
              </a:ext>
            </a:extLst>
          </p:cNvPr>
          <p:cNvSpPr/>
          <p:nvPr/>
        </p:nvSpPr>
        <p:spPr>
          <a:xfrm>
            <a:off x="491864" y="729577"/>
            <a:ext cx="64379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Graph Attention-Based Forecasting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F11181BF-F470-4F0F-A804-4C4582F7F3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0855" y="3148206"/>
            <a:ext cx="4136628" cy="3098318"/>
          </a:xfrm>
          <a:prstGeom prst="rect">
            <a:avLst/>
          </a:prstGeom>
        </p:spPr>
      </p:pic>
      <p:sp>
        <p:nvSpPr>
          <p:cNvPr id="9" name="梯形 8">
            <a:extLst>
              <a:ext uri="{FF2B5EF4-FFF2-40B4-BE49-F238E27FC236}">
                <a16:creationId xmlns:a16="http://schemas.microsoft.com/office/drawing/2014/main" id="{A34FC1D2-0198-48F2-ACCD-F7AC782E1292}"/>
              </a:ext>
            </a:extLst>
          </p:cNvPr>
          <p:cNvSpPr/>
          <p:nvPr/>
        </p:nvSpPr>
        <p:spPr>
          <a:xfrm flipV="1">
            <a:off x="2906147" y="4198620"/>
            <a:ext cx="2087625" cy="1087985"/>
          </a:xfrm>
          <a:prstGeom prst="trapezoid">
            <a:avLst>
              <a:gd name="adj" fmla="val 35292"/>
            </a:avLst>
          </a:prstGeom>
          <a:gradFill>
            <a:gsLst>
              <a:gs pos="0">
                <a:schemeClr val="bg2">
                  <a:lumMod val="90000"/>
                  <a:alpha val="10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63500" sx="101000" sy="101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0F10FE38-C7A7-45A5-9215-A80117E3D74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6680" t="47539" r="2197" b="14339"/>
          <a:stretch>
            <a:fillRect/>
          </a:stretch>
        </p:blipFill>
        <p:spPr>
          <a:xfrm>
            <a:off x="990855" y="2005008"/>
            <a:ext cx="4136628" cy="2310390"/>
          </a:xfrm>
          <a:custGeom>
            <a:avLst/>
            <a:gdLst>
              <a:gd name="connsiteX0" fmla="*/ 305336 w 3689349"/>
              <a:gd name="connsiteY0" fmla="*/ 0 h 2060575"/>
              <a:gd name="connsiteX1" fmla="*/ 3384013 w 3689349"/>
              <a:gd name="connsiteY1" fmla="*/ 0 h 2060575"/>
              <a:gd name="connsiteX2" fmla="*/ 3689349 w 3689349"/>
              <a:gd name="connsiteY2" fmla="*/ 305336 h 2060575"/>
              <a:gd name="connsiteX3" fmla="*/ 3689349 w 3689349"/>
              <a:gd name="connsiteY3" fmla="*/ 1755239 h 2060575"/>
              <a:gd name="connsiteX4" fmla="*/ 3384013 w 3689349"/>
              <a:gd name="connsiteY4" fmla="*/ 2060575 h 2060575"/>
              <a:gd name="connsiteX5" fmla="*/ 305336 w 3689349"/>
              <a:gd name="connsiteY5" fmla="*/ 2060575 h 2060575"/>
              <a:gd name="connsiteX6" fmla="*/ 0 w 3689349"/>
              <a:gd name="connsiteY6" fmla="*/ 1755239 h 2060575"/>
              <a:gd name="connsiteX7" fmla="*/ 0 w 3689349"/>
              <a:gd name="connsiteY7" fmla="*/ 305336 h 2060575"/>
              <a:gd name="connsiteX8" fmla="*/ 305336 w 3689349"/>
              <a:gd name="connsiteY8" fmla="*/ 0 h 2060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89349" h="2060575">
                <a:moveTo>
                  <a:pt x="305336" y="0"/>
                </a:moveTo>
                <a:lnTo>
                  <a:pt x="3384013" y="0"/>
                </a:lnTo>
                <a:cubicBezTo>
                  <a:pt x="3552645" y="0"/>
                  <a:pt x="3689349" y="136704"/>
                  <a:pt x="3689349" y="305336"/>
                </a:cubicBezTo>
                <a:lnTo>
                  <a:pt x="3689349" y="1755239"/>
                </a:lnTo>
                <a:cubicBezTo>
                  <a:pt x="3689349" y="1923871"/>
                  <a:pt x="3552645" y="2060575"/>
                  <a:pt x="3384013" y="2060575"/>
                </a:cubicBezTo>
                <a:lnTo>
                  <a:pt x="305336" y="2060575"/>
                </a:lnTo>
                <a:cubicBezTo>
                  <a:pt x="136704" y="2060575"/>
                  <a:pt x="0" y="1923871"/>
                  <a:pt x="0" y="1755239"/>
                </a:cubicBezTo>
                <a:lnTo>
                  <a:pt x="0" y="305336"/>
                </a:lnTo>
                <a:cubicBezTo>
                  <a:pt x="0" y="136704"/>
                  <a:pt x="136704" y="0"/>
                  <a:pt x="305336" y="0"/>
                </a:cubicBezTo>
                <a:close/>
              </a:path>
            </a:pathLst>
          </a:custGeom>
          <a:effectLst>
            <a:outerShdw blurRad="63500" sx="101000" sy="101000" algn="ctr" rotWithShape="0">
              <a:schemeClr val="bg1">
                <a:lumMod val="50000"/>
                <a:alpha val="40000"/>
              </a:schemeClr>
            </a:outerShdw>
          </a:effectLst>
        </p:spPr>
      </p:pic>
      <p:sp>
        <p:nvSpPr>
          <p:cNvPr id="38" name="矩形: 圆角 37">
            <a:extLst>
              <a:ext uri="{FF2B5EF4-FFF2-40B4-BE49-F238E27FC236}">
                <a16:creationId xmlns:a16="http://schemas.microsoft.com/office/drawing/2014/main" id="{D8125C3C-1EF9-4E26-AB67-6485DA4F9E94}"/>
              </a:ext>
            </a:extLst>
          </p:cNvPr>
          <p:cNvSpPr/>
          <p:nvPr/>
        </p:nvSpPr>
        <p:spPr>
          <a:xfrm>
            <a:off x="7273191" y="2172695"/>
            <a:ext cx="2723355" cy="4881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1000" sy="101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accent1">
                    <a:lumMod val="75000"/>
                  </a:schemeClr>
                </a:solidFill>
              </a:rPr>
              <a:t>2) Feature Extractor</a:t>
            </a:r>
            <a:endParaRPr lang="zh-CN" alt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9" name="矩形: 圆角 38">
            <a:extLst>
              <a:ext uri="{FF2B5EF4-FFF2-40B4-BE49-F238E27FC236}">
                <a16:creationId xmlns:a16="http://schemas.microsoft.com/office/drawing/2014/main" id="{C2CC2E74-E40F-4707-94EA-70334EA45F83}"/>
              </a:ext>
            </a:extLst>
          </p:cNvPr>
          <p:cNvSpPr>
            <a:spLocks/>
          </p:cNvSpPr>
          <p:nvPr/>
        </p:nvSpPr>
        <p:spPr>
          <a:xfrm>
            <a:off x="10339892" y="2172695"/>
            <a:ext cx="1364428" cy="48812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63500" sx="101000" sy="101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</a:rPr>
              <a:t>3) Output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71BBE875-C0BD-4DBF-90F8-6E4F8557E1AC}"/>
              </a:ext>
            </a:extLst>
          </p:cNvPr>
          <p:cNvGrpSpPr/>
          <p:nvPr/>
        </p:nvGrpSpPr>
        <p:grpSpPr>
          <a:xfrm>
            <a:off x="5565417" y="2865431"/>
            <a:ext cx="6130384" cy="550215"/>
            <a:chOff x="5565417" y="2865431"/>
            <a:chExt cx="6130384" cy="5502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矩形 2">
                  <a:extLst>
                    <a:ext uri="{FF2B5EF4-FFF2-40B4-BE49-F238E27FC236}">
                      <a16:creationId xmlns:a16="http://schemas.microsoft.com/office/drawing/2014/main" id="{7617D0D6-A4F2-4185-97AB-02489A86D361}"/>
                    </a:ext>
                  </a:extLst>
                </p:cNvPr>
                <p:cNvSpPr/>
                <p:nvPr/>
              </p:nvSpPr>
              <p:spPr>
                <a:xfrm>
                  <a:off x="9993797" y="2865431"/>
                  <a:ext cx="1702004" cy="55021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}"/>
                            <m:ctrlPr>
                              <a:rPr lang="zh-CN" alt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zh-CN" altLang="en-US" sz="20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sz="2000" b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𝐳</m:t>
                                </m:r>
                              </m:e>
                              <m:sub>
                                <m:r>
                                  <a:rPr lang="zh-CN" altLang="en-US" sz="2000" b="0" i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zh-CN" altLang="en-US" sz="2000" b="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zh-CN" altLang="en-US" sz="2000" b="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sup>
                            </m:sSubSup>
                            <m:r>
                              <a:rPr lang="zh-CN" altLang="en-US" sz="2000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,⋯,</m:t>
                            </m:r>
                            <m:sSubSup>
                              <m:sSubSupPr>
                                <m:ctrlPr>
                                  <a:rPr lang="zh-CN" altLang="en-US" sz="2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sz="2000" b="1" i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𝐳</m:t>
                                </m:r>
                              </m:e>
                              <m:sub>
                                <m:r>
                                  <a:rPr lang="zh-CN" altLang="en-US" sz="2000" b="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zh-CN" altLang="en-US" sz="2000" b="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zh-CN" altLang="en-US" sz="2000" b="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sup>
                            </m:sSubSup>
                          </m:e>
                        </m:d>
                      </m:oMath>
                    </m:oMathPara>
                  </a14:m>
                  <a:endParaRPr lang="zh-CN" altLang="en-US" sz="20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矩形 2">
                  <a:extLst>
                    <a:ext uri="{FF2B5EF4-FFF2-40B4-BE49-F238E27FC236}">
                      <a16:creationId xmlns:a16="http://schemas.microsoft.com/office/drawing/2014/main" id="{7617D0D6-A4F2-4185-97AB-02489A86D36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93797" y="2865431"/>
                  <a:ext cx="1702004" cy="55021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矩形 9">
                  <a:extLst>
                    <a:ext uri="{FF2B5EF4-FFF2-40B4-BE49-F238E27FC236}">
                      <a16:creationId xmlns:a16="http://schemas.microsoft.com/office/drawing/2014/main" id="{820F86F8-A0A5-4616-9573-ED2FCB9E4BCD}"/>
                    </a:ext>
                  </a:extLst>
                </p:cNvPr>
                <p:cNvSpPr/>
                <p:nvPr/>
              </p:nvSpPr>
              <p:spPr>
                <a:xfrm>
                  <a:off x="5565417" y="2940483"/>
                  <a:ext cx="3769083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sz="2000" dirty="0">
                      <a:solidFill>
                        <a:srgbClr val="7030A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Representations of </a:t>
                  </a:r>
                  <a14:m>
                    <m:oMath xmlns:m="http://schemas.openxmlformats.org/officeDocument/2006/math">
                      <m:r>
                        <a:rPr lang="en-US" altLang="zh-CN" sz="2000" i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𝑁</m:t>
                      </m:r>
                    </m:oMath>
                  </a14:m>
                  <a:r>
                    <a:rPr lang="en-US" altLang="zh-CN" sz="2000" dirty="0">
                      <a:solidFill>
                        <a:srgbClr val="7030A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nodes </a:t>
                  </a:r>
                  <a:endParaRPr lang="zh-CN" altLang="en-US" sz="2000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0" name="矩形 9">
                  <a:extLst>
                    <a:ext uri="{FF2B5EF4-FFF2-40B4-BE49-F238E27FC236}">
                      <a16:creationId xmlns:a16="http://schemas.microsoft.com/office/drawing/2014/main" id="{820F86F8-A0A5-4616-9573-ED2FCB9E4BC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5417" y="2940483"/>
                  <a:ext cx="3769083" cy="400110"/>
                </a:xfrm>
                <a:prstGeom prst="rect">
                  <a:avLst/>
                </a:prstGeom>
                <a:blipFill>
                  <a:blip r:embed="rId7"/>
                  <a:stretch>
                    <a:fillRect l="-1780" t="-9091" b="-3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EBDF7846-D114-4182-8412-2A3FBAB1D0BE}"/>
              </a:ext>
            </a:extLst>
          </p:cNvPr>
          <p:cNvGrpSpPr/>
          <p:nvPr/>
        </p:nvGrpSpPr>
        <p:grpSpPr>
          <a:xfrm>
            <a:off x="5571311" y="3810577"/>
            <a:ext cx="6178363" cy="939768"/>
            <a:chOff x="5571311" y="3618305"/>
            <a:chExt cx="6178363" cy="9397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343FE4F2-76E5-4F35-9F87-68BFCC037AB9}"/>
                    </a:ext>
                  </a:extLst>
                </p:cNvPr>
                <p:cNvSpPr/>
                <p:nvPr/>
              </p:nvSpPr>
              <p:spPr>
                <a:xfrm>
                  <a:off x="7870150" y="3618305"/>
                  <a:ext cx="3879524" cy="55297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zh-CN" altLang="en-US" sz="2000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zh-CN" altLang="en-US" sz="2000" b="1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zh-CN" altLang="en-US" sz="2000" b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𝐬</m:t>
                                </m:r>
                              </m:e>
                            </m:acc>
                          </m:e>
                          <m:sup>
                            <m:d>
                              <m:dPr>
                                <m:ctrlPr>
                                  <a:rPr lang="zh-CN" altLang="en-US" sz="2000" b="1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 sz="2000" b="1" i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𝐭</m:t>
                                </m:r>
                              </m:e>
                            </m:d>
                          </m:sup>
                        </m:sSup>
                        <m:r>
                          <a:rPr lang="zh-CN" altLang="en-US" sz="2000" b="0" i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zh-CN" altLang="en-US" sz="2000" b="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b="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zh-CN" altLang="en-US" sz="2000" b="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d>
                          <m:dPr>
                            <m:ctrlPr>
                              <a:rPr lang="zh-CN" altLang="en-US" sz="2000" b="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zh-CN" altLang="en-US" sz="2000" b="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CN" altLang="en-US" sz="2000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000" b="1" i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𝐯</m:t>
                                    </m:r>
                                  </m:e>
                                  <m:sub>
                                    <m:r>
                                      <a:rPr lang="zh-CN" altLang="en-US" sz="2000" b="0" i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zh-CN" altLang="en-US" sz="2000" b="0" i="0">
                                    <a:latin typeface="Cambria Math" panose="02040503050406030204" pitchFamily="18" charset="0"/>
                                  </a:rPr>
                                  <m:t>∘</m:t>
                                </m:r>
                                <m:sSubSup>
                                  <m:sSubSupPr>
                                    <m:ctrlPr>
                                      <a:rPr lang="zh-CN" altLang="en-US" sz="20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2000" b="1" i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𝐳</m:t>
                                    </m:r>
                                  </m:e>
                                  <m:sub>
                                    <m:r>
                                      <a:rPr lang="zh-CN" altLang="en-US" sz="2000" b="0" i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zh-CN" altLang="en-US" sz="2000" b="0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zh-CN" altLang="en-US" sz="2000" b="0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</m:sup>
                                </m:sSubSup>
                                <m:r>
                                  <a:rPr lang="zh-CN" altLang="en-US" sz="2000" b="0" i="0">
                                    <a:latin typeface="Cambria Math" panose="02040503050406030204" pitchFamily="18" charset="0"/>
                                  </a:rPr>
                                  <m:t>,⋯,</m:t>
                                </m:r>
                                <m:sSub>
                                  <m:sSubPr>
                                    <m:ctrlPr>
                                      <a:rPr lang="zh-CN" altLang="en-US" sz="2000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000" b="1" i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𝐯</m:t>
                                    </m:r>
                                  </m:e>
                                  <m:sub>
                                    <m:r>
                                      <a:rPr lang="zh-CN" altLang="en-US" sz="2000" b="0" i="1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  <m:r>
                                  <a:rPr lang="zh-CN" altLang="en-US" sz="2000" b="0" i="0">
                                    <a:latin typeface="Cambria Math" panose="02040503050406030204" pitchFamily="18" charset="0"/>
                                  </a:rPr>
                                  <m:t>∘</m:t>
                                </m:r>
                                <m:sSubSup>
                                  <m:sSubSupPr>
                                    <m:ctrlPr>
                                      <a:rPr lang="zh-CN" altLang="en-US" sz="20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2000" b="1" i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𝐳</m:t>
                                    </m:r>
                                  </m:e>
                                  <m:sub>
                                    <m:r>
                                      <a:rPr lang="zh-CN" altLang="en-US" sz="2000" b="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zh-CN" altLang="en-US" sz="2000" b="0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zh-CN" altLang="en-US" sz="2000" b="0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</m:d>
                          </m:e>
                        </m:d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343FE4F2-76E5-4F35-9F87-68BFCC037AB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0150" y="3618305"/>
                  <a:ext cx="3879524" cy="55297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矩形 7">
                  <a:extLst>
                    <a:ext uri="{FF2B5EF4-FFF2-40B4-BE49-F238E27FC236}">
                      <a16:creationId xmlns:a16="http://schemas.microsoft.com/office/drawing/2014/main" id="{6573B453-A079-4DF2-9E90-9B50001B0431}"/>
                    </a:ext>
                  </a:extLst>
                </p:cNvPr>
                <p:cNvSpPr/>
                <p:nvPr/>
              </p:nvSpPr>
              <p:spPr>
                <a:xfrm>
                  <a:off x="9456596" y="4250296"/>
                  <a:ext cx="2208810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400" dirty="0">
                      <a:solidFill>
                        <a:schemeClr val="bg1">
                          <a:lumMod val="50000"/>
                        </a:schemeClr>
                      </a:solidFill>
                    </a:rPr>
                    <a:t>output dimensionality </a:t>
                  </a:r>
                  <a14:m>
                    <m:oMath xmlns:m="http://schemas.openxmlformats.org/officeDocument/2006/math">
                      <m:r>
                        <a:rPr lang="en-US" altLang="zh-CN" sz="14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a14:m>
                  <a:endParaRPr lang="zh-CN" altLang="en-US" sz="14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" name="矩形 7">
                  <a:extLst>
                    <a:ext uri="{FF2B5EF4-FFF2-40B4-BE49-F238E27FC236}">
                      <a16:creationId xmlns:a16="http://schemas.microsoft.com/office/drawing/2014/main" id="{6573B453-A079-4DF2-9E90-9B50001B043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56596" y="4250296"/>
                  <a:ext cx="2208810" cy="307777"/>
                </a:xfrm>
                <a:prstGeom prst="rect">
                  <a:avLst/>
                </a:prstGeom>
                <a:blipFill>
                  <a:blip r:embed="rId9"/>
                  <a:stretch>
                    <a:fillRect l="-826" t="-4000" b="-2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CB243330-8C67-47D1-846A-2790817F5805}"/>
                </a:ext>
              </a:extLst>
            </p:cNvPr>
            <p:cNvSpPr/>
            <p:nvPr/>
          </p:nvSpPr>
          <p:spPr>
            <a:xfrm>
              <a:off x="5571311" y="3634168"/>
              <a:ext cx="198790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000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Target output</a:t>
              </a:r>
              <a:endParaRPr lang="zh-CN" altLang="en-US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BFFEFA16-C0E5-4405-AF62-21085495750D}"/>
              </a:ext>
            </a:extLst>
          </p:cNvPr>
          <p:cNvGrpSpPr/>
          <p:nvPr/>
        </p:nvGrpSpPr>
        <p:grpSpPr>
          <a:xfrm>
            <a:off x="5605319" y="5182049"/>
            <a:ext cx="6161910" cy="967037"/>
            <a:chOff x="5605319" y="5182049"/>
            <a:chExt cx="6161910" cy="967037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07051EB1-E8D6-46D7-89FC-A50A10745F8D}"/>
                </a:ext>
              </a:extLst>
            </p:cNvPr>
            <p:cNvSpPr/>
            <p:nvPr/>
          </p:nvSpPr>
          <p:spPr>
            <a:xfrm>
              <a:off x="5605319" y="5182049"/>
              <a:ext cx="23647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rgbClr val="FF5B5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Mean Squared Error</a:t>
              </a:r>
              <a:endParaRPr lang="zh-CN" altLang="en-US" dirty="0">
                <a:solidFill>
                  <a:srgbClr val="FF5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矩形 12">
                  <a:extLst>
                    <a:ext uri="{FF2B5EF4-FFF2-40B4-BE49-F238E27FC236}">
                      <a16:creationId xmlns:a16="http://schemas.microsoft.com/office/drawing/2014/main" id="{255F0C74-3517-4F23-8482-82677D0EB88A}"/>
                    </a:ext>
                  </a:extLst>
                </p:cNvPr>
                <p:cNvSpPr/>
                <p:nvPr/>
              </p:nvSpPr>
              <p:spPr>
                <a:xfrm>
                  <a:off x="7449958" y="5227872"/>
                  <a:ext cx="4317271" cy="92121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zh-CN" altLang="en-US" i="1" smtClean="0">
                                <a:solidFill>
                                  <a:srgbClr val="FF5B5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solidFill>
                                  <a:srgbClr val="FF5B5B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zh-CN" altLang="en-US" i="0">
                                <a:solidFill>
                                  <a:srgbClr val="FF5B5B"/>
                                </a:solidFill>
                                <a:latin typeface="Cambria Math" panose="02040503050406030204" pitchFamily="18" charset="0"/>
                              </a:rPr>
                              <m:t>MSE</m:t>
                            </m:r>
                          </m:sub>
                        </m:sSub>
                        <m:r>
                          <a:rPr lang="zh-CN" altLang="en-US" i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zh-CN" alt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CN" altLang="en-US" i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train</m:t>
                                </m:r>
                                <m:r>
                                  <m:rPr>
                                    <m:nor/>
                                  </m:rP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  <m:r>
                              <a:rPr lang="zh-CN" altLang="en-US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den>
                        </m:f>
                        <m:nary>
                          <m:naryPr>
                            <m:chr m:val="∑"/>
                            <m:limLoc m:val="undOvr"/>
                            <m:grow m:val="on"/>
                            <m:ctrlPr>
                              <a:rPr lang="zh-CN" alt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zh-CN" altLang="en-US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zh-CN" altLang="en-US" i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  <m:sup>
                            <m:sSub>
                              <m:sSubPr>
                                <m:ctrlP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train</m:t>
                                </m:r>
                                <m:r>
                                  <m:rPr>
                                    <m:nor/>
                                  </m:rP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</m:sup>
                          <m:e>
                            <m:r>
                              <a:rPr lang="zh-CN" altLang="en-US" i="0">
                                <a:latin typeface="Cambria Math" panose="02040503050406030204" pitchFamily="18" charset="0"/>
                              </a:rPr>
                              <m:t> </m:t>
                            </m:r>
                          </m:e>
                        </m:nary>
                        <m:sSubSup>
                          <m:sSubSupPr>
                            <m:ctrlPr>
                              <a:rPr lang="zh-CN" alt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"/>
                                <m:endChr m:val=""/>
                                <m:ctrlP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 i="0">
                                    <a:latin typeface="Cambria Math" panose="02040503050406030204" pitchFamily="18" charset="0"/>
                                  </a:rPr>
                                  <m:t>∥</m:t>
                                </m:r>
                                <m:sSup>
                                  <m:sSupPr>
                                    <m:ctrlPr>
                                      <a:rPr lang="zh-CN" altLang="en-US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zh-CN" altLang="en-US" i="1">
                                            <a:solidFill>
                                              <a:schemeClr val="accent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zh-CN" altLang="en-US" b="1" i="0">
                                            <a:solidFill>
                                              <a:schemeClr val="accent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𝐬</m:t>
                                        </m:r>
                                      </m:e>
                                    </m:acc>
                                  </m:e>
                                  <m:sup>
                                    <m:d>
                                      <m:dPr>
                                        <m:ctrlPr>
                                          <a:rPr lang="zh-CN" altLang="en-US" b="1" i="1">
                                            <a:solidFill>
                                              <a:schemeClr val="accent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zh-CN" altLang="en-US" b="1" i="0">
                                            <a:solidFill>
                                              <a:schemeClr val="accent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𝐭</m:t>
                                        </m:r>
                                      </m:e>
                                    </m:d>
                                  </m:sup>
                                </m:sSup>
                                <m:r>
                                  <a:rPr lang="zh-CN" altLang="en-US" b="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zh-CN" alt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b="1" i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𝐬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zh-CN" altLang="en-US" b="1" i="1">
                                            <a:solidFill>
                                              <a:schemeClr val="accent1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zh-CN" altLang="en-US" b="1" i="0">
                                            <a:solidFill>
                                              <a:schemeClr val="accent1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𝐭</m:t>
                                        </m:r>
                                      </m:e>
                                    </m:d>
                                  </m:sup>
                                </m:sSup>
                                <m:r>
                                  <a:rPr lang="zh-CN" altLang="en-US" b="0" i="0">
                                    <a:latin typeface="Cambria Math" panose="02040503050406030204" pitchFamily="18" charset="0"/>
                                  </a:rPr>
                                  <m:t>∥</m:t>
                                </m:r>
                              </m:e>
                            </m:d>
                          </m:e>
                          <m:sub>
                            <m:r>
                              <a:rPr lang="zh-CN" altLang="en-US" b="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zh-CN" altLang="en-US" b="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3" name="矩形 12">
                  <a:extLst>
                    <a:ext uri="{FF2B5EF4-FFF2-40B4-BE49-F238E27FC236}">
                      <a16:creationId xmlns:a16="http://schemas.microsoft.com/office/drawing/2014/main" id="{255F0C74-3517-4F23-8482-82677D0EB88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49958" y="5227872"/>
                  <a:ext cx="4317271" cy="92121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7" name="矩形: 圆角 26">
            <a:extLst>
              <a:ext uri="{FF2B5EF4-FFF2-40B4-BE49-F238E27FC236}">
                <a16:creationId xmlns:a16="http://schemas.microsoft.com/office/drawing/2014/main" id="{78B9C903-8BEF-433D-BAC0-963748576A73}"/>
              </a:ext>
            </a:extLst>
          </p:cNvPr>
          <p:cNvSpPr/>
          <p:nvPr/>
        </p:nvSpPr>
        <p:spPr>
          <a:xfrm>
            <a:off x="5565417" y="3708214"/>
            <a:ext cx="6130384" cy="1065878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63500" sx="101000" sy="101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207D1CA0-13EF-4FD8-B7CA-280019D76D6A}"/>
              </a:ext>
            </a:extLst>
          </p:cNvPr>
          <p:cNvSpPr/>
          <p:nvPr/>
        </p:nvSpPr>
        <p:spPr>
          <a:xfrm>
            <a:off x="5582727" y="5018644"/>
            <a:ext cx="6130384" cy="1227880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63500" sx="101000" sy="101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007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组合 45">
            <a:extLst>
              <a:ext uri="{FF2B5EF4-FFF2-40B4-BE49-F238E27FC236}">
                <a16:creationId xmlns:a16="http://schemas.microsoft.com/office/drawing/2014/main" id="{8C133C1B-9C6B-4789-A5EE-96AE04069035}"/>
              </a:ext>
            </a:extLst>
          </p:cNvPr>
          <p:cNvGrpSpPr/>
          <p:nvPr/>
        </p:nvGrpSpPr>
        <p:grpSpPr>
          <a:xfrm>
            <a:off x="454576" y="4489902"/>
            <a:ext cx="4252093" cy="525383"/>
            <a:chOff x="457200" y="5557292"/>
            <a:chExt cx="4252093" cy="525383"/>
          </a:xfrm>
        </p:grpSpPr>
        <p:sp>
          <p:nvSpPr>
            <p:cNvPr id="47" name="矩形: 圆角 46">
              <a:extLst>
                <a:ext uri="{FF2B5EF4-FFF2-40B4-BE49-F238E27FC236}">
                  <a16:creationId xmlns:a16="http://schemas.microsoft.com/office/drawing/2014/main" id="{D1818D0A-9877-4567-B7AE-B34E821466C8}"/>
                </a:ext>
              </a:extLst>
            </p:cNvPr>
            <p:cNvSpPr/>
            <p:nvPr/>
          </p:nvSpPr>
          <p:spPr>
            <a:xfrm>
              <a:off x="457200" y="5557292"/>
              <a:ext cx="4252093" cy="52538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63500" sx="101000" sy="101000" algn="ctr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0F796912-650E-4493-828E-7E3BB3A864D3}"/>
                </a:ext>
              </a:extLst>
            </p:cNvPr>
            <p:cNvSpPr/>
            <p:nvPr/>
          </p:nvSpPr>
          <p:spPr>
            <a:xfrm>
              <a:off x="2542726" y="5557292"/>
              <a:ext cx="45719" cy="52538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63500" sx="101000" sy="101000" algn="ctr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9F02C4DD-4E49-4C8C-8C74-78E6752BBA0A}"/>
              </a:ext>
            </a:extLst>
          </p:cNvPr>
          <p:cNvGrpSpPr/>
          <p:nvPr/>
        </p:nvGrpSpPr>
        <p:grpSpPr>
          <a:xfrm>
            <a:off x="457200" y="5557292"/>
            <a:ext cx="4252093" cy="525383"/>
            <a:chOff x="457200" y="5557292"/>
            <a:chExt cx="4252093" cy="525383"/>
          </a:xfrm>
        </p:grpSpPr>
        <p:sp>
          <p:nvSpPr>
            <p:cNvPr id="42" name="矩形: 圆角 41">
              <a:extLst>
                <a:ext uri="{FF2B5EF4-FFF2-40B4-BE49-F238E27FC236}">
                  <a16:creationId xmlns:a16="http://schemas.microsoft.com/office/drawing/2014/main" id="{02719395-B543-459B-9BB0-CC0F37102181}"/>
                </a:ext>
              </a:extLst>
            </p:cNvPr>
            <p:cNvSpPr/>
            <p:nvPr/>
          </p:nvSpPr>
          <p:spPr>
            <a:xfrm>
              <a:off x="457200" y="5557292"/>
              <a:ext cx="4252093" cy="52538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63500" sx="101000" sy="101000" algn="ctr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CD20A263-805A-4544-B2BB-8FAE3B8B537C}"/>
                </a:ext>
              </a:extLst>
            </p:cNvPr>
            <p:cNvSpPr/>
            <p:nvPr/>
          </p:nvSpPr>
          <p:spPr>
            <a:xfrm>
              <a:off x="2523624" y="5557292"/>
              <a:ext cx="45719" cy="52538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63500" sx="101000" sy="101000" algn="ctr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5E6DFB9-E1B6-4A3F-B969-A4CC4B349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10FD5CD6-56FB-472A-B10A-11F295594B89}"/>
              </a:ext>
            </a:extLst>
          </p:cNvPr>
          <p:cNvGrpSpPr/>
          <p:nvPr/>
        </p:nvGrpSpPr>
        <p:grpSpPr>
          <a:xfrm>
            <a:off x="4387643" y="-372222"/>
            <a:ext cx="3416714" cy="986654"/>
            <a:chOff x="4532101" y="-372222"/>
            <a:chExt cx="3127799" cy="986654"/>
          </a:xfrm>
        </p:grpSpPr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A92429F6-188D-428E-81F3-2BCC0CDB0EF4}"/>
                </a:ext>
              </a:extLst>
            </p:cNvPr>
            <p:cNvSpPr/>
            <p:nvPr/>
          </p:nvSpPr>
          <p:spPr>
            <a:xfrm>
              <a:off x="4532101" y="-372222"/>
              <a:ext cx="3127799" cy="986653"/>
            </a:xfrm>
            <a:prstGeom prst="roundRect">
              <a:avLst>
                <a:gd name="adj" fmla="val 47564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6CF6E2A6-AD85-4AB3-8EE2-A3DFDAC0A017}"/>
                </a:ext>
              </a:extLst>
            </p:cNvPr>
            <p:cNvSpPr txBox="1"/>
            <p:nvPr/>
          </p:nvSpPr>
          <p:spPr>
            <a:xfrm>
              <a:off x="5057629" y="91212"/>
              <a:ext cx="207380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+mj-lt"/>
                  <a:cs typeface="+mn-ea"/>
                  <a:sym typeface="+mn-lt"/>
                </a:rPr>
                <a:t>Introduction</a:t>
              </a:r>
              <a:endParaRPr lang="zh-CN" altLang="en-US" sz="2800" b="1" dirty="0">
                <a:solidFill>
                  <a:schemeClr val="bg1"/>
                </a:solidFill>
                <a:latin typeface="+mj-lt"/>
                <a:cs typeface="+mn-ea"/>
                <a:sym typeface="+mn-lt"/>
              </a:endParaRPr>
            </a:p>
          </p:txBody>
        </p:sp>
      </p:grp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5B9ADAEA-8D8A-4E58-832C-87FB8E64802B}"/>
              </a:ext>
            </a:extLst>
          </p:cNvPr>
          <p:cNvSpPr/>
          <p:nvPr/>
        </p:nvSpPr>
        <p:spPr>
          <a:xfrm>
            <a:off x="457200" y="1043939"/>
            <a:ext cx="11257280" cy="2532638"/>
          </a:xfrm>
          <a:prstGeom prst="roundRect">
            <a:avLst>
              <a:gd name="adj" fmla="val 8128"/>
            </a:avLst>
          </a:prstGeom>
          <a:noFill/>
          <a:ln>
            <a:solidFill>
              <a:schemeClr val="accent1"/>
            </a:solidFill>
          </a:ln>
          <a:effectLst>
            <a:outerShdw blurRad="63500" sx="101000" sy="101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D5E69615-5FBE-4F33-8AF9-0008A2066E4F}"/>
              </a:ext>
            </a:extLst>
          </p:cNvPr>
          <p:cNvSpPr/>
          <p:nvPr/>
        </p:nvSpPr>
        <p:spPr>
          <a:xfrm>
            <a:off x="4808299" y="811801"/>
            <a:ext cx="2575402" cy="464273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1000" sy="101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accent1">
                    <a:lumMod val="50000"/>
                  </a:schemeClr>
                </a:solidFill>
              </a:rPr>
              <a:t>Applications</a:t>
            </a:r>
            <a:endParaRPr lang="zh-CN" alt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9E617BAF-C8F6-447B-BD25-11860FF68A5A}"/>
              </a:ext>
            </a:extLst>
          </p:cNvPr>
          <p:cNvGrpSpPr/>
          <p:nvPr/>
        </p:nvGrpSpPr>
        <p:grpSpPr>
          <a:xfrm>
            <a:off x="632701" y="1590566"/>
            <a:ext cx="2723606" cy="1838434"/>
            <a:chOff x="1282591" y="1837980"/>
            <a:chExt cx="2723606" cy="1838434"/>
          </a:xfrm>
        </p:grpSpPr>
        <p:pic>
          <p:nvPicPr>
            <p:cNvPr id="9" name="Picture 2" descr="25个有助于销售成功的忠告_销售技巧_销售诀窍">
              <a:extLst>
                <a:ext uri="{FF2B5EF4-FFF2-40B4-BE49-F238E27FC236}">
                  <a16:creationId xmlns:a16="http://schemas.microsoft.com/office/drawing/2014/main" id="{E3C8F2A0-F19A-4AA9-9225-874028EEC1DB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2591" y="1837980"/>
              <a:ext cx="2723606" cy="18384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921DC41-75BF-4A4F-8AF4-3BC62429A780}"/>
                </a:ext>
              </a:extLst>
            </p:cNvPr>
            <p:cNvSpPr>
              <a:spLocks/>
            </p:cNvSpPr>
            <p:nvPr/>
          </p:nvSpPr>
          <p:spPr>
            <a:xfrm>
              <a:off x="1282591" y="1837980"/>
              <a:ext cx="2723606" cy="1838434"/>
            </a:xfrm>
            <a:prstGeom prst="rect">
              <a:avLst/>
            </a:prstGeom>
            <a:gradFill>
              <a:gsLst>
                <a:gs pos="100000">
                  <a:schemeClr val="tx1">
                    <a:lumMod val="95000"/>
                    <a:lumOff val="5000"/>
                    <a:alpha val="80000"/>
                  </a:schemeClr>
                </a:gs>
                <a:gs pos="0">
                  <a:schemeClr val="bg1">
                    <a:alpha val="0"/>
                  </a:schemeClr>
                </a:gs>
                <a:gs pos="45000">
                  <a:schemeClr val="tx1">
                    <a:lumMod val="95000"/>
                    <a:lumOff val="5000"/>
                    <a:alpha val="4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63500" sx="101000" sy="101000" algn="ctr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2B3BC931-EDDF-4D74-9609-3B4EA994BD0C}"/>
              </a:ext>
            </a:extLst>
          </p:cNvPr>
          <p:cNvGrpSpPr/>
          <p:nvPr/>
        </p:nvGrpSpPr>
        <p:grpSpPr>
          <a:xfrm>
            <a:off x="3344866" y="1590566"/>
            <a:ext cx="2723606" cy="1838434"/>
            <a:chOff x="3451911" y="1739542"/>
            <a:chExt cx="2723606" cy="1838434"/>
          </a:xfrm>
        </p:grpSpPr>
        <p:pic>
          <p:nvPicPr>
            <p:cNvPr id="14" name="Picture 8" descr="Share Market LIVE: Sensex ends 1,861 points higher, Nifty at 8,297; RIL,  HDFC Bank, Kotak Bank top performers">
              <a:extLst>
                <a:ext uri="{FF2B5EF4-FFF2-40B4-BE49-F238E27FC236}">
                  <a16:creationId xmlns:a16="http://schemas.microsoft.com/office/drawing/2014/main" id="{1570C397-6180-45B4-81A9-2BF0FE962E94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1911" y="1739542"/>
              <a:ext cx="2723606" cy="18384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609B2CA3-06E7-4511-925E-FDF0E421CCD9}"/>
                </a:ext>
              </a:extLst>
            </p:cNvPr>
            <p:cNvSpPr>
              <a:spLocks/>
            </p:cNvSpPr>
            <p:nvPr/>
          </p:nvSpPr>
          <p:spPr>
            <a:xfrm>
              <a:off x="3451911" y="1739542"/>
              <a:ext cx="2723606" cy="1838434"/>
            </a:xfrm>
            <a:prstGeom prst="rect">
              <a:avLst/>
            </a:prstGeom>
            <a:gradFill>
              <a:gsLst>
                <a:gs pos="100000">
                  <a:schemeClr val="tx1">
                    <a:lumMod val="95000"/>
                    <a:lumOff val="5000"/>
                    <a:alpha val="80000"/>
                  </a:schemeClr>
                </a:gs>
                <a:gs pos="0">
                  <a:schemeClr val="bg1">
                    <a:alpha val="0"/>
                  </a:schemeClr>
                </a:gs>
                <a:gs pos="42000">
                  <a:schemeClr val="tx1">
                    <a:lumMod val="95000"/>
                    <a:lumOff val="5000"/>
                    <a:alpha val="4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63500" sx="101000" sy="101000" algn="ctr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ED1602F0-947A-404C-B6F7-EC7EBE5346E0}"/>
              </a:ext>
            </a:extLst>
          </p:cNvPr>
          <p:cNvGrpSpPr/>
          <p:nvPr/>
        </p:nvGrpSpPr>
        <p:grpSpPr>
          <a:xfrm>
            <a:off x="6057031" y="1590566"/>
            <a:ext cx="2723606" cy="1838434"/>
            <a:chOff x="6165603" y="1756354"/>
            <a:chExt cx="2723606" cy="1838434"/>
          </a:xfrm>
        </p:grpSpPr>
        <p:pic>
          <p:nvPicPr>
            <p:cNvPr id="13" name="Picture 6" descr="3部手机3个气象数据手机“天气预报”哪家强">
              <a:extLst>
                <a:ext uri="{FF2B5EF4-FFF2-40B4-BE49-F238E27FC236}">
                  <a16:creationId xmlns:a16="http://schemas.microsoft.com/office/drawing/2014/main" id="{2F8B8C86-7E16-4CC7-9B14-CA5A444E3BA3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5603" y="1756354"/>
              <a:ext cx="2723606" cy="18384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010B5601-9A6E-4F5F-8E1B-D5FE192F94FC}"/>
                </a:ext>
              </a:extLst>
            </p:cNvPr>
            <p:cNvSpPr>
              <a:spLocks/>
            </p:cNvSpPr>
            <p:nvPr/>
          </p:nvSpPr>
          <p:spPr>
            <a:xfrm>
              <a:off x="6165603" y="1756354"/>
              <a:ext cx="2723606" cy="1838434"/>
            </a:xfrm>
            <a:prstGeom prst="rect">
              <a:avLst/>
            </a:prstGeom>
            <a:gradFill>
              <a:gsLst>
                <a:gs pos="100000">
                  <a:schemeClr val="tx1">
                    <a:lumMod val="95000"/>
                    <a:lumOff val="5000"/>
                    <a:alpha val="80000"/>
                  </a:schemeClr>
                </a:gs>
                <a:gs pos="0">
                  <a:schemeClr val="bg1">
                    <a:alpha val="0"/>
                  </a:schemeClr>
                </a:gs>
                <a:gs pos="44000">
                  <a:schemeClr val="tx1">
                    <a:lumMod val="95000"/>
                    <a:lumOff val="5000"/>
                    <a:alpha val="4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63500" sx="101000" sy="101000" algn="ctr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992BC501-8106-43BC-AB65-85BAAF78092D}"/>
              </a:ext>
            </a:extLst>
          </p:cNvPr>
          <p:cNvGrpSpPr/>
          <p:nvPr/>
        </p:nvGrpSpPr>
        <p:grpSpPr>
          <a:xfrm>
            <a:off x="8769196" y="1590566"/>
            <a:ext cx="2723606" cy="1838434"/>
            <a:chOff x="8769196" y="1590566"/>
            <a:chExt cx="2723606" cy="1838434"/>
          </a:xfrm>
        </p:grpSpPr>
        <p:pic>
          <p:nvPicPr>
            <p:cNvPr id="2050" name="Picture 2" descr="長假首日交通運行平穩有序，明日道路交通流量將略有緩解- 壹讀">
              <a:extLst>
                <a:ext uri="{FF2B5EF4-FFF2-40B4-BE49-F238E27FC236}">
                  <a16:creationId xmlns:a16="http://schemas.microsoft.com/office/drawing/2014/main" id="{A8FD1CCF-493F-463F-AA31-4F0CE340BC75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9196" y="1590566"/>
              <a:ext cx="2723606" cy="18384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D3ED3737-19DB-4910-8A74-F05FA136F457}"/>
                </a:ext>
              </a:extLst>
            </p:cNvPr>
            <p:cNvSpPr>
              <a:spLocks/>
            </p:cNvSpPr>
            <p:nvPr/>
          </p:nvSpPr>
          <p:spPr>
            <a:xfrm>
              <a:off x="8769196" y="1590566"/>
              <a:ext cx="2723606" cy="1838434"/>
            </a:xfrm>
            <a:prstGeom prst="rect">
              <a:avLst/>
            </a:prstGeom>
            <a:gradFill>
              <a:gsLst>
                <a:gs pos="100000">
                  <a:schemeClr val="tx1">
                    <a:lumMod val="95000"/>
                    <a:lumOff val="5000"/>
                    <a:alpha val="80000"/>
                  </a:schemeClr>
                </a:gs>
                <a:gs pos="0">
                  <a:schemeClr val="bg1">
                    <a:alpha val="0"/>
                  </a:schemeClr>
                </a:gs>
                <a:gs pos="45000">
                  <a:schemeClr val="tx1">
                    <a:lumMod val="95000"/>
                    <a:lumOff val="5000"/>
                    <a:alpha val="4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63500" sx="101000" sy="101000" algn="ctr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25" name="矩形 24">
            <a:extLst>
              <a:ext uri="{FF2B5EF4-FFF2-40B4-BE49-F238E27FC236}">
                <a16:creationId xmlns:a16="http://schemas.microsoft.com/office/drawing/2014/main" id="{5D209B35-2C71-45E3-843C-FAEB3390F63D}"/>
              </a:ext>
            </a:extLst>
          </p:cNvPr>
          <p:cNvSpPr/>
          <p:nvPr/>
        </p:nvSpPr>
        <p:spPr>
          <a:xfrm>
            <a:off x="644142" y="3059668"/>
            <a:ext cx="2042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Production </a:t>
            </a:r>
            <a:r>
              <a:rPr lang="zh-CN" altLang="en-US" dirty="0">
                <a:solidFill>
                  <a:schemeClr val="bg1"/>
                </a:solidFill>
              </a:rPr>
              <a:t>Sales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39FFE722-4ACA-47E0-9605-3CD19A0BE8BF}"/>
              </a:ext>
            </a:extLst>
          </p:cNvPr>
          <p:cNvSpPr/>
          <p:nvPr/>
        </p:nvSpPr>
        <p:spPr>
          <a:xfrm>
            <a:off x="8769196" y="3059668"/>
            <a:ext cx="1375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T</a:t>
            </a:r>
            <a:r>
              <a:rPr lang="zh-CN" altLang="en-US" dirty="0">
                <a:solidFill>
                  <a:schemeClr val="bg1"/>
                </a:solidFill>
              </a:rPr>
              <a:t>raffic flow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1C6B9F57-102B-4AF5-9081-07F02BC4F988}"/>
              </a:ext>
            </a:extLst>
          </p:cNvPr>
          <p:cNvSpPr/>
          <p:nvPr/>
        </p:nvSpPr>
        <p:spPr>
          <a:xfrm>
            <a:off x="6039060" y="3059668"/>
            <a:ext cx="2036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W</a:t>
            </a:r>
            <a:r>
              <a:rPr lang="zh-CN" altLang="en-US" dirty="0">
                <a:solidFill>
                  <a:schemeClr val="bg1"/>
                </a:solidFill>
              </a:rPr>
              <a:t>eather forecast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386FE763-D432-457C-A736-693FE03C8CBA}"/>
              </a:ext>
            </a:extLst>
          </p:cNvPr>
          <p:cNvSpPr/>
          <p:nvPr/>
        </p:nvSpPr>
        <p:spPr>
          <a:xfrm>
            <a:off x="3351229" y="3059668"/>
            <a:ext cx="1358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Stock price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A435EE50-5FE4-4DF0-B59C-FA03CFE49C5B}"/>
              </a:ext>
            </a:extLst>
          </p:cNvPr>
          <p:cNvSpPr/>
          <p:nvPr/>
        </p:nvSpPr>
        <p:spPr>
          <a:xfrm>
            <a:off x="378365" y="4573853"/>
            <a:ext cx="22252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Statistical methods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2FCA924E-FB05-4B48-87E3-C2FCFCC4C6E7}"/>
              </a:ext>
            </a:extLst>
          </p:cNvPr>
          <p:cNvSpPr/>
          <p:nvPr/>
        </p:nvSpPr>
        <p:spPr>
          <a:xfrm>
            <a:off x="8769218" y="3119120"/>
            <a:ext cx="45719" cy="3098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63500" sx="101000" sy="101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0A1CBCF9-F8AD-4FD1-B926-AA155D6059D8}"/>
              </a:ext>
            </a:extLst>
          </p:cNvPr>
          <p:cNvSpPr/>
          <p:nvPr/>
        </p:nvSpPr>
        <p:spPr>
          <a:xfrm>
            <a:off x="6062980" y="3119120"/>
            <a:ext cx="45719" cy="3098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63500" sx="101000" sy="101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AFD65F05-776F-44F5-92A8-B433D916FFC1}"/>
              </a:ext>
            </a:extLst>
          </p:cNvPr>
          <p:cNvSpPr/>
          <p:nvPr/>
        </p:nvSpPr>
        <p:spPr>
          <a:xfrm>
            <a:off x="3346734" y="3119120"/>
            <a:ext cx="45719" cy="3098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63500" sx="101000" sy="101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A550A445-85DB-4BDB-AD0B-AA217D4C52CC}"/>
              </a:ext>
            </a:extLst>
          </p:cNvPr>
          <p:cNvSpPr/>
          <p:nvPr/>
        </p:nvSpPr>
        <p:spPr>
          <a:xfrm>
            <a:off x="632701" y="3119120"/>
            <a:ext cx="45719" cy="3098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63500" sx="101000" sy="101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1A069F00-E6EF-416A-A779-180372A4C6A5}"/>
              </a:ext>
            </a:extLst>
          </p:cNvPr>
          <p:cNvSpPr/>
          <p:nvPr/>
        </p:nvSpPr>
        <p:spPr>
          <a:xfrm>
            <a:off x="2601311" y="4599253"/>
            <a:ext cx="2044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M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achine learning</a:t>
            </a: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84221AE5-D8E6-4221-B6E2-EADE8E455F3E}"/>
              </a:ext>
            </a:extLst>
          </p:cNvPr>
          <p:cNvSpPr/>
          <p:nvPr/>
        </p:nvSpPr>
        <p:spPr>
          <a:xfrm>
            <a:off x="425807" y="5643229"/>
            <a:ext cx="2143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Statistical learning</a:t>
            </a: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C719FC51-8053-4F82-A101-A0979A06A97B}"/>
              </a:ext>
            </a:extLst>
          </p:cNvPr>
          <p:cNvSpPr/>
          <p:nvPr/>
        </p:nvSpPr>
        <p:spPr>
          <a:xfrm>
            <a:off x="2694392" y="5629395"/>
            <a:ext cx="1689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5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Deep learning</a:t>
            </a: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9E5D80CF-3F99-4384-BC37-9C3503F11D59}"/>
              </a:ext>
            </a:extLst>
          </p:cNvPr>
          <p:cNvSpPr/>
          <p:nvPr/>
        </p:nvSpPr>
        <p:spPr>
          <a:xfrm>
            <a:off x="1036842" y="3891069"/>
            <a:ext cx="33151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Implementation principle</a:t>
            </a:r>
            <a:endParaRPr lang="zh-CN" altLang="en-US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等腰三角形 44">
            <a:extLst>
              <a:ext uri="{FF2B5EF4-FFF2-40B4-BE49-F238E27FC236}">
                <a16:creationId xmlns:a16="http://schemas.microsoft.com/office/drawing/2014/main" id="{B93A13D0-531A-4CB8-AA7C-0BFD3852AA2C}"/>
              </a:ext>
            </a:extLst>
          </p:cNvPr>
          <p:cNvSpPr/>
          <p:nvPr/>
        </p:nvSpPr>
        <p:spPr>
          <a:xfrm rot="10800000">
            <a:off x="3573692" y="5151120"/>
            <a:ext cx="299970" cy="258595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63500" sx="101000" sy="101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3B1F215D-127A-43EE-9359-A42C87C84774}"/>
              </a:ext>
            </a:extLst>
          </p:cNvPr>
          <p:cNvSpPr/>
          <p:nvPr/>
        </p:nvSpPr>
        <p:spPr>
          <a:xfrm>
            <a:off x="5274070" y="4541754"/>
            <a:ext cx="653956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Support and can handle  multivariate inputs</a:t>
            </a:r>
          </a:p>
          <a:p>
            <a:endParaRPr lang="en-US" altLang="zh-CN" dirty="0"/>
          </a:p>
          <a:p>
            <a:r>
              <a:rPr lang="en-US" altLang="zh-CN" dirty="0"/>
              <a:t>Capture complex nonlinear relationships</a:t>
            </a:r>
          </a:p>
          <a:p>
            <a:endParaRPr lang="en-US" altLang="zh-CN" dirty="0"/>
          </a:p>
          <a:p>
            <a:r>
              <a:rPr lang="en-US" altLang="zh-CN" dirty="0"/>
              <a:t>May not require a scaled or stationary time series as input</a:t>
            </a:r>
            <a:endParaRPr lang="zh-CN" altLang="en-US" dirty="0"/>
          </a:p>
        </p:txBody>
      </p:sp>
      <p:sp>
        <p:nvSpPr>
          <p:cNvPr id="53" name="等腰三角形 52">
            <a:extLst>
              <a:ext uri="{FF2B5EF4-FFF2-40B4-BE49-F238E27FC236}">
                <a16:creationId xmlns:a16="http://schemas.microsoft.com/office/drawing/2014/main" id="{ADFF05D6-0B4F-4A43-9181-7B913E3182BD}"/>
              </a:ext>
            </a:extLst>
          </p:cNvPr>
          <p:cNvSpPr/>
          <p:nvPr/>
        </p:nvSpPr>
        <p:spPr>
          <a:xfrm rot="5400000">
            <a:off x="4941026" y="4594541"/>
            <a:ext cx="299970" cy="258595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63500" sx="101000" sy="101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7018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056C4B4F-B43E-46B7-AE44-B5FFC35B68C9}"/>
              </a:ext>
            </a:extLst>
          </p:cNvPr>
          <p:cNvSpPr/>
          <p:nvPr/>
        </p:nvSpPr>
        <p:spPr>
          <a:xfrm>
            <a:off x="10678160" y="2055874"/>
            <a:ext cx="1270000" cy="73366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4" name="矩形 193">
            <a:extLst>
              <a:ext uri="{FF2B5EF4-FFF2-40B4-BE49-F238E27FC236}">
                <a16:creationId xmlns:a16="http://schemas.microsoft.com/office/drawing/2014/main" id="{C5E12F12-FC62-4843-A7C6-ED224EBBF473}"/>
              </a:ext>
            </a:extLst>
          </p:cNvPr>
          <p:cNvSpPr/>
          <p:nvPr/>
        </p:nvSpPr>
        <p:spPr>
          <a:xfrm>
            <a:off x="0" y="6492875"/>
            <a:ext cx="12192000" cy="3651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1000" sy="101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dirty="0" err="1">
                <a:solidFill>
                  <a:schemeClr val="accent5">
                    <a:lumMod val="75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Ailin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 Deng et al. “Graph Neural Network-Based Anomaly Detection in Multivariate Time Series”. In </a:t>
            </a:r>
            <a:r>
              <a:rPr lang="en-US" altLang="zh-CN" i="1" dirty="0">
                <a:solidFill>
                  <a:schemeClr val="accent5">
                    <a:lumMod val="75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AAAI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, 2021 </a:t>
            </a:r>
            <a:r>
              <a:rPr lang="en-US" altLang="zh-CN" dirty="0">
                <a:solidFill>
                  <a:srgbClr val="FF5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 Light" panose="020B0303030403030204" pitchFamily="34" charset="-78"/>
                <a:cs typeface="Dubai Light" panose="020B0303030403030204" pitchFamily="34" charset="-78"/>
              </a:rPr>
              <a:t>CCF-A</a:t>
            </a:r>
          </a:p>
        </p:txBody>
      </p:sp>
      <p:grpSp>
        <p:nvGrpSpPr>
          <p:cNvPr id="166" name="组合 165">
            <a:extLst>
              <a:ext uri="{FF2B5EF4-FFF2-40B4-BE49-F238E27FC236}">
                <a16:creationId xmlns:a16="http://schemas.microsoft.com/office/drawing/2014/main" id="{75E7FA55-72E6-40FD-BD28-6B524602F582}"/>
              </a:ext>
            </a:extLst>
          </p:cNvPr>
          <p:cNvGrpSpPr/>
          <p:nvPr/>
        </p:nvGrpSpPr>
        <p:grpSpPr>
          <a:xfrm>
            <a:off x="4387643" y="-372222"/>
            <a:ext cx="3416714" cy="986654"/>
            <a:chOff x="4532101" y="-372222"/>
            <a:chExt cx="3127799" cy="986654"/>
          </a:xfrm>
        </p:grpSpPr>
        <p:sp>
          <p:nvSpPr>
            <p:cNvPr id="175" name="矩形: 圆角 174">
              <a:extLst>
                <a:ext uri="{FF2B5EF4-FFF2-40B4-BE49-F238E27FC236}">
                  <a16:creationId xmlns:a16="http://schemas.microsoft.com/office/drawing/2014/main" id="{D384F63A-1ADB-47A3-A61D-9AFC4CB9092E}"/>
                </a:ext>
              </a:extLst>
            </p:cNvPr>
            <p:cNvSpPr/>
            <p:nvPr/>
          </p:nvSpPr>
          <p:spPr>
            <a:xfrm>
              <a:off x="4532101" y="-372222"/>
              <a:ext cx="3127799" cy="986653"/>
            </a:xfrm>
            <a:prstGeom prst="roundRect">
              <a:avLst>
                <a:gd name="adj" fmla="val 47564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1" name="文本框 180">
              <a:extLst>
                <a:ext uri="{FF2B5EF4-FFF2-40B4-BE49-F238E27FC236}">
                  <a16:creationId xmlns:a16="http://schemas.microsoft.com/office/drawing/2014/main" id="{C1AC0428-B682-48D0-BFAB-BC468B59B94B}"/>
                </a:ext>
              </a:extLst>
            </p:cNvPr>
            <p:cNvSpPr txBox="1"/>
            <p:nvPr/>
          </p:nvSpPr>
          <p:spPr>
            <a:xfrm>
              <a:off x="5646811" y="91212"/>
              <a:ext cx="8954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+mj-lt"/>
                  <a:cs typeface="+mn-ea"/>
                  <a:sym typeface="+mn-lt"/>
                </a:rPr>
                <a:t>GDN</a:t>
              </a:r>
            </a:p>
          </p:txBody>
        </p:sp>
      </p:grp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83DF852D-63D3-4D1E-85E6-953671F9A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50</a:t>
            </a:fld>
            <a:endParaRPr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BF024B9-E398-4B7C-AB85-1203D97BAE5C}"/>
              </a:ext>
            </a:extLst>
          </p:cNvPr>
          <p:cNvSpPr/>
          <p:nvPr/>
        </p:nvSpPr>
        <p:spPr>
          <a:xfrm>
            <a:off x="491864" y="1255486"/>
            <a:ext cx="5715896" cy="733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identifies deviations from the learned relationships, and localizes and explains these deviations.</a:t>
            </a: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3D60FAD-A181-44F6-B888-A5FFA3D350B7}"/>
              </a:ext>
            </a:extLst>
          </p:cNvPr>
          <p:cNvSpPr/>
          <p:nvPr/>
        </p:nvSpPr>
        <p:spPr>
          <a:xfrm>
            <a:off x="491864" y="729577"/>
            <a:ext cx="4639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Graph Deviation Scoring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F11181BF-F470-4F0F-A804-4C4582F7F3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0855" y="3148206"/>
            <a:ext cx="4136628" cy="3098318"/>
          </a:xfrm>
          <a:prstGeom prst="rect">
            <a:avLst/>
          </a:prstGeom>
        </p:spPr>
      </p:pic>
      <p:sp>
        <p:nvSpPr>
          <p:cNvPr id="9" name="梯形 8">
            <a:extLst>
              <a:ext uri="{FF2B5EF4-FFF2-40B4-BE49-F238E27FC236}">
                <a16:creationId xmlns:a16="http://schemas.microsoft.com/office/drawing/2014/main" id="{A34FC1D2-0198-48F2-ACCD-F7AC782E1292}"/>
              </a:ext>
            </a:extLst>
          </p:cNvPr>
          <p:cNvSpPr/>
          <p:nvPr/>
        </p:nvSpPr>
        <p:spPr>
          <a:xfrm flipV="1">
            <a:off x="990856" y="4124324"/>
            <a:ext cx="1933320" cy="1427053"/>
          </a:xfrm>
          <a:prstGeom prst="trapezoid">
            <a:avLst>
              <a:gd name="adj" fmla="val 35292"/>
            </a:avLst>
          </a:prstGeom>
          <a:gradFill>
            <a:gsLst>
              <a:gs pos="0">
                <a:schemeClr val="bg2">
                  <a:lumMod val="90000"/>
                  <a:alpha val="10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63500" sx="101000" sy="101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961428C9-5AA5-4219-8041-BC810C7B625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024" t="73129" r="54354" b="2288"/>
          <a:stretch>
            <a:fillRect/>
          </a:stretch>
        </p:blipFill>
        <p:spPr>
          <a:xfrm>
            <a:off x="487680" y="2161576"/>
            <a:ext cx="4826114" cy="2037044"/>
          </a:xfrm>
          <a:custGeom>
            <a:avLst/>
            <a:gdLst>
              <a:gd name="connsiteX0" fmla="*/ 197650 w 3148013"/>
              <a:gd name="connsiteY0" fmla="*/ 0 h 1328738"/>
              <a:gd name="connsiteX1" fmla="*/ 2950363 w 3148013"/>
              <a:gd name="connsiteY1" fmla="*/ 0 h 1328738"/>
              <a:gd name="connsiteX2" fmla="*/ 3148013 w 3148013"/>
              <a:gd name="connsiteY2" fmla="*/ 197650 h 1328738"/>
              <a:gd name="connsiteX3" fmla="*/ 3148013 w 3148013"/>
              <a:gd name="connsiteY3" fmla="*/ 1131088 h 1328738"/>
              <a:gd name="connsiteX4" fmla="*/ 2950363 w 3148013"/>
              <a:gd name="connsiteY4" fmla="*/ 1328738 h 1328738"/>
              <a:gd name="connsiteX5" fmla="*/ 197650 w 3148013"/>
              <a:gd name="connsiteY5" fmla="*/ 1328738 h 1328738"/>
              <a:gd name="connsiteX6" fmla="*/ 0 w 3148013"/>
              <a:gd name="connsiteY6" fmla="*/ 1131088 h 1328738"/>
              <a:gd name="connsiteX7" fmla="*/ 0 w 3148013"/>
              <a:gd name="connsiteY7" fmla="*/ 197650 h 1328738"/>
              <a:gd name="connsiteX8" fmla="*/ 197650 w 3148013"/>
              <a:gd name="connsiteY8" fmla="*/ 0 h 1328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48013" h="1328738">
                <a:moveTo>
                  <a:pt x="197650" y="0"/>
                </a:moveTo>
                <a:lnTo>
                  <a:pt x="2950363" y="0"/>
                </a:lnTo>
                <a:cubicBezTo>
                  <a:pt x="3059522" y="0"/>
                  <a:pt x="3148013" y="88491"/>
                  <a:pt x="3148013" y="197650"/>
                </a:cubicBezTo>
                <a:lnTo>
                  <a:pt x="3148013" y="1131088"/>
                </a:lnTo>
                <a:cubicBezTo>
                  <a:pt x="3148013" y="1240247"/>
                  <a:pt x="3059522" y="1328738"/>
                  <a:pt x="2950363" y="1328738"/>
                </a:cubicBezTo>
                <a:lnTo>
                  <a:pt x="197650" y="1328738"/>
                </a:lnTo>
                <a:cubicBezTo>
                  <a:pt x="88491" y="1328738"/>
                  <a:pt x="0" y="1240247"/>
                  <a:pt x="0" y="1131088"/>
                </a:cubicBezTo>
                <a:lnTo>
                  <a:pt x="0" y="197650"/>
                </a:lnTo>
                <a:cubicBezTo>
                  <a:pt x="0" y="88491"/>
                  <a:pt x="88491" y="0"/>
                  <a:pt x="197650" y="0"/>
                </a:cubicBezTo>
                <a:close/>
              </a:path>
            </a:pathLst>
          </a:cu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18CC365E-243C-4974-AB53-F54DD1FC107B}"/>
              </a:ext>
            </a:extLst>
          </p:cNvPr>
          <p:cNvSpPr/>
          <p:nvPr/>
        </p:nvSpPr>
        <p:spPr>
          <a:xfrm>
            <a:off x="6438355" y="1911361"/>
            <a:ext cx="32063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1)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Computing an error value</a:t>
            </a:r>
            <a:endParaRPr lang="zh-CN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DD3502BA-98B5-4722-A1D2-F021F8539B1C}"/>
              </a:ext>
            </a:extLst>
          </p:cNvPr>
          <p:cNvSpPr/>
          <p:nvPr/>
        </p:nvSpPr>
        <p:spPr>
          <a:xfrm>
            <a:off x="6438355" y="1077865"/>
            <a:ext cx="3876078" cy="61281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1000" sy="101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accent1">
                    <a:lumMod val="50000"/>
                  </a:schemeClr>
                </a:solidFill>
              </a:rPr>
              <a:t>Anomaly Detection</a:t>
            </a:r>
            <a:endParaRPr lang="zh-CN" alt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8CC0AD6C-D474-40C9-9154-92F26A2606F1}"/>
                  </a:ext>
                </a:extLst>
              </p:cNvPr>
              <p:cNvSpPr/>
              <p:nvPr/>
            </p:nvSpPr>
            <p:spPr>
              <a:xfrm>
                <a:off x="7804357" y="2268387"/>
                <a:ext cx="2356864" cy="5048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zh-CN" altLang="en-US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zh-CN" altLang="en-US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zh-CN" altLang="en-US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  <m:r>
                                <m:rPr>
                                  <m:sty m:val="p"/>
                                </m:rP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rr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fName>
                        <m:e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func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begChr m:val="|"/>
                          <m:endChr m:val="|"/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b="1" i="0">
                                  <a:latin typeface="Cambria Math" panose="02040503050406030204" pitchFamily="18" charset="0"/>
                                </a:rPr>
                                <m:t>𝐬</m:t>
                              </m:r>
                            </m:e>
                            <m:sub>
                              <m:r>
                                <a:rPr lang="zh-CN" altLang="en-US" b="1" i="0">
                                  <a:latin typeface="Cambria Math" panose="02040503050406030204" pitchFamily="18" charset="0"/>
                                </a:rPr>
                                <m:t>𝐢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zh-CN" alt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b="1" i="0">
                                      <a:latin typeface="Cambria Math" panose="02040503050406030204" pitchFamily="18" charset="0"/>
                                    </a:rPr>
                                    <m:t>𝐭</m:t>
                                  </m:r>
                                </m:e>
                              </m:d>
                            </m:sup>
                          </m:sSubSup>
                          <m:r>
                            <a:rPr lang="zh-CN" altLang="en-US" b="0" i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zh-CN" altLang="en-US" b="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zh-CN" alt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b="1" i="0">
                                      <a:latin typeface="Cambria Math" panose="02040503050406030204" pitchFamily="18" charset="0"/>
                                    </a:rPr>
                                    <m:t>𝐬</m:t>
                                  </m:r>
                                </m:e>
                              </m:acc>
                            </m:e>
                            <m:sub>
                              <m:r>
                                <a:rPr lang="zh-CN" altLang="en-US" b="1" i="0">
                                  <a:latin typeface="Cambria Math" panose="02040503050406030204" pitchFamily="18" charset="0"/>
                                </a:rPr>
                                <m:t>𝐢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zh-CN" alt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b="1" i="0">
                                      <a:latin typeface="Cambria Math" panose="02040503050406030204" pitchFamily="18" charset="0"/>
                                    </a:rPr>
                                    <m:t>𝐭</m:t>
                                  </m:r>
                                </m:e>
                              </m:d>
                            </m:sup>
                          </m:sSubSup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8CC0AD6C-D474-40C9-9154-92F26A2606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4357" y="2268387"/>
                <a:ext cx="2356864" cy="5048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>
            <a:extLst>
              <a:ext uri="{FF2B5EF4-FFF2-40B4-BE49-F238E27FC236}">
                <a16:creationId xmlns:a16="http://schemas.microsoft.com/office/drawing/2014/main" id="{1C40003F-1EA5-46D9-8D91-588A37940215}"/>
              </a:ext>
            </a:extLst>
          </p:cNvPr>
          <p:cNvSpPr/>
          <p:nvPr/>
        </p:nvSpPr>
        <p:spPr>
          <a:xfrm>
            <a:off x="6438355" y="2786992"/>
            <a:ext cx="38760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2)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Perform a robust normalization</a:t>
            </a:r>
            <a:endParaRPr lang="zh-CN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ACF56FE9-2ED4-4EB0-8B4E-7C97838819A5}"/>
                  </a:ext>
                </a:extLst>
              </p:cNvPr>
              <p:cNvSpPr/>
              <p:nvPr/>
            </p:nvSpPr>
            <p:spPr>
              <a:xfrm>
                <a:off x="7804357" y="3118432"/>
                <a:ext cx="2242473" cy="6667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zh-CN" altLang="en-US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Err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e>
                          </m:func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)−</m:t>
                          </m:r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acc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acc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ACF56FE9-2ED4-4EB0-8B4E-7C97838819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4357" y="3118432"/>
                <a:ext cx="2242473" cy="6667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>
            <a:extLst>
              <a:ext uri="{FF2B5EF4-FFF2-40B4-BE49-F238E27FC236}">
                <a16:creationId xmlns:a16="http://schemas.microsoft.com/office/drawing/2014/main" id="{D672EF0D-D6FB-4E22-8AB1-2EC6D4D60783}"/>
              </a:ext>
            </a:extLst>
          </p:cNvPr>
          <p:cNvSpPr/>
          <p:nvPr/>
        </p:nvSpPr>
        <p:spPr>
          <a:xfrm>
            <a:off x="6438355" y="3755404"/>
            <a:ext cx="2969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3)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Aggregate over sensors</a:t>
            </a:r>
            <a:endParaRPr lang="zh-CN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E7FE5EA7-DA71-4E5D-A0AA-93FF03289382}"/>
                  </a:ext>
                </a:extLst>
              </p:cNvPr>
              <p:cNvSpPr/>
              <p:nvPr/>
            </p:nvSpPr>
            <p:spPr>
              <a:xfrm>
                <a:off x="7804357" y="4220430"/>
                <a:ext cx="1936684" cy="454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zh-CN" altLang="en-US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zh-CN" altLang="en-US">
                          <a:latin typeface="Cambria Math" panose="02040503050406030204" pitchFamily="18" charset="0"/>
                        </a:rPr>
                        <m:t>)=</m:t>
                      </m:r>
                      <m:limLow>
                        <m:limLow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𝑚𝑎𝑥</m:t>
                          </m:r>
                        </m:e>
                        <m:lim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lim>
                      </m:limLow>
                      <m:r>
                        <a:rPr lang="zh-CN" altLang="en-US">
                          <a:latin typeface="Cambria Math" panose="02040503050406030204" pitchFamily="18" charset="0"/>
                        </a:rPr>
                        <m:t> </m:t>
                      </m:r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zh-CN" altLang="en-US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E7FE5EA7-DA71-4E5D-A0AA-93FF032893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4357" y="4220430"/>
                <a:ext cx="1936684" cy="454804"/>
              </a:xfrm>
              <a:prstGeom prst="rect">
                <a:avLst/>
              </a:prstGeom>
              <a:blipFill>
                <a:blip r:embed="rId8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>
            <a:extLst>
              <a:ext uri="{FF2B5EF4-FFF2-40B4-BE49-F238E27FC236}">
                <a16:creationId xmlns:a16="http://schemas.microsoft.com/office/drawing/2014/main" id="{008757BB-5759-4FDA-87E1-31E233202319}"/>
              </a:ext>
            </a:extLst>
          </p:cNvPr>
          <p:cNvSpPr/>
          <p:nvPr/>
        </p:nvSpPr>
        <p:spPr>
          <a:xfrm>
            <a:off x="6438354" y="4702238"/>
            <a:ext cx="43287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4)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Generate the smoothed scores</a:t>
            </a:r>
            <a:endParaRPr lang="zh-CN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89A70CD3-842D-4834-A999-609CB0C2420E}"/>
                  </a:ext>
                </a:extLst>
              </p:cNvPr>
              <p:cNvSpPr/>
              <p:nvPr/>
            </p:nvSpPr>
            <p:spPr>
              <a:xfrm>
                <a:off x="7804357" y="5124140"/>
                <a:ext cx="21462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SMA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altLang="zh-CN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zh-CN" altLang="en-US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zh-CN" altLang="en-US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89A70CD3-842D-4834-A999-609CB0C242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4357" y="5124140"/>
                <a:ext cx="2146229" cy="369332"/>
              </a:xfrm>
              <a:prstGeom prst="rect">
                <a:avLst/>
              </a:prstGeom>
              <a:blipFill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矩形 16">
            <a:extLst>
              <a:ext uri="{FF2B5EF4-FFF2-40B4-BE49-F238E27FC236}">
                <a16:creationId xmlns:a16="http://schemas.microsoft.com/office/drawing/2014/main" id="{A1ACECE1-AF3D-47F1-9DEC-09DAF413C311}"/>
              </a:ext>
            </a:extLst>
          </p:cNvPr>
          <p:cNvSpPr/>
          <p:nvPr/>
        </p:nvSpPr>
        <p:spPr>
          <a:xfrm>
            <a:off x="6438354" y="5533494"/>
            <a:ext cx="29001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5) labelled as an anomaly</a:t>
            </a:r>
            <a:endParaRPr lang="zh-CN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0C3D8779-F0FE-4E1A-820B-88E9E23CB273}"/>
                  </a:ext>
                </a:extLst>
              </p:cNvPr>
              <p:cNvSpPr/>
              <p:nvPr/>
            </p:nvSpPr>
            <p:spPr>
              <a:xfrm>
                <a:off x="7804357" y="5925090"/>
                <a:ext cx="24788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/>
                  <a:t>If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zh-CN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THRESHOLD</m:t>
                    </m:r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0C3D8779-F0FE-4E1A-820B-88E9E23CB2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4357" y="5925090"/>
                <a:ext cx="2478820" cy="369332"/>
              </a:xfrm>
              <a:prstGeom prst="rect">
                <a:avLst/>
              </a:prstGeom>
              <a:blipFill>
                <a:blip r:embed="rId10"/>
                <a:stretch>
                  <a:fillRect l="-1966" t="-9836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06A04222-45BA-4184-9460-B9915A48314F}"/>
                  </a:ext>
                </a:extLst>
              </p:cNvPr>
              <p:cNvSpPr/>
              <p:nvPr/>
            </p:nvSpPr>
            <p:spPr>
              <a:xfrm>
                <a:off x="10787567" y="2099539"/>
                <a:ext cx="104317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i="1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time</a:t>
                </a:r>
              </a:p>
              <a:p>
                <a14:m>
                  <m:oMath xmlns:m="http://schemas.openxmlformats.org/officeDocument/2006/math">
                    <m:r>
                      <a:rPr lang="en-US" altLang="zh-CN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sensor</a:t>
                </a:r>
                <a:endParaRPr lang="zh-CN" alt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06A04222-45BA-4184-9460-B9915A4831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7567" y="2099539"/>
                <a:ext cx="1043171" cy="646331"/>
              </a:xfrm>
              <a:prstGeom prst="rect">
                <a:avLst/>
              </a:prstGeom>
              <a:blipFill>
                <a:blip r:embed="rId11"/>
                <a:stretch>
                  <a:fillRect t="-4717" r="-4678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矩形: 圆角 29">
            <a:extLst>
              <a:ext uri="{FF2B5EF4-FFF2-40B4-BE49-F238E27FC236}">
                <a16:creationId xmlns:a16="http://schemas.microsoft.com/office/drawing/2014/main" id="{E961D715-97B2-4A5C-AAAB-F55D566FF940}"/>
              </a:ext>
            </a:extLst>
          </p:cNvPr>
          <p:cNvSpPr/>
          <p:nvPr/>
        </p:nvSpPr>
        <p:spPr>
          <a:xfrm>
            <a:off x="10678160" y="3108292"/>
            <a:ext cx="1270000" cy="73366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44E511D7-5A58-4A94-A3B6-F5286352DEC8}"/>
                  </a:ext>
                </a:extLst>
              </p:cNvPr>
              <p:cNvSpPr/>
              <p:nvPr/>
            </p:nvSpPr>
            <p:spPr>
              <a:xfrm>
                <a:off x="10698202" y="3162875"/>
                <a:ext cx="124995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zh-CN" altLang="en-US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CN" altLang="en-US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zh-CN" altLang="en-US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zh-CN" altLang="en-US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median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zh-CN" altLang="en-US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CN" altLang="en-US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e>
                      <m:sub>
                        <m:r>
                          <a:rPr lang="zh-CN" altLang="en-US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zh-CN" altLang="en-US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IQR2</a:t>
                </a:r>
                <a:endParaRPr lang="zh-CN" alt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44E511D7-5A58-4A94-A3B6-F5286352D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8202" y="3162875"/>
                <a:ext cx="1249958" cy="646331"/>
              </a:xfrm>
              <a:prstGeom prst="rect">
                <a:avLst/>
              </a:prstGeom>
              <a:blipFill>
                <a:blip r:embed="rId12"/>
                <a:stretch>
                  <a:fillRect t="-5660" r="-3415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矩形: 圆角 30">
            <a:extLst>
              <a:ext uri="{FF2B5EF4-FFF2-40B4-BE49-F238E27FC236}">
                <a16:creationId xmlns:a16="http://schemas.microsoft.com/office/drawing/2014/main" id="{EB0A494A-29B9-40B4-98BF-93CA356DEA65}"/>
              </a:ext>
            </a:extLst>
          </p:cNvPr>
          <p:cNvSpPr/>
          <p:nvPr/>
        </p:nvSpPr>
        <p:spPr>
          <a:xfrm>
            <a:off x="10678160" y="4007659"/>
            <a:ext cx="1270000" cy="73366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90CB2D7B-BF77-4335-B88A-A1B6F83416C3}"/>
              </a:ext>
            </a:extLst>
          </p:cNvPr>
          <p:cNvSpPr/>
          <p:nvPr/>
        </p:nvSpPr>
        <p:spPr>
          <a:xfrm>
            <a:off x="10787567" y="4051324"/>
            <a:ext cx="10759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max</a:t>
            </a:r>
          </a:p>
          <a:p>
            <a:pPr algn="ctr"/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function</a:t>
            </a: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6076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矩形 193">
            <a:extLst>
              <a:ext uri="{FF2B5EF4-FFF2-40B4-BE49-F238E27FC236}">
                <a16:creationId xmlns:a16="http://schemas.microsoft.com/office/drawing/2014/main" id="{C5E12F12-FC62-4843-A7C6-ED224EBBF473}"/>
              </a:ext>
            </a:extLst>
          </p:cNvPr>
          <p:cNvSpPr/>
          <p:nvPr/>
        </p:nvSpPr>
        <p:spPr>
          <a:xfrm>
            <a:off x="0" y="6492875"/>
            <a:ext cx="12192000" cy="3651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1000" sy="101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dirty="0" err="1">
                <a:solidFill>
                  <a:schemeClr val="accent5">
                    <a:lumMod val="75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Ailin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 Deng et al. “Graph Neural Network-Based Anomaly Detection in Multivariate Time Series”. In </a:t>
            </a:r>
            <a:r>
              <a:rPr lang="en-US" altLang="zh-CN" i="1" dirty="0">
                <a:solidFill>
                  <a:schemeClr val="accent5">
                    <a:lumMod val="75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AAAI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, 2021 </a:t>
            </a:r>
            <a:r>
              <a:rPr lang="en-US" altLang="zh-CN" dirty="0">
                <a:solidFill>
                  <a:srgbClr val="FF5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 Light" panose="020B0303030403030204" pitchFamily="34" charset="-78"/>
                <a:cs typeface="Dubai Light" panose="020B0303030403030204" pitchFamily="34" charset="-78"/>
              </a:rPr>
              <a:t>CCF-A</a:t>
            </a:r>
          </a:p>
        </p:txBody>
      </p:sp>
      <p:grpSp>
        <p:nvGrpSpPr>
          <p:cNvPr id="166" name="组合 165">
            <a:extLst>
              <a:ext uri="{FF2B5EF4-FFF2-40B4-BE49-F238E27FC236}">
                <a16:creationId xmlns:a16="http://schemas.microsoft.com/office/drawing/2014/main" id="{75E7FA55-72E6-40FD-BD28-6B524602F582}"/>
              </a:ext>
            </a:extLst>
          </p:cNvPr>
          <p:cNvGrpSpPr/>
          <p:nvPr/>
        </p:nvGrpSpPr>
        <p:grpSpPr>
          <a:xfrm>
            <a:off x="4387643" y="-372222"/>
            <a:ext cx="3416714" cy="986654"/>
            <a:chOff x="4532101" y="-372222"/>
            <a:chExt cx="3127799" cy="986654"/>
          </a:xfrm>
        </p:grpSpPr>
        <p:sp>
          <p:nvSpPr>
            <p:cNvPr id="175" name="矩形: 圆角 174">
              <a:extLst>
                <a:ext uri="{FF2B5EF4-FFF2-40B4-BE49-F238E27FC236}">
                  <a16:creationId xmlns:a16="http://schemas.microsoft.com/office/drawing/2014/main" id="{D384F63A-1ADB-47A3-A61D-9AFC4CB9092E}"/>
                </a:ext>
              </a:extLst>
            </p:cNvPr>
            <p:cNvSpPr/>
            <p:nvPr/>
          </p:nvSpPr>
          <p:spPr>
            <a:xfrm>
              <a:off x="4532101" y="-372222"/>
              <a:ext cx="3127799" cy="986653"/>
            </a:xfrm>
            <a:prstGeom prst="roundRect">
              <a:avLst>
                <a:gd name="adj" fmla="val 47564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1" name="文本框 180">
              <a:extLst>
                <a:ext uri="{FF2B5EF4-FFF2-40B4-BE49-F238E27FC236}">
                  <a16:creationId xmlns:a16="http://schemas.microsoft.com/office/drawing/2014/main" id="{C1AC0428-B682-48D0-BFAB-BC468B59B94B}"/>
                </a:ext>
              </a:extLst>
            </p:cNvPr>
            <p:cNvSpPr txBox="1"/>
            <p:nvPr/>
          </p:nvSpPr>
          <p:spPr>
            <a:xfrm>
              <a:off x="5646811" y="91212"/>
              <a:ext cx="8954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+mj-lt"/>
                  <a:cs typeface="+mn-ea"/>
                  <a:sym typeface="+mn-lt"/>
                </a:rPr>
                <a:t>GDN</a:t>
              </a:r>
            </a:p>
          </p:txBody>
        </p:sp>
      </p:grp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83DF852D-63D3-4D1E-85E6-953671F9A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51</a:t>
            </a:fld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D10ED5E-4ABE-429D-8329-134E731DF8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7425" y="726415"/>
            <a:ext cx="7216553" cy="540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69599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14B9E0A-25FE-41E0-BF2C-CFBD60FCE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52</a:t>
            </a:fld>
            <a:endParaRPr lang="zh-CN" altLang="en-US" dirty="0"/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0AB2CB29-14D3-4285-9AE6-FEB24E604AB0}"/>
              </a:ext>
            </a:extLst>
          </p:cNvPr>
          <p:cNvGrpSpPr/>
          <p:nvPr/>
        </p:nvGrpSpPr>
        <p:grpSpPr>
          <a:xfrm>
            <a:off x="4387643" y="-372222"/>
            <a:ext cx="3416714" cy="986654"/>
            <a:chOff x="4532101" y="-372222"/>
            <a:chExt cx="3127799" cy="986654"/>
          </a:xfrm>
        </p:grpSpPr>
        <p:sp>
          <p:nvSpPr>
            <p:cNvPr id="31" name="矩形: 圆角 30">
              <a:extLst>
                <a:ext uri="{FF2B5EF4-FFF2-40B4-BE49-F238E27FC236}">
                  <a16:creationId xmlns:a16="http://schemas.microsoft.com/office/drawing/2014/main" id="{2EBA2788-B383-490A-98E3-FE9065F13EDF}"/>
                </a:ext>
              </a:extLst>
            </p:cNvPr>
            <p:cNvSpPr/>
            <p:nvPr/>
          </p:nvSpPr>
          <p:spPr>
            <a:xfrm>
              <a:off x="4532101" y="-372222"/>
              <a:ext cx="3127799" cy="986653"/>
            </a:xfrm>
            <a:prstGeom prst="roundRect">
              <a:avLst>
                <a:gd name="adj" fmla="val 47564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39F62A9C-B4E4-4F1E-ABB1-8B560D551FDD}"/>
                </a:ext>
              </a:extLst>
            </p:cNvPr>
            <p:cNvSpPr txBox="1"/>
            <p:nvPr/>
          </p:nvSpPr>
          <p:spPr>
            <a:xfrm>
              <a:off x="5271144" y="91212"/>
              <a:ext cx="164677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+mj-lt"/>
                  <a:cs typeface="+mn-ea"/>
                  <a:sym typeface="+mn-lt"/>
                </a:rPr>
                <a:t>Summary</a:t>
              </a:r>
              <a:endParaRPr lang="zh-CN" altLang="en-US" sz="2800" b="1" dirty="0">
                <a:solidFill>
                  <a:schemeClr val="bg1"/>
                </a:solidFill>
                <a:latin typeface="+mj-lt"/>
                <a:cs typeface="+mn-ea"/>
                <a:sym typeface="+mn-lt"/>
              </a:endParaRPr>
            </a:p>
          </p:txBody>
        </p:sp>
      </p:grpSp>
      <p:sp>
        <p:nvSpPr>
          <p:cNvPr id="60" name="矩形: 圆角 59">
            <a:extLst>
              <a:ext uri="{FF2B5EF4-FFF2-40B4-BE49-F238E27FC236}">
                <a16:creationId xmlns:a16="http://schemas.microsoft.com/office/drawing/2014/main" id="{35D9D959-5A78-474A-9EAB-AEBC83850A70}"/>
              </a:ext>
            </a:extLst>
          </p:cNvPr>
          <p:cNvSpPr/>
          <p:nvPr/>
        </p:nvSpPr>
        <p:spPr>
          <a:xfrm>
            <a:off x="465756" y="1280946"/>
            <a:ext cx="11257280" cy="2742847"/>
          </a:xfrm>
          <a:prstGeom prst="roundRect">
            <a:avLst>
              <a:gd name="adj" fmla="val 8128"/>
            </a:avLst>
          </a:prstGeom>
          <a:noFill/>
          <a:ln>
            <a:solidFill>
              <a:schemeClr val="accent1"/>
            </a:solidFill>
          </a:ln>
          <a:effectLst>
            <a:outerShdw blurRad="63500" sx="101000" sy="101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1" name="矩形: 圆角 60">
            <a:extLst>
              <a:ext uri="{FF2B5EF4-FFF2-40B4-BE49-F238E27FC236}">
                <a16:creationId xmlns:a16="http://schemas.microsoft.com/office/drawing/2014/main" id="{432E12B0-3A12-4DBE-AFCB-21B0A6C8BE86}"/>
              </a:ext>
            </a:extLst>
          </p:cNvPr>
          <p:cNvSpPr/>
          <p:nvPr/>
        </p:nvSpPr>
        <p:spPr>
          <a:xfrm>
            <a:off x="4808299" y="982569"/>
            <a:ext cx="2575402" cy="464273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1000" sy="101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accent1">
                    <a:lumMod val="50000"/>
                  </a:schemeClr>
                </a:solidFill>
              </a:rPr>
              <a:t>DL for TS</a:t>
            </a:r>
            <a:endParaRPr lang="zh-CN" alt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06FE7AE0-BF22-4970-A0BC-5C0829EF2BFC}"/>
              </a:ext>
            </a:extLst>
          </p:cNvPr>
          <p:cNvGrpSpPr/>
          <p:nvPr/>
        </p:nvGrpSpPr>
        <p:grpSpPr>
          <a:xfrm>
            <a:off x="812171" y="1820026"/>
            <a:ext cx="4607837" cy="564481"/>
            <a:chOff x="-322348" y="2601212"/>
            <a:chExt cx="4607837" cy="564481"/>
          </a:xfrm>
        </p:grpSpPr>
        <p:grpSp>
          <p:nvGrpSpPr>
            <p:cNvPr id="63" name="组合 62">
              <a:extLst>
                <a:ext uri="{FF2B5EF4-FFF2-40B4-BE49-F238E27FC236}">
                  <a16:creationId xmlns:a16="http://schemas.microsoft.com/office/drawing/2014/main" id="{11BB22DB-7758-4464-A720-9EF7CFC9213D}"/>
                </a:ext>
              </a:extLst>
            </p:cNvPr>
            <p:cNvGrpSpPr/>
            <p:nvPr/>
          </p:nvGrpSpPr>
          <p:grpSpPr>
            <a:xfrm>
              <a:off x="840657" y="2620760"/>
              <a:ext cx="3444832" cy="525383"/>
              <a:chOff x="457201" y="5557292"/>
              <a:chExt cx="3444832" cy="525383"/>
            </a:xfrm>
          </p:grpSpPr>
          <p:sp>
            <p:nvSpPr>
              <p:cNvPr id="68" name="矩形: 圆角 67">
                <a:extLst>
                  <a:ext uri="{FF2B5EF4-FFF2-40B4-BE49-F238E27FC236}">
                    <a16:creationId xmlns:a16="http://schemas.microsoft.com/office/drawing/2014/main" id="{72F37470-897A-4BB3-A841-5A03DD97279C}"/>
                  </a:ext>
                </a:extLst>
              </p:cNvPr>
              <p:cNvSpPr/>
              <p:nvPr/>
            </p:nvSpPr>
            <p:spPr>
              <a:xfrm>
                <a:off x="457201" y="5557292"/>
                <a:ext cx="3444832" cy="525383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63500" sx="101000" sy="101000" algn="ctr" rotWithShape="0">
                  <a:schemeClr val="bg1">
                    <a:lumMod val="50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69" name="矩形 68">
                <a:extLst>
                  <a:ext uri="{FF2B5EF4-FFF2-40B4-BE49-F238E27FC236}">
                    <a16:creationId xmlns:a16="http://schemas.microsoft.com/office/drawing/2014/main" id="{7393D20C-5FC8-42E5-AAB4-2F99B0688A47}"/>
                  </a:ext>
                </a:extLst>
              </p:cNvPr>
              <p:cNvSpPr/>
              <p:nvPr/>
            </p:nvSpPr>
            <p:spPr>
              <a:xfrm>
                <a:off x="2156758" y="5557292"/>
                <a:ext cx="45719" cy="525383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1000" sy="101000" algn="ctr" rotWithShape="0">
                  <a:schemeClr val="bg1">
                    <a:lumMod val="50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64" name="矩形 63">
              <a:extLst>
                <a:ext uri="{FF2B5EF4-FFF2-40B4-BE49-F238E27FC236}">
                  <a16:creationId xmlns:a16="http://schemas.microsoft.com/office/drawing/2014/main" id="{D2186AF2-6E55-4EA0-83E8-5EA666D8E93D}"/>
                </a:ext>
              </a:extLst>
            </p:cNvPr>
            <p:cNvSpPr/>
            <p:nvPr/>
          </p:nvSpPr>
          <p:spPr>
            <a:xfrm>
              <a:off x="1211745" y="2698785"/>
              <a:ext cx="82266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/>
                <a:t>CONV</a:t>
              </a:r>
              <a:endParaRPr lang="zh-CN" altLang="en-US" dirty="0"/>
            </a:p>
          </p:txBody>
        </p:sp>
        <p:sp>
          <p:nvSpPr>
            <p:cNvPr id="65" name="矩形 64">
              <a:extLst>
                <a:ext uri="{FF2B5EF4-FFF2-40B4-BE49-F238E27FC236}">
                  <a16:creationId xmlns:a16="http://schemas.microsoft.com/office/drawing/2014/main" id="{7A1A6FA0-F633-4DDF-B605-A49135E03E89}"/>
                </a:ext>
              </a:extLst>
            </p:cNvPr>
            <p:cNvSpPr/>
            <p:nvPr/>
          </p:nvSpPr>
          <p:spPr>
            <a:xfrm>
              <a:off x="2856783" y="2698785"/>
              <a:ext cx="9861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/>
                <a:t>Pooling</a:t>
              </a:r>
              <a:endParaRPr lang="zh-CN" altLang="en-US" dirty="0"/>
            </a:p>
          </p:txBody>
        </p:sp>
        <p:sp>
          <p:nvSpPr>
            <p:cNvPr id="66" name="矩形 65">
              <a:extLst>
                <a:ext uri="{FF2B5EF4-FFF2-40B4-BE49-F238E27FC236}">
                  <a16:creationId xmlns:a16="http://schemas.microsoft.com/office/drawing/2014/main" id="{D6F68A8E-EF97-4E55-BF5F-6F3567D68958}"/>
                </a:ext>
              </a:extLst>
            </p:cNvPr>
            <p:cNvSpPr/>
            <p:nvPr/>
          </p:nvSpPr>
          <p:spPr>
            <a:xfrm>
              <a:off x="34710" y="2652618"/>
              <a:ext cx="84350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dirty="0">
                  <a:solidFill>
                    <a:schemeClr val="accent2">
                      <a:lumMod val="75000"/>
                    </a:schemeClr>
                  </a:solidFill>
                  <a:latin typeface="Open Sans" panose="020B0606030504020204" pitchFamily="34" charset="0"/>
                </a:rPr>
                <a:t>CNN</a:t>
              </a:r>
              <a:endParaRPr lang="zh-CN" altLang="en-US" sz="24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67" name="弦形 66">
              <a:extLst>
                <a:ext uri="{FF2B5EF4-FFF2-40B4-BE49-F238E27FC236}">
                  <a16:creationId xmlns:a16="http://schemas.microsoft.com/office/drawing/2014/main" id="{6C43929E-5E12-46D0-AD8B-8E34CFE45A3E}"/>
                </a:ext>
              </a:extLst>
            </p:cNvPr>
            <p:cNvSpPr/>
            <p:nvPr/>
          </p:nvSpPr>
          <p:spPr>
            <a:xfrm rot="1440794">
              <a:off x="-322348" y="2601212"/>
              <a:ext cx="564481" cy="564481"/>
            </a:xfrm>
            <a:prstGeom prst="chord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63500" sx="101000" sy="101000" algn="ctr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94" name="组合 93">
            <a:extLst>
              <a:ext uri="{FF2B5EF4-FFF2-40B4-BE49-F238E27FC236}">
                <a16:creationId xmlns:a16="http://schemas.microsoft.com/office/drawing/2014/main" id="{FFCF7A01-7A29-4722-B3AC-BB1CF48D755E}"/>
              </a:ext>
            </a:extLst>
          </p:cNvPr>
          <p:cNvGrpSpPr>
            <a:grpSpLocks/>
          </p:cNvGrpSpPr>
          <p:nvPr/>
        </p:nvGrpSpPr>
        <p:grpSpPr>
          <a:xfrm>
            <a:off x="812618" y="2659726"/>
            <a:ext cx="3169655" cy="1019044"/>
            <a:chOff x="840657" y="2127099"/>
            <a:chExt cx="3444832" cy="1019044"/>
          </a:xfrm>
        </p:grpSpPr>
        <p:grpSp>
          <p:nvGrpSpPr>
            <p:cNvPr id="95" name="组合 94">
              <a:extLst>
                <a:ext uri="{FF2B5EF4-FFF2-40B4-BE49-F238E27FC236}">
                  <a16:creationId xmlns:a16="http://schemas.microsoft.com/office/drawing/2014/main" id="{D3535192-3218-4C2E-9074-F1D3E1EFED4D}"/>
                </a:ext>
              </a:extLst>
            </p:cNvPr>
            <p:cNvGrpSpPr/>
            <p:nvPr/>
          </p:nvGrpSpPr>
          <p:grpSpPr>
            <a:xfrm>
              <a:off x="840657" y="2620760"/>
              <a:ext cx="3444832" cy="525383"/>
              <a:chOff x="457201" y="5557292"/>
              <a:chExt cx="3444832" cy="525383"/>
            </a:xfrm>
          </p:grpSpPr>
          <p:sp>
            <p:nvSpPr>
              <p:cNvPr id="100" name="矩形: 圆角 99">
                <a:extLst>
                  <a:ext uri="{FF2B5EF4-FFF2-40B4-BE49-F238E27FC236}">
                    <a16:creationId xmlns:a16="http://schemas.microsoft.com/office/drawing/2014/main" id="{AECCC200-88C6-49A5-93DF-F70139361C80}"/>
                  </a:ext>
                </a:extLst>
              </p:cNvPr>
              <p:cNvSpPr/>
              <p:nvPr/>
            </p:nvSpPr>
            <p:spPr>
              <a:xfrm>
                <a:off x="457201" y="5557292"/>
                <a:ext cx="3444832" cy="525383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63500" sx="101000" sy="101000" algn="ctr" rotWithShape="0">
                  <a:schemeClr val="bg1">
                    <a:lumMod val="50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1" name="矩形 100">
                <a:extLst>
                  <a:ext uri="{FF2B5EF4-FFF2-40B4-BE49-F238E27FC236}">
                    <a16:creationId xmlns:a16="http://schemas.microsoft.com/office/drawing/2014/main" id="{57C2CEDC-0FA7-4B93-A60F-C58E998B7D3F}"/>
                  </a:ext>
                </a:extLst>
              </p:cNvPr>
              <p:cNvSpPr/>
              <p:nvPr/>
            </p:nvSpPr>
            <p:spPr>
              <a:xfrm>
                <a:off x="2156758" y="5557292"/>
                <a:ext cx="45719" cy="525383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1000" sy="101000" algn="ctr" rotWithShape="0">
                  <a:schemeClr val="bg1">
                    <a:lumMod val="50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96" name="矩形 95">
              <a:extLst>
                <a:ext uri="{FF2B5EF4-FFF2-40B4-BE49-F238E27FC236}">
                  <a16:creationId xmlns:a16="http://schemas.microsoft.com/office/drawing/2014/main" id="{2379A7E9-5590-4369-B104-54A58B845806}"/>
                </a:ext>
              </a:extLst>
            </p:cNvPr>
            <p:cNvSpPr/>
            <p:nvPr/>
          </p:nvSpPr>
          <p:spPr>
            <a:xfrm>
              <a:off x="1147503" y="2698785"/>
              <a:ext cx="12076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/>
                <a:t>Seq2Seq</a:t>
              </a:r>
              <a:endParaRPr lang="zh-CN" altLang="en-US" dirty="0"/>
            </a:p>
          </p:txBody>
        </p:sp>
        <p:sp>
          <p:nvSpPr>
            <p:cNvPr id="97" name="矩形 96">
              <a:extLst>
                <a:ext uri="{FF2B5EF4-FFF2-40B4-BE49-F238E27FC236}">
                  <a16:creationId xmlns:a16="http://schemas.microsoft.com/office/drawing/2014/main" id="{45E1F01F-B186-4ACC-994A-3A6755E2CF38}"/>
                </a:ext>
              </a:extLst>
            </p:cNvPr>
            <p:cNvSpPr/>
            <p:nvPr/>
          </p:nvSpPr>
          <p:spPr>
            <a:xfrm>
              <a:off x="2889035" y="2698785"/>
              <a:ext cx="128781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/>
                <a:t>Attention</a:t>
              </a:r>
              <a:endParaRPr lang="zh-CN" altLang="en-US" dirty="0"/>
            </a:p>
          </p:txBody>
        </p:sp>
        <p:sp>
          <p:nvSpPr>
            <p:cNvPr id="98" name="矩形 97">
              <a:extLst>
                <a:ext uri="{FF2B5EF4-FFF2-40B4-BE49-F238E27FC236}">
                  <a16:creationId xmlns:a16="http://schemas.microsoft.com/office/drawing/2014/main" id="{21575225-4E68-442C-8644-3763EA7A2D4E}"/>
                </a:ext>
              </a:extLst>
            </p:cNvPr>
            <p:cNvSpPr/>
            <p:nvPr/>
          </p:nvSpPr>
          <p:spPr>
            <a:xfrm>
              <a:off x="1173645" y="2127099"/>
              <a:ext cx="250558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dirty="0">
                  <a:solidFill>
                    <a:schemeClr val="accent2">
                      <a:lumMod val="75000"/>
                    </a:schemeClr>
                  </a:solidFill>
                  <a:latin typeface="Open Sans" panose="020B0606030504020204" pitchFamily="34" charset="0"/>
                </a:rPr>
                <a:t>Transformer</a:t>
              </a:r>
            </a:p>
          </p:txBody>
        </p:sp>
        <p:sp>
          <p:nvSpPr>
            <p:cNvPr id="99" name="弦形 98">
              <a:extLst>
                <a:ext uri="{FF2B5EF4-FFF2-40B4-BE49-F238E27FC236}">
                  <a16:creationId xmlns:a16="http://schemas.microsoft.com/office/drawing/2014/main" id="{8EAA82BA-8DAE-4A30-9034-DC8DBC9CCE10}"/>
                </a:ext>
              </a:extLst>
            </p:cNvPr>
            <p:cNvSpPr/>
            <p:nvPr/>
          </p:nvSpPr>
          <p:spPr>
            <a:xfrm rot="1440794">
              <a:off x="842909" y="2174309"/>
              <a:ext cx="369332" cy="369332"/>
            </a:xfrm>
            <a:prstGeom prst="chord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63500" sx="101000" sy="101000" algn="ctr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102" name="组合 101">
            <a:extLst>
              <a:ext uri="{FF2B5EF4-FFF2-40B4-BE49-F238E27FC236}">
                <a16:creationId xmlns:a16="http://schemas.microsoft.com/office/drawing/2014/main" id="{317ADFBC-1538-4C71-9307-A0DD7D567AA4}"/>
              </a:ext>
            </a:extLst>
          </p:cNvPr>
          <p:cNvGrpSpPr>
            <a:grpSpLocks/>
          </p:cNvGrpSpPr>
          <p:nvPr/>
        </p:nvGrpSpPr>
        <p:grpSpPr>
          <a:xfrm>
            <a:off x="4518595" y="2659727"/>
            <a:ext cx="3169655" cy="1019043"/>
            <a:chOff x="840657" y="2127100"/>
            <a:chExt cx="3444832" cy="1019043"/>
          </a:xfrm>
        </p:grpSpPr>
        <p:grpSp>
          <p:nvGrpSpPr>
            <p:cNvPr id="103" name="组合 102">
              <a:extLst>
                <a:ext uri="{FF2B5EF4-FFF2-40B4-BE49-F238E27FC236}">
                  <a16:creationId xmlns:a16="http://schemas.microsoft.com/office/drawing/2014/main" id="{A477A8E5-5764-46A9-8C01-AFF34FA7AB56}"/>
                </a:ext>
              </a:extLst>
            </p:cNvPr>
            <p:cNvGrpSpPr/>
            <p:nvPr/>
          </p:nvGrpSpPr>
          <p:grpSpPr>
            <a:xfrm>
              <a:off x="840657" y="2620760"/>
              <a:ext cx="3444832" cy="525383"/>
              <a:chOff x="457201" y="5557292"/>
              <a:chExt cx="3444832" cy="525383"/>
            </a:xfrm>
          </p:grpSpPr>
          <p:sp>
            <p:nvSpPr>
              <p:cNvPr id="108" name="矩形: 圆角 107">
                <a:extLst>
                  <a:ext uri="{FF2B5EF4-FFF2-40B4-BE49-F238E27FC236}">
                    <a16:creationId xmlns:a16="http://schemas.microsoft.com/office/drawing/2014/main" id="{2DB9134C-D46B-4999-B6D0-2BB9BED503B7}"/>
                  </a:ext>
                </a:extLst>
              </p:cNvPr>
              <p:cNvSpPr/>
              <p:nvPr/>
            </p:nvSpPr>
            <p:spPr>
              <a:xfrm>
                <a:off x="457201" y="5557292"/>
                <a:ext cx="3444832" cy="525383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63500" sx="101000" sy="101000" algn="ctr" rotWithShape="0">
                  <a:schemeClr val="bg1">
                    <a:lumMod val="50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9" name="矩形 108">
                <a:extLst>
                  <a:ext uri="{FF2B5EF4-FFF2-40B4-BE49-F238E27FC236}">
                    <a16:creationId xmlns:a16="http://schemas.microsoft.com/office/drawing/2014/main" id="{F4E41D92-FE31-4997-9767-8E39B59051FE}"/>
                  </a:ext>
                </a:extLst>
              </p:cNvPr>
              <p:cNvSpPr/>
              <p:nvPr/>
            </p:nvSpPr>
            <p:spPr>
              <a:xfrm>
                <a:off x="2156758" y="5557292"/>
                <a:ext cx="45719" cy="525383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1000" sy="101000" algn="ctr" rotWithShape="0">
                  <a:schemeClr val="bg1">
                    <a:lumMod val="50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104" name="矩形 103">
              <a:extLst>
                <a:ext uri="{FF2B5EF4-FFF2-40B4-BE49-F238E27FC236}">
                  <a16:creationId xmlns:a16="http://schemas.microsoft.com/office/drawing/2014/main" id="{B39A9DFD-E726-49C4-9EFA-A089F501DF66}"/>
                </a:ext>
              </a:extLst>
            </p:cNvPr>
            <p:cNvSpPr/>
            <p:nvPr/>
          </p:nvSpPr>
          <p:spPr>
            <a:xfrm>
              <a:off x="1215765" y="2698785"/>
              <a:ext cx="7320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/>
                <a:t>GCN</a:t>
              </a:r>
              <a:endParaRPr lang="zh-CN" altLang="en-US" dirty="0"/>
            </a:p>
          </p:txBody>
        </p:sp>
        <p:sp>
          <p:nvSpPr>
            <p:cNvPr id="105" name="矩形 104">
              <a:extLst>
                <a:ext uri="{FF2B5EF4-FFF2-40B4-BE49-F238E27FC236}">
                  <a16:creationId xmlns:a16="http://schemas.microsoft.com/office/drawing/2014/main" id="{792FF4C9-EF74-4761-975C-614AFA0C5006}"/>
                </a:ext>
              </a:extLst>
            </p:cNvPr>
            <p:cNvSpPr/>
            <p:nvPr/>
          </p:nvSpPr>
          <p:spPr>
            <a:xfrm>
              <a:off x="3028420" y="2698785"/>
              <a:ext cx="68153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/>
                <a:t>GAT</a:t>
              </a:r>
              <a:endParaRPr lang="zh-CN" altLang="en-US" dirty="0"/>
            </a:p>
          </p:txBody>
        </p:sp>
        <p:sp>
          <p:nvSpPr>
            <p:cNvPr id="106" name="矩形 105">
              <a:extLst>
                <a:ext uri="{FF2B5EF4-FFF2-40B4-BE49-F238E27FC236}">
                  <a16:creationId xmlns:a16="http://schemas.microsoft.com/office/drawing/2014/main" id="{68D11BB7-4CE2-4EB1-873D-ECDA71B5BB1A}"/>
                </a:ext>
              </a:extLst>
            </p:cNvPr>
            <p:cNvSpPr/>
            <p:nvPr/>
          </p:nvSpPr>
          <p:spPr>
            <a:xfrm>
              <a:off x="1173645" y="2127100"/>
              <a:ext cx="250558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dirty="0">
                  <a:solidFill>
                    <a:schemeClr val="accent2">
                      <a:lumMod val="75000"/>
                    </a:schemeClr>
                  </a:solidFill>
                  <a:latin typeface="Open Sans" panose="020B0606030504020204" pitchFamily="34" charset="0"/>
                </a:rPr>
                <a:t>GNN</a:t>
              </a:r>
            </a:p>
          </p:txBody>
        </p:sp>
        <p:sp>
          <p:nvSpPr>
            <p:cNvPr id="107" name="弦形 106">
              <a:extLst>
                <a:ext uri="{FF2B5EF4-FFF2-40B4-BE49-F238E27FC236}">
                  <a16:creationId xmlns:a16="http://schemas.microsoft.com/office/drawing/2014/main" id="{342A5DBA-D231-445E-AAD9-379157E880FE}"/>
                </a:ext>
              </a:extLst>
            </p:cNvPr>
            <p:cNvSpPr/>
            <p:nvPr/>
          </p:nvSpPr>
          <p:spPr>
            <a:xfrm rot="1440794">
              <a:off x="842909" y="2174309"/>
              <a:ext cx="369332" cy="369332"/>
            </a:xfrm>
            <a:prstGeom prst="chord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63500" sx="101000" sy="101000" algn="ctr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110" name="组合 109">
            <a:extLst>
              <a:ext uri="{FF2B5EF4-FFF2-40B4-BE49-F238E27FC236}">
                <a16:creationId xmlns:a16="http://schemas.microsoft.com/office/drawing/2014/main" id="{D18C64D9-D088-4D67-BC59-2A33CC93D71E}"/>
              </a:ext>
            </a:extLst>
          </p:cNvPr>
          <p:cNvGrpSpPr>
            <a:grpSpLocks/>
          </p:cNvGrpSpPr>
          <p:nvPr/>
        </p:nvGrpSpPr>
        <p:grpSpPr>
          <a:xfrm>
            <a:off x="8224572" y="2635494"/>
            <a:ext cx="3169655" cy="1039014"/>
            <a:chOff x="840657" y="2107129"/>
            <a:chExt cx="3444832" cy="1039014"/>
          </a:xfrm>
        </p:grpSpPr>
        <p:grpSp>
          <p:nvGrpSpPr>
            <p:cNvPr id="111" name="组合 110">
              <a:extLst>
                <a:ext uri="{FF2B5EF4-FFF2-40B4-BE49-F238E27FC236}">
                  <a16:creationId xmlns:a16="http://schemas.microsoft.com/office/drawing/2014/main" id="{1DE3CE1F-01A3-4C97-98AF-CB548A39B0CD}"/>
                </a:ext>
              </a:extLst>
            </p:cNvPr>
            <p:cNvGrpSpPr/>
            <p:nvPr/>
          </p:nvGrpSpPr>
          <p:grpSpPr>
            <a:xfrm>
              <a:off x="840657" y="2620760"/>
              <a:ext cx="3444832" cy="525383"/>
              <a:chOff x="457201" y="5557292"/>
              <a:chExt cx="3444832" cy="525383"/>
            </a:xfrm>
          </p:grpSpPr>
          <p:sp>
            <p:nvSpPr>
              <p:cNvPr id="116" name="矩形: 圆角 115">
                <a:extLst>
                  <a:ext uri="{FF2B5EF4-FFF2-40B4-BE49-F238E27FC236}">
                    <a16:creationId xmlns:a16="http://schemas.microsoft.com/office/drawing/2014/main" id="{B42F7774-7D6A-4A99-A5F5-92FF0531F498}"/>
                  </a:ext>
                </a:extLst>
              </p:cNvPr>
              <p:cNvSpPr/>
              <p:nvPr/>
            </p:nvSpPr>
            <p:spPr>
              <a:xfrm>
                <a:off x="457201" y="5557292"/>
                <a:ext cx="3444832" cy="525383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63500" sx="101000" sy="101000" algn="ctr" rotWithShape="0">
                  <a:schemeClr val="bg1">
                    <a:lumMod val="50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7" name="矩形 116">
                <a:extLst>
                  <a:ext uri="{FF2B5EF4-FFF2-40B4-BE49-F238E27FC236}">
                    <a16:creationId xmlns:a16="http://schemas.microsoft.com/office/drawing/2014/main" id="{2AEBE821-D9A6-40CA-91DB-6018A74AB146}"/>
                  </a:ext>
                </a:extLst>
              </p:cNvPr>
              <p:cNvSpPr/>
              <p:nvPr/>
            </p:nvSpPr>
            <p:spPr>
              <a:xfrm>
                <a:off x="2156758" y="5557292"/>
                <a:ext cx="45719" cy="525383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1000" sy="101000" algn="ctr" rotWithShape="0">
                  <a:schemeClr val="bg1">
                    <a:lumMod val="50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112" name="矩形 111">
              <a:extLst>
                <a:ext uri="{FF2B5EF4-FFF2-40B4-BE49-F238E27FC236}">
                  <a16:creationId xmlns:a16="http://schemas.microsoft.com/office/drawing/2014/main" id="{C3D8396C-353A-4871-AC0D-F89377B3FADB}"/>
                </a:ext>
              </a:extLst>
            </p:cNvPr>
            <p:cNvSpPr/>
            <p:nvPr/>
          </p:nvSpPr>
          <p:spPr>
            <a:xfrm>
              <a:off x="1215765" y="2698785"/>
              <a:ext cx="7320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/>
                <a:t>GAN</a:t>
              </a:r>
              <a:endParaRPr lang="zh-CN" altLang="en-US" dirty="0"/>
            </a:p>
          </p:txBody>
        </p:sp>
        <p:sp>
          <p:nvSpPr>
            <p:cNvPr id="113" name="矩形 112">
              <a:extLst>
                <a:ext uri="{FF2B5EF4-FFF2-40B4-BE49-F238E27FC236}">
                  <a16:creationId xmlns:a16="http://schemas.microsoft.com/office/drawing/2014/main" id="{7697404B-900C-4D9E-817A-25E26175CCC0}"/>
                </a:ext>
              </a:extLst>
            </p:cNvPr>
            <p:cNvSpPr/>
            <p:nvPr/>
          </p:nvSpPr>
          <p:spPr>
            <a:xfrm>
              <a:off x="3028420" y="2698785"/>
              <a:ext cx="6693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/>
                <a:t>DRL</a:t>
              </a:r>
              <a:endParaRPr lang="zh-CN" altLang="en-US" dirty="0"/>
            </a:p>
          </p:txBody>
        </p:sp>
        <p:sp>
          <p:nvSpPr>
            <p:cNvPr id="114" name="矩形 113">
              <a:extLst>
                <a:ext uri="{FF2B5EF4-FFF2-40B4-BE49-F238E27FC236}">
                  <a16:creationId xmlns:a16="http://schemas.microsoft.com/office/drawing/2014/main" id="{A794174B-E703-44E6-A028-7B2D17A09DBB}"/>
                </a:ext>
              </a:extLst>
            </p:cNvPr>
            <p:cNvSpPr/>
            <p:nvPr/>
          </p:nvSpPr>
          <p:spPr>
            <a:xfrm>
              <a:off x="1173645" y="2107129"/>
              <a:ext cx="250558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dirty="0">
                  <a:solidFill>
                    <a:schemeClr val="accent2">
                      <a:lumMod val="75000"/>
                    </a:schemeClr>
                  </a:solidFill>
                  <a:latin typeface="Open Sans" panose="020B0606030504020204" pitchFamily="34" charset="0"/>
                </a:rPr>
                <a:t>Other…</a:t>
              </a:r>
            </a:p>
          </p:txBody>
        </p:sp>
        <p:sp>
          <p:nvSpPr>
            <p:cNvPr id="115" name="弦形 114">
              <a:extLst>
                <a:ext uri="{FF2B5EF4-FFF2-40B4-BE49-F238E27FC236}">
                  <a16:creationId xmlns:a16="http://schemas.microsoft.com/office/drawing/2014/main" id="{88E12D3F-4412-42FF-BBC1-C0BCB07522E4}"/>
                </a:ext>
              </a:extLst>
            </p:cNvPr>
            <p:cNvSpPr/>
            <p:nvPr/>
          </p:nvSpPr>
          <p:spPr>
            <a:xfrm rot="1440794">
              <a:off x="842909" y="2174309"/>
              <a:ext cx="369332" cy="369332"/>
            </a:xfrm>
            <a:prstGeom prst="chord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63500" sx="101000" sy="101000" algn="ctr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49" name="矩形 48">
            <a:extLst>
              <a:ext uri="{FF2B5EF4-FFF2-40B4-BE49-F238E27FC236}">
                <a16:creationId xmlns:a16="http://schemas.microsoft.com/office/drawing/2014/main" id="{121C0234-E63D-4ACA-AE6C-7F5C028C4C0F}"/>
              </a:ext>
            </a:extLst>
          </p:cNvPr>
          <p:cNvSpPr/>
          <p:nvPr/>
        </p:nvSpPr>
        <p:spPr>
          <a:xfrm>
            <a:off x="1200120" y="4561582"/>
            <a:ext cx="9786026" cy="15966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2D8F84A8-40A6-4704-830E-F597B6E7F011}"/>
              </a:ext>
            </a:extLst>
          </p:cNvPr>
          <p:cNvSpPr txBox="1"/>
          <p:nvPr/>
        </p:nvSpPr>
        <p:spPr>
          <a:xfrm>
            <a:off x="5634004" y="5594587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1" name="等腰三角形 50">
            <a:extLst>
              <a:ext uri="{FF2B5EF4-FFF2-40B4-BE49-F238E27FC236}">
                <a16:creationId xmlns:a16="http://schemas.microsoft.com/office/drawing/2014/main" id="{BBE697E1-FF5B-43F4-AED1-5633506A328B}"/>
              </a:ext>
            </a:extLst>
          </p:cNvPr>
          <p:cNvSpPr/>
          <p:nvPr/>
        </p:nvSpPr>
        <p:spPr>
          <a:xfrm rot="5400000">
            <a:off x="335374" y="5211304"/>
            <a:ext cx="2060030" cy="330538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52" name="等腰三角形 51">
            <a:extLst>
              <a:ext uri="{FF2B5EF4-FFF2-40B4-BE49-F238E27FC236}">
                <a16:creationId xmlns:a16="http://schemas.microsoft.com/office/drawing/2014/main" id="{BEB28282-6434-43D4-B07C-A8726A35C675}"/>
              </a:ext>
            </a:extLst>
          </p:cNvPr>
          <p:cNvSpPr/>
          <p:nvPr/>
        </p:nvSpPr>
        <p:spPr>
          <a:xfrm rot="16200000" flipH="1">
            <a:off x="9790862" y="5211302"/>
            <a:ext cx="2060030" cy="330538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AABAB2D3-BE26-48CF-A096-A9075D1857A2}"/>
              </a:ext>
            </a:extLst>
          </p:cNvPr>
          <p:cNvSpPr/>
          <p:nvPr/>
        </p:nvSpPr>
        <p:spPr>
          <a:xfrm>
            <a:off x="4031280" y="4844380"/>
            <a:ext cx="6598503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tabLst>
                <a:tab pos="3825875" algn="l"/>
              </a:tabLst>
            </a:pP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+mn-ea"/>
                <a:sym typeface="+mn-lt"/>
              </a:rPr>
              <a:t>A Survey on Deep Learning Advances </a:t>
            </a:r>
          </a:p>
          <a:p>
            <a:pPr algn="ctr">
              <a:spcAft>
                <a:spcPts val="600"/>
              </a:spcAft>
              <a:tabLst>
                <a:tab pos="3825875" algn="l"/>
              </a:tabLst>
            </a:pP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+mn-ea"/>
                <a:sym typeface="+mn-lt"/>
              </a:rPr>
              <a:t>for  Time Series 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Forecasting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latin typeface="+mj-lt"/>
              <a:cs typeface="+mn-ea"/>
              <a:sym typeface="+mn-lt"/>
            </a:endParaRPr>
          </a:p>
        </p:txBody>
      </p: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A51532E2-B924-4D80-B679-4A4E6E9671DC}"/>
              </a:ext>
            </a:extLst>
          </p:cNvPr>
          <p:cNvGrpSpPr/>
          <p:nvPr/>
        </p:nvGrpSpPr>
        <p:grpSpPr>
          <a:xfrm>
            <a:off x="6792701" y="1759292"/>
            <a:ext cx="4607837" cy="564481"/>
            <a:chOff x="-322348" y="2601212"/>
            <a:chExt cx="4607837" cy="564481"/>
          </a:xfrm>
        </p:grpSpPr>
        <p:grpSp>
          <p:nvGrpSpPr>
            <p:cNvPr id="55" name="组合 54">
              <a:extLst>
                <a:ext uri="{FF2B5EF4-FFF2-40B4-BE49-F238E27FC236}">
                  <a16:creationId xmlns:a16="http://schemas.microsoft.com/office/drawing/2014/main" id="{AA5FC3D1-1EA6-4FE8-BFBE-C6B672C22FF5}"/>
                </a:ext>
              </a:extLst>
            </p:cNvPr>
            <p:cNvGrpSpPr/>
            <p:nvPr/>
          </p:nvGrpSpPr>
          <p:grpSpPr>
            <a:xfrm>
              <a:off x="840657" y="2620760"/>
              <a:ext cx="3444832" cy="525383"/>
              <a:chOff x="457201" y="5557292"/>
              <a:chExt cx="3444832" cy="525383"/>
            </a:xfrm>
          </p:grpSpPr>
          <p:sp>
            <p:nvSpPr>
              <p:cNvPr id="70" name="矩形: 圆角 69">
                <a:extLst>
                  <a:ext uri="{FF2B5EF4-FFF2-40B4-BE49-F238E27FC236}">
                    <a16:creationId xmlns:a16="http://schemas.microsoft.com/office/drawing/2014/main" id="{62F43F5F-9550-4480-8845-F15EDD7A2489}"/>
                  </a:ext>
                </a:extLst>
              </p:cNvPr>
              <p:cNvSpPr/>
              <p:nvPr/>
            </p:nvSpPr>
            <p:spPr>
              <a:xfrm>
                <a:off x="457201" y="5557292"/>
                <a:ext cx="3444832" cy="525383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63500" sx="101000" sy="101000" algn="ctr" rotWithShape="0">
                  <a:schemeClr val="bg1">
                    <a:lumMod val="50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1" name="矩形 70">
                <a:extLst>
                  <a:ext uri="{FF2B5EF4-FFF2-40B4-BE49-F238E27FC236}">
                    <a16:creationId xmlns:a16="http://schemas.microsoft.com/office/drawing/2014/main" id="{DEF5BC35-10E5-470A-A1F2-FC8E7853F6B2}"/>
                  </a:ext>
                </a:extLst>
              </p:cNvPr>
              <p:cNvSpPr/>
              <p:nvPr/>
            </p:nvSpPr>
            <p:spPr>
              <a:xfrm>
                <a:off x="2156758" y="5557292"/>
                <a:ext cx="45719" cy="525383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1000" sy="101000" algn="ctr" rotWithShape="0">
                  <a:schemeClr val="bg1">
                    <a:lumMod val="50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C3B9A7C5-AB50-4850-9CCD-5C7E9C0E4AFC}"/>
                </a:ext>
              </a:extLst>
            </p:cNvPr>
            <p:cNvSpPr/>
            <p:nvPr/>
          </p:nvSpPr>
          <p:spPr>
            <a:xfrm>
              <a:off x="1211745" y="2698785"/>
              <a:ext cx="76815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/>
                <a:t>LSTM</a:t>
              </a:r>
              <a:endParaRPr lang="zh-CN" altLang="en-US" dirty="0"/>
            </a:p>
          </p:txBody>
        </p:sp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BBCBDCFF-BF92-4019-8696-02FB14F936F3}"/>
                </a:ext>
              </a:extLst>
            </p:cNvPr>
            <p:cNvSpPr/>
            <p:nvPr/>
          </p:nvSpPr>
          <p:spPr>
            <a:xfrm>
              <a:off x="2856783" y="2698785"/>
              <a:ext cx="6639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/>
                <a:t>GRU</a:t>
              </a:r>
              <a:endParaRPr lang="zh-CN" altLang="en-US" dirty="0"/>
            </a:p>
          </p:txBody>
        </p:sp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D9D7DD3C-24D7-4145-81C5-1DBBA94CB2EF}"/>
                </a:ext>
              </a:extLst>
            </p:cNvPr>
            <p:cNvSpPr/>
            <p:nvPr/>
          </p:nvSpPr>
          <p:spPr>
            <a:xfrm>
              <a:off x="34710" y="2664372"/>
              <a:ext cx="84029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dirty="0">
                  <a:solidFill>
                    <a:schemeClr val="accent2">
                      <a:lumMod val="75000"/>
                    </a:schemeClr>
                  </a:solidFill>
                  <a:latin typeface="Open Sans" panose="020B0606030504020204" pitchFamily="34" charset="0"/>
                </a:rPr>
                <a:t>RNN</a:t>
              </a:r>
              <a:endParaRPr lang="zh-CN" altLang="en-US" sz="24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59" name="弦形 58">
              <a:extLst>
                <a:ext uri="{FF2B5EF4-FFF2-40B4-BE49-F238E27FC236}">
                  <a16:creationId xmlns:a16="http://schemas.microsoft.com/office/drawing/2014/main" id="{8733A7C3-4B64-40D3-A711-B568E047E1C8}"/>
                </a:ext>
              </a:extLst>
            </p:cNvPr>
            <p:cNvSpPr/>
            <p:nvPr/>
          </p:nvSpPr>
          <p:spPr>
            <a:xfrm rot="1440794">
              <a:off x="-322348" y="2601212"/>
              <a:ext cx="564481" cy="564481"/>
            </a:xfrm>
            <a:prstGeom prst="chord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63500" sx="101000" sy="101000" algn="ctr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48" name="文本框 47">
            <a:extLst>
              <a:ext uri="{FF2B5EF4-FFF2-40B4-BE49-F238E27FC236}">
                <a16:creationId xmlns:a16="http://schemas.microsoft.com/office/drawing/2014/main" id="{18F0F36B-63BD-4158-88B2-6AB4FB002E95}"/>
              </a:ext>
            </a:extLst>
          </p:cNvPr>
          <p:cNvSpPr txBox="1"/>
          <p:nvPr/>
        </p:nvSpPr>
        <p:spPr>
          <a:xfrm>
            <a:off x="1650554" y="4944407"/>
            <a:ext cx="22137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  <a:ea typeface="方正清刻本悦宋简体" panose="02000000000000000000" pitchFamily="2" charset="-122"/>
              </a:rPr>
              <a:t>Thanks</a:t>
            </a:r>
            <a:endParaRPr lang="zh-CN" altLang="en-US" sz="4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  <a:ea typeface="方正清刻本悦宋简体" panose="02000000000000000000" pitchFamily="2" charset="-122"/>
            </a:endParaRP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F2F47349-2174-4FDA-BA69-B203196364AA}"/>
              </a:ext>
            </a:extLst>
          </p:cNvPr>
          <p:cNvSpPr/>
          <p:nvPr/>
        </p:nvSpPr>
        <p:spPr>
          <a:xfrm>
            <a:off x="3946348" y="4774412"/>
            <a:ext cx="127000" cy="1170987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63500" sx="101000" sy="101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2" name="文本框 71">
            <a:hlinkClick r:id="rId3"/>
            <a:extLst>
              <a:ext uri="{FF2B5EF4-FFF2-40B4-BE49-F238E27FC236}">
                <a16:creationId xmlns:a16="http://schemas.microsoft.com/office/drawing/2014/main" id="{350EF278-2CBC-42A2-A151-B77EF0ED4C3D}"/>
              </a:ext>
            </a:extLst>
          </p:cNvPr>
          <p:cNvSpPr txBox="1"/>
          <p:nvPr/>
        </p:nvSpPr>
        <p:spPr>
          <a:xfrm>
            <a:off x="4820651" y="6334780"/>
            <a:ext cx="2550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99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@GeminiLight</a:t>
            </a:r>
            <a:endParaRPr lang="zh-CN" altLang="en-US" sz="2800" dirty="0">
              <a:solidFill>
                <a:srgbClr val="99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515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698D7AF8-30E3-4EF4-8661-2AEA37DA2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sp>
        <p:nvSpPr>
          <p:cNvPr id="32" name="矩形: 圆角 31">
            <a:extLst>
              <a:ext uri="{FF2B5EF4-FFF2-40B4-BE49-F238E27FC236}">
                <a16:creationId xmlns:a16="http://schemas.microsoft.com/office/drawing/2014/main" id="{BA59E23B-4F3E-489C-B391-E2BEC9F14BE5}"/>
              </a:ext>
            </a:extLst>
          </p:cNvPr>
          <p:cNvSpPr>
            <a:spLocks/>
          </p:cNvSpPr>
          <p:nvPr/>
        </p:nvSpPr>
        <p:spPr>
          <a:xfrm>
            <a:off x="457200" y="858137"/>
            <a:ext cx="3399243" cy="488562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1000" sy="101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chemeClr val="accent1">
                    <a:lumMod val="75000"/>
                  </a:schemeClr>
                </a:solidFill>
              </a:rPr>
              <a:t>AR </a:t>
            </a:r>
            <a:r>
              <a:rPr lang="en-US" altLang="zh-CN" sz="2000" dirty="0">
                <a:solidFill>
                  <a:schemeClr val="accent1">
                    <a:lumMod val="75000"/>
                  </a:schemeClr>
                </a:solidFill>
              </a:rPr>
              <a:t>(Auto Regressive)</a:t>
            </a:r>
          </a:p>
        </p:txBody>
      </p:sp>
      <p:sp>
        <p:nvSpPr>
          <p:cNvPr id="33" name="矩形: 圆角 32">
            <a:extLst>
              <a:ext uri="{FF2B5EF4-FFF2-40B4-BE49-F238E27FC236}">
                <a16:creationId xmlns:a16="http://schemas.microsoft.com/office/drawing/2014/main" id="{11BCEB94-A064-4CBA-994A-ED3CAF127F99}"/>
              </a:ext>
            </a:extLst>
          </p:cNvPr>
          <p:cNvSpPr>
            <a:spLocks/>
          </p:cNvSpPr>
          <p:nvPr/>
        </p:nvSpPr>
        <p:spPr>
          <a:xfrm>
            <a:off x="457199" y="2265831"/>
            <a:ext cx="3399243" cy="488562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1000" sy="101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chemeClr val="accent1">
                    <a:lumMod val="75000"/>
                  </a:schemeClr>
                </a:solidFill>
              </a:rPr>
              <a:t>MA </a:t>
            </a:r>
            <a:r>
              <a:rPr lang="en-US" altLang="zh-CN" sz="2000" dirty="0">
                <a:solidFill>
                  <a:schemeClr val="accent1">
                    <a:lumMod val="75000"/>
                  </a:schemeClr>
                </a:solidFill>
              </a:rPr>
              <a:t>(Moving Average)</a:t>
            </a:r>
          </a:p>
        </p:txBody>
      </p:sp>
      <p:sp>
        <p:nvSpPr>
          <p:cNvPr id="34" name="矩形: 圆角 33">
            <a:extLst>
              <a:ext uri="{FF2B5EF4-FFF2-40B4-BE49-F238E27FC236}">
                <a16:creationId xmlns:a16="http://schemas.microsoft.com/office/drawing/2014/main" id="{6A4DECB6-6D1F-4DFA-B72F-2795EAE71E46}"/>
              </a:ext>
            </a:extLst>
          </p:cNvPr>
          <p:cNvSpPr>
            <a:spLocks/>
          </p:cNvSpPr>
          <p:nvPr/>
        </p:nvSpPr>
        <p:spPr>
          <a:xfrm>
            <a:off x="457199" y="3725545"/>
            <a:ext cx="6134101" cy="488562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1000" sy="101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chemeClr val="accent1">
                    <a:lumMod val="75000"/>
                  </a:schemeClr>
                </a:solidFill>
              </a:rPr>
              <a:t>ARMA </a:t>
            </a:r>
            <a:r>
              <a:rPr lang="en-US" altLang="zh-CN" sz="2000" dirty="0">
                <a:solidFill>
                  <a:schemeClr val="accent1">
                    <a:lumMod val="75000"/>
                  </a:schemeClr>
                </a:solidFill>
              </a:rPr>
              <a:t>(Auto Regressive and Moving Average)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F66D2A77-838B-41A8-9A1E-6F3BBAFB5B7A}"/>
                  </a:ext>
                </a:extLst>
              </p:cNvPr>
              <p:cNvSpPr/>
              <p:nvPr/>
            </p:nvSpPr>
            <p:spPr>
              <a:xfrm>
                <a:off x="548164" y="1524029"/>
                <a:ext cx="5694764" cy="490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zh-CN" altLang="en-US" sz="24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i="0">
                              <a:latin typeface="Cambria Math" panose="02040503050406030204" pitchFamily="18" charset="0"/>
                            </a:rPr>
                            <m:t>∅</m:t>
                          </m:r>
                        </m:e>
                        <m:sub>
                          <m:r>
                            <a:rPr lang="zh-CN" altLang="en-US" sz="24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zh-CN" altLang="en-US" sz="2400" i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zh-CN" altLang="en-US" sz="24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i="0">
                              <a:latin typeface="Cambria Math" panose="02040503050406030204" pitchFamily="18" charset="0"/>
                            </a:rPr>
                            <m:t>∅</m:t>
                          </m:r>
                        </m:e>
                        <m:sub>
                          <m:r>
                            <a:rPr lang="zh-CN" altLang="en-US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zh-CN" altLang="en-US" sz="2400" i="0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  <m:r>
                        <a:rPr lang="zh-CN" altLang="en-US" sz="2400" i="0">
                          <a:latin typeface="Cambria Math" panose="02040503050406030204" pitchFamily="18" charset="0"/>
                        </a:rPr>
                        <m:t>+⋯+</m:t>
                      </m:r>
                      <m:sSub>
                        <m:sSub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i="0">
                              <a:latin typeface="Cambria Math" panose="02040503050406030204" pitchFamily="18" charset="0"/>
                            </a:rPr>
                            <m:t>∅</m:t>
                          </m:r>
                        </m:e>
                        <m:sub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sSub>
                        <m:sSub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zh-CN" altLang="en-US" sz="24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zh-CN" altLang="en-US" sz="24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F66D2A77-838B-41A8-9A1E-6F3BBAFB5B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164" y="1524029"/>
                <a:ext cx="5694764" cy="490199"/>
              </a:xfrm>
              <a:prstGeom prst="rect">
                <a:avLst/>
              </a:prstGeom>
              <a:blipFill>
                <a:blip r:embed="rId2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916D8CFF-A48D-4B98-A408-922B5FB7C65F}"/>
                  </a:ext>
                </a:extLst>
              </p:cNvPr>
              <p:cNvSpPr/>
              <p:nvPr/>
            </p:nvSpPr>
            <p:spPr>
              <a:xfrm>
                <a:off x="6840969" y="1326528"/>
                <a:ext cx="3296031" cy="7232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>
                            <a:latin typeface="Cambria Math" panose="02040503050406030204" pitchFamily="18" charset="0"/>
                          </a:rPr>
                          <m:t>∅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/>
                  <a:t>: Autoregressive coefficient</a:t>
                </a:r>
              </a:p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dirty="0"/>
                  <a:t>: White noise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916D8CFF-A48D-4B98-A408-922B5FB7C6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0969" y="1326528"/>
                <a:ext cx="3296031" cy="723275"/>
              </a:xfrm>
              <a:prstGeom prst="rect">
                <a:avLst/>
              </a:prstGeom>
              <a:blipFill>
                <a:blip r:embed="rId3"/>
                <a:stretch>
                  <a:fillRect t="-5085" r="-1294" b="-135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CA0CC88E-0366-499F-B623-217B918F3CBB}"/>
                  </a:ext>
                </a:extLst>
              </p:cNvPr>
              <p:cNvSpPr/>
              <p:nvPr/>
            </p:nvSpPr>
            <p:spPr>
              <a:xfrm>
                <a:off x="526306" y="2999886"/>
                <a:ext cx="5725926" cy="490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zh-CN" altLang="en-US" sz="24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zh-CN" altLang="en-US" sz="24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i="0">
                              <a:latin typeface="Cambria Math" panose="02040503050406030204" pitchFamily="18" charset="0"/>
                            </a:rPr>
                            <m:t>∅</m:t>
                          </m:r>
                        </m:e>
                        <m:sub>
                          <m:r>
                            <a:rPr lang="zh-CN" altLang="en-US" sz="24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zh-CN" altLang="en-US" sz="2400" i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zh-CN" altLang="en-US" sz="24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i="0">
                              <a:latin typeface="Cambria Math" panose="02040503050406030204" pitchFamily="18" charset="0"/>
                            </a:rPr>
                            <m:t>∅</m:t>
                          </m:r>
                        </m:e>
                        <m:sub>
                          <m:r>
                            <a:rPr lang="zh-CN" altLang="en-US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zh-CN" altLang="en-US" sz="2400" i="0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  <m:r>
                        <a:rPr lang="zh-CN" altLang="en-US" sz="2400" i="0">
                          <a:latin typeface="Cambria Math" panose="02040503050406030204" pitchFamily="18" charset="0"/>
                        </a:rPr>
                        <m:t>+⋯+</m:t>
                      </m:r>
                      <m:sSub>
                        <m:sSub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i="0">
                              <a:latin typeface="Cambria Math" panose="02040503050406030204" pitchFamily="18" charset="0"/>
                            </a:rPr>
                            <m:t>∅</m:t>
                          </m:r>
                        </m:e>
                        <m:sub>
                          <m:r>
                            <a:rPr lang="zh-CN" altLang="en-US" sz="240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zh-CN" altLang="en-US" sz="24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CA0CC88E-0366-499F-B623-217B918F3C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306" y="2999886"/>
                <a:ext cx="5725926" cy="490199"/>
              </a:xfrm>
              <a:prstGeom prst="rect">
                <a:avLst/>
              </a:prstGeom>
              <a:blipFill>
                <a:blip r:embed="rId4"/>
                <a:stretch>
                  <a:fillRect b="-61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D8930C1F-49B2-40CE-8F5E-1CA70A0D833B}"/>
                  </a:ext>
                </a:extLst>
              </p:cNvPr>
              <p:cNvSpPr/>
              <p:nvPr/>
            </p:nvSpPr>
            <p:spPr>
              <a:xfrm>
                <a:off x="6840970" y="2775746"/>
                <a:ext cx="3741024" cy="7232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>
                            <a:latin typeface="Cambria Math" panose="02040503050406030204" pitchFamily="18" charset="0"/>
                          </a:rPr>
                          <m:t>∅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/>
                  <a:t>: Moving regression coefficient</a:t>
                </a:r>
              </a:p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/>
                  <a:t>: White noise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D8930C1F-49B2-40CE-8F5E-1CA70A0D83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0970" y="2775746"/>
                <a:ext cx="3741024" cy="723275"/>
              </a:xfrm>
              <a:prstGeom prst="rect">
                <a:avLst/>
              </a:prstGeom>
              <a:blipFill>
                <a:blip r:embed="rId5"/>
                <a:stretch>
                  <a:fillRect t="-4202" b="-126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28E9EB50-9FFF-4A0C-AC25-5AC0399404CB}"/>
              </a:ext>
            </a:extLst>
          </p:cNvPr>
          <p:cNvSpPr/>
          <p:nvPr/>
        </p:nvSpPr>
        <p:spPr>
          <a:xfrm>
            <a:off x="6624320" y="1290953"/>
            <a:ext cx="123190" cy="803885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63500" sx="101000" sy="101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2" name="矩形: 圆角 41">
            <a:extLst>
              <a:ext uri="{FF2B5EF4-FFF2-40B4-BE49-F238E27FC236}">
                <a16:creationId xmlns:a16="http://schemas.microsoft.com/office/drawing/2014/main" id="{CD2DE5D1-DEFB-4682-9D55-17DECE0D74CA}"/>
              </a:ext>
            </a:extLst>
          </p:cNvPr>
          <p:cNvSpPr/>
          <p:nvPr/>
        </p:nvSpPr>
        <p:spPr>
          <a:xfrm>
            <a:off x="6591300" y="2730512"/>
            <a:ext cx="123190" cy="803885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63500" sx="101000" sy="101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E75DCE5D-C3A0-4269-A334-29E0629C424B}"/>
                  </a:ext>
                </a:extLst>
              </p:cNvPr>
              <p:cNvSpPr/>
              <p:nvPr/>
            </p:nvSpPr>
            <p:spPr>
              <a:xfrm>
                <a:off x="304800" y="4520055"/>
                <a:ext cx="10485120" cy="4901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zh-CN" altLang="en-US" sz="24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zh-CN" altLang="en-US" sz="24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i="0">
                              <a:latin typeface="Cambria Math" panose="02040503050406030204" pitchFamily="18" charset="0"/>
                            </a:rPr>
                            <m:t>∅</m:t>
                          </m:r>
                        </m:e>
                        <m:sub>
                          <m:r>
                            <a:rPr lang="zh-CN" altLang="en-US" sz="24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zh-CN" altLang="en-US" sz="2400" i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zh-CN" altLang="en-US" sz="24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i="0">
                              <a:latin typeface="Cambria Math" panose="02040503050406030204" pitchFamily="18" charset="0"/>
                            </a:rPr>
                            <m:t>∅</m:t>
                          </m:r>
                        </m:e>
                        <m:sub>
                          <m:r>
                            <a:rPr lang="zh-CN" altLang="en-US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zh-CN" altLang="en-US" sz="2400" i="0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  <m:r>
                        <a:rPr lang="zh-CN" altLang="en-US" sz="2400" i="0">
                          <a:latin typeface="Cambria Math" panose="02040503050406030204" pitchFamily="18" charset="0"/>
                        </a:rPr>
                        <m:t>+⋯+</m:t>
                      </m:r>
                      <m:sSub>
                        <m:sSub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i="0">
                              <a:latin typeface="Cambria Math" panose="02040503050406030204" pitchFamily="18" charset="0"/>
                            </a:rPr>
                            <m:t>∅</m:t>
                          </m:r>
                        </m:e>
                        <m:sub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sSub>
                        <m:sSub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zh-CN" altLang="en-US" sz="24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zh-CN" altLang="en-US" sz="24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𝜗</m:t>
                          </m:r>
                        </m:e>
                        <m:sub>
                          <m:r>
                            <a:rPr lang="zh-CN" altLang="en-US" sz="24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zh-CN" altLang="en-US" sz="2400" i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zh-CN" altLang="en-US" sz="24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𝜗</m:t>
                          </m:r>
                        </m:e>
                        <m:sub>
                          <m:r>
                            <a:rPr lang="zh-CN" altLang="en-US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zh-CN" altLang="en-US" sz="2400" i="0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  <m:r>
                        <a:rPr lang="zh-CN" altLang="en-US" sz="2400" i="0">
                          <a:latin typeface="Cambria Math" panose="02040503050406030204" pitchFamily="18" charset="0"/>
                        </a:rPr>
                        <m:t>+⋯+</m:t>
                      </m:r>
                      <m:sSub>
                        <m:sSub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𝜗</m:t>
                          </m:r>
                        </m:e>
                        <m:sub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sSub>
                        <m:sSub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zh-CN" altLang="en-US" sz="24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E75DCE5D-C3A0-4269-A334-29E0629C42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520055"/>
                <a:ext cx="10485120" cy="490199"/>
              </a:xfrm>
              <a:prstGeom prst="rect">
                <a:avLst/>
              </a:prstGeom>
              <a:blipFill>
                <a:blip r:embed="rId6"/>
                <a:stretch>
                  <a:fillRect b="-61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矩形 42">
            <a:extLst>
              <a:ext uri="{FF2B5EF4-FFF2-40B4-BE49-F238E27FC236}">
                <a16:creationId xmlns:a16="http://schemas.microsoft.com/office/drawing/2014/main" id="{9E2BB04B-1CA9-401E-8ADA-36310B0209F0}"/>
              </a:ext>
            </a:extLst>
          </p:cNvPr>
          <p:cNvSpPr/>
          <p:nvPr/>
        </p:nvSpPr>
        <p:spPr>
          <a:xfrm>
            <a:off x="580389" y="5425314"/>
            <a:ext cx="799460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</a:rPr>
              <a:t>AR</a:t>
            </a:r>
            <a:r>
              <a:rPr lang="zh-CN" altLang="en-US" sz="2000" dirty="0"/>
              <a:t>：the relationship between current data and later data</a:t>
            </a:r>
            <a:endParaRPr lang="en-US" altLang="zh-CN" sz="2000" dirty="0"/>
          </a:p>
          <a:p>
            <a:pPr>
              <a:spcAft>
                <a:spcPts val="600"/>
              </a:spcAft>
            </a:pPr>
            <a:r>
              <a:rPr lang="en-US" altLang="zh-CN" sz="2000" dirty="0">
                <a:solidFill>
                  <a:schemeClr val="accent1">
                    <a:lumMod val="75000"/>
                  </a:schemeClr>
                </a:solidFill>
              </a:rPr>
              <a:t>MA</a:t>
            </a:r>
            <a:r>
              <a:rPr lang="zh-CN" altLang="en-US" sz="2000" dirty="0"/>
              <a:t>：</a:t>
            </a:r>
            <a:r>
              <a:rPr lang="en-US" altLang="zh-CN" sz="2000" dirty="0"/>
              <a:t> random perturbation</a:t>
            </a:r>
            <a:r>
              <a:rPr lang="zh-CN" altLang="en-US" sz="2000" dirty="0"/>
              <a:t> </a:t>
            </a:r>
            <a:r>
              <a:rPr lang="en-US" altLang="zh-CN" sz="2000" dirty="0"/>
              <a:t>(</a:t>
            </a:r>
            <a:r>
              <a:rPr lang="zh-CN" altLang="en-US" sz="2000" dirty="0"/>
              <a:t>noise</a:t>
            </a:r>
            <a:r>
              <a:rPr lang="en-US" altLang="zh-CN" sz="2000" dirty="0"/>
              <a:t>)</a:t>
            </a:r>
            <a:endParaRPr lang="zh-CN" altLang="en-US" sz="2000" dirty="0"/>
          </a:p>
        </p:txBody>
      </p:sp>
      <p:sp>
        <p:nvSpPr>
          <p:cNvPr id="45" name="矩形: 圆角 44">
            <a:extLst>
              <a:ext uri="{FF2B5EF4-FFF2-40B4-BE49-F238E27FC236}">
                <a16:creationId xmlns:a16="http://schemas.microsoft.com/office/drawing/2014/main" id="{A4B37BEA-47FE-4C7A-BC90-5CA3CC1E93DF}"/>
              </a:ext>
            </a:extLst>
          </p:cNvPr>
          <p:cNvSpPr/>
          <p:nvPr/>
        </p:nvSpPr>
        <p:spPr>
          <a:xfrm>
            <a:off x="457199" y="5406259"/>
            <a:ext cx="123190" cy="803885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63500" sx="101000" sy="101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18CAB7BD-B675-429E-B476-D18B4295C071}"/>
              </a:ext>
            </a:extLst>
          </p:cNvPr>
          <p:cNvGrpSpPr/>
          <p:nvPr/>
        </p:nvGrpSpPr>
        <p:grpSpPr>
          <a:xfrm>
            <a:off x="4387643" y="-372222"/>
            <a:ext cx="3416714" cy="986654"/>
            <a:chOff x="4532101" y="-372222"/>
            <a:chExt cx="3127799" cy="986654"/>
          </a:xfrm>
        </p:grpSpPr>
        <p:sp>
          <p:nvSpPr>
            <p:cNvPr id="47" name="矩形: 圆角 46">
              <a:extLst>
                <a:ext uri="{FF2B5EF4-FFF2-40B4-BE49-F238E27FC236}">
                  <a16:creationId xmlns:a16="http://schemas.microsoft.com/office/drawing/2014/main" id="{69B18DEA-534A-4D81-B2A6-3F5B36AE9B09}"/>
                </a:ext>
              </a:extLst>
            </p:cNvPr>
            <p:cNvSpPr/>
            <p:nvPr/>
          </p:nvSpPr>
          <p:spPr>
            <a:xfrm>
              <a:off x="4532101" y="-372222"/>
              <a:ext cx="3127799" cy="986653"/>
            </a:xfrm>
            <a:prstGeom prst="roundRect">
              <a:avLst>
                <a:gd name="adj" fmla="val 47564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14990593-2365-4090-886A-9A04735D1974}"/>
                </a:ext>
              </a:extLst>
            </p:cNvPr>
            <p:cNvSpPr txBox="1"/>
            <p:nvPr/>
          </p:nvSpPr>
          <p:spPr>
            <a:xfrm>
              <a:off x="5362126" y="91212"/>
              <a:ext cx="146481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+mj-lt"/>
                  <a:cs typeface="+mn-ea"/>
                  <a:sym typeface="+mn-lt"/>
                </a:rPr>
                <a:t>Classical</a:t>
              </a:r>
              <a:endParaRPr lang="zh-CN" altLang="en-US" sz="2800" b="1" dirty="0">
                <a:solidFill>
                  <a:schemeClr val="bg1"/>
                </a:solidFill>
                <a:latin typeface="+mj-lt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2472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: 圆角 26">
            <a:extLst>
              <a:ext uri="{FF2B5EF4-FFF2-40B4-BE49-F238E27FC236}">
                <a16:creationId xmlns:a16="http://schemas.microsoft.com/office/drawing/2014/main" id="{0B0B1080-DBCA-4C39-8A81-F2DD1EEC2FFB}"/>
              </a:ext>
            </a:extLst>
          </p:cNvPr>
          <p:cNvSpPr/>
          <p:nvPr/>
        </p:nvSpPr>
        <p:spPr>
          <a:xfrm>
            <a:off x="707859" y="1077865"/>
            <a:ext cx="4998720" cy="5171440"/>
          </a:xfrm>
          <a:prstGeom prst="roundRect">
            <a:avLst>
              <a:gd name="adj" fmla="val 935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63500" sx="101000" sy="101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rgbClr val="0070C0"/>
              </a:solidFill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AB767713-DFAB-4A4B-96DA-1F2064F5CFB9}"/>
              </a:ext>
            </a:extLst>
          </p:cNvPr>
          <p:cNvSpPr/>
          <p:nvPr/>
        </p:nvSpPr>
        <p:spPr>
          <a:xfrm>
            <a:off x="6485419" y="1077865"/>
            <a:ext cx="4998720" cy="5171440"/>
          </a:xfrm>
          <a:prstGeom prst="roundRect">
            <a:avLst>
              <a:gd name="adj" fmla="val 935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63500" sx="101000" sy="101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66" name="组合 165">
            <a:extLst>
              <a:ext uri="{FF2B5EF4-FFF2-40B4-BE49-F238E27FC236}">
                <a16:creationId xmlns:a16="http://schemas.microsoft.com/office/drawing/2014/main" id="{75E7FA55-72E6-40FD-BD28-6B524602F582}"/>
              </a:ext>
            </a:extLst>
          </p:cNvPr>
          <p:cNvGrpSpPr/>
          <p:nvPr/>
        </p:nvGrpSpPr>
        <p:grpSpPr>
          <a:xfrm>
            <a:off x="4387643" y="-372222"/>
            <a:ext cx="3416714" cy="986654"/>
            <a:chOff x="4532101" y="-372222"/>
            <a:chExt cx="3127799" cy="986654"/>
          </a:xfrm>
        </p:grpSpPr>
        <p:sp>
          <p:nvSpPr>
            <p:cNvPr id="175" name="矩形: 圆角 174">
              <a:extLst>
                <a:ext uri="{FF2B5EF4-FFF2-40B4-BE49-F238E27FC236}">
                  <a16:creationId xmlns:a16="http://schemas.microsoft.com/office/drawing/2014/main" id="{D384F63A-1ADB-47A3-A61D-9AFC4CB9092E}"/>
                </a:ext>
              </a:extLst>
            </p:cNvPr>
            <p:cNvSpPr/>
            <p:nvPr/>
          </p:nvSpPr>
          <p:spPr>
            <a:xfrm>
              <a:off x="4532101" y="-372222"/>
              <a:ext cx="3127799" cy="986653"/>
            </a:xfrm>
            <a:prstGeom prst="roundRect">
              <a:avLst>
                <a:gd name="adj" fmla="val 47564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1" name="文本框 180">
              <a:extLst>
                <a:ext uri="{FF2B5EF4-FFF2-40B4-BE49-F238E27FC236}">
                  <a16:creationId xmlns:a16="http://schemas.microsoft.com/office/drawing/2014/main" id="{C1AC0428-B682-48D0-BFAB-BC468B59B94B}"/>
                </a:ext>
              </a:extLst>
            </p:cNvPr>
            <p:cNvSpPr txBox="1"/>
            <p:nvPr/>
          </p:nvSpPr>
          <p:spPr>
            <a:xfrm>
              <a:off x="5088445" y="91212"/>
              <a:ext cx="20121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+mj-lt"/>
                  <a:cs typeface="+mn-ea"/>
                  <a:sym typeface="+mn-lt"/>
                </a:rPr>
                <a:t>Basic Model</a:t>
              </a:r>
            </a:p>
          </p:txBody>
        </p:sp>
      </p:grp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83DF852D-63D3-4D1E-85E6-953671F9A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05C350BF-9059-4746-A82D-4CC176E2A157}"/>
              </a:ext>
            </a:extLst>
          </p:cNvPr>
          <p:cNvSpPr>
            <a:spLocks/>
          </p:cNvSpPr>
          <p:nvPr/>
        </p:nvSpPr>
        <p:spPr>
          <a:xfrm>
            <a:off x="2026796" y="1302995"/>
            <a:ext cx="2360847" cy="49787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63500" sx="101000" sy="101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accent2">
                    <a:lumMod val="75000"/>
                  </a:schemeClr>
                </a:solidFill>
              </a:rPr>
              <a:t>Canonical</a:t>
            </a:r>
            <a:endParaRPr lang="en-US" altLang="zh-CN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404A8BF0-D30E-40ED-9EF5-ECC5EC0B0F47}"/>
              </a:ext>
            </a:extLst>
          </p:cNvPr>
          <p:cNvSpPr>
            <a:spLocks/>
          </p:cNvSpPr>
          <p:nvPr/>
        </p:nvSpPr>
        <p:spPr>
          <a:xfrm>
            <a:off x="7804357" y="1302995"/>
            <a:ext cx="2360847" cy="49787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63500" sx="101000" sy="101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accent2">
                    <a:lumMod val="75000"/>
                  </a:schemeClr>
                </a:solidFill>
              </a:rPr>
              <a:t>Seq2Seq</a:t>
            </a:r>
            <a:endParaRPr lang="en-US" altLang="zh-CN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10EF57CA-D6C7-48ED-9935-FEE980B71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816" y="2297331"/>
            <a:ext cx="3920807" cy="3009107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EEFEF44-3BC4-4CA3-B2ED-6767FC8CB1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0665" y="2194943"/>
            <a:ext cx="4108228" cy="3111495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B351FD6B-EC5A-4A6D-96D1-3B8C0DDDF374}"/>
              </a:ext>
            </a:extLst>
          </p:cNvPr>
          <p:cNvSpPr/>
          <p:nvPr/>
        </p:nvSpPr>
        <p:spPr>
          <a:xfrm>
            <a:off x="8155063" y="5322254"/>
            <a:ext cx="1742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70C0"/>
                </a:solidFill>
                <a:latin typeface="Open Sans" panose="020B0606030504020204" pitchFamily="34" charset="0"/>
              </a:rPr>
              <a:t>Many-to-Many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CD84C8D7-A188-40F6-969D-70755DB31597}"/>
              </a:ext>
            </a:extLst>
          </p:cNvPr>
          <p:cNvSpPr/>
          <p:nvPr/>
        </p:nvSpPr>
        <p:spPr>
          <a:xfrm>
            <a:off x="1246816" y="5595469"/>
            <a:ext cx="1454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70C0"/>
                </a:solidFill>
                <a:latin typeface="Open Sans" panose="020B0606030504020204" pitchFamily="34" charset="0"/>
              </a:rPr>
              <a:t>One-to-One</a:t>
            </a:r>
            <a:endParaRPr lang="zh-CN" alt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1E06CD7F-E327-4F09-8EFF-36F9F8589F71}"/>
                  </a:ext>
                </a:extLst>
              </p:cNvPr>
              <p:cNvSpPr/>
              <p:nvPr/>
            </p:nvSpPr>
            <p:spPr>
              <a:xfrm>
                <a:off x="3364208" y="5509550"/>
                <a:ext cx="161492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240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zh-CN" altLang="en-US" sz="24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zh-CN" altLang="en-US" sz="2400" i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zh-CN" altLang="en-US" sz="24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CN" altLang="en-US" sz="24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zh-CN" altLang="en-US" sz="2400" i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↦</m:t>
                      </m:r>
                      <m:sSub>
                        <m:sSubPr>
                          <m:ctrlPr>
                            <a:rPr lang="zh-CN" altLang="en-US" sz="24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zh-CN" altLang="en-US" sz="24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zh-CN" altLang="en-US" sz="24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1E06CD7F-E327-4F09-8EFF-36F9F8589F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4208" y="5509550"/>
                <a:ext cx="1614929" cy="461665"/>
              </a:xfrm>
              <a:prstGeom prst="rect">
                <a:avLst/>
              </a:prstGeom>
              <a:blipFill>
                <a:blip r:embed="rId5"/>
                <a:stretch>
                  <a:fillRect l="-377" b="-171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8774156F-F244-4AF5-BDC9-53B7C88888FE}"/>
                  </a:ext>
                </a:extLst>
              </p:cNvPr>
              <p:cNvSpPr/>
              <p:nvPr/>
            </p:nvSpPr>
            <p:spPr>
              <a:xfrm>
                <a:off x="6655773" y="5610155"/>
                <a:ext cx="4741363" cy="5217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40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zh-CN" altLang="en-US" sz="2400" i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{"/>
                          <m:endChr m:val="}"/>
                          <m:ctrlPr>
                            <a:rPr lang="zh-CN" altLang="en-US" sz="24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sz="24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zh-CN" altLang="en-US" sz="2400" i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zh-CN" altLang="en-US" sz="2400" i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,⋯,</m:t>
                          </m:r>
                          <m:sSub>
                            <m:sSubPr>
                              <m:ctrlPr>
                                <a:rPr lang="zh-CN" altLang="en-US" sz="24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zh-CN" altLang="en-US" sz="24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4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zh-CN" altLang="en-US" sz="24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zh-CN" altLang="en-US" sz="2400" i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↦</m:t>
                      </m:r>
                      <m:d>
                        <m:dPr>
                          <m:begChr m:val="{"/>
                          <m:endChr m:val="}"/>
                          <m:ctrlPr>
                            <a:rPr lang="zh-CN" altLang="en-US" sz="24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sz="24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zh-CN" altLang="en-US" sz="24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4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zh-CN" altLang="en-US" sz="24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lang="zh-CN" altLang="en-US" sz="2400" i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zh-CN" altLang="en-US" sz="2400" i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,⋯,</m:t>
                          </m:r>
                          <m:sSub>
                            <m:sSubPr>
                              <m:ctrlPr>
                                <a:rPr lang="zh-CN" altLang="en-US" sz="24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zh-CN" altLang="en-US" sz="24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4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zh-CN" altLang="en-US" sz="24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lang="zh-CN" altLang="en-US" sz="2400" i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zh-CN" altLang="en-US" sz="24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4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zh-CN" altLang="en-US" sz="24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sz="24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8774156F-F244-4AF5-BDC9-53B7C88888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5773" y="5610155"/>
                <a:ext cx="4741363" cy="5217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9256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组合 165">
            <a:extLst>
              <a:ext uri="{FF2B5EF4-FFF2-40B4-BE49-F238E27FC236}">
                <a16:creationId xmlns:a16="http://schemas.microsoft.com/office/drawing/2014/main" id="{75E7FA55-72E6-40FD-BD28-6B524602F582}"/>
              </a:ext>
            </a:extLst>
          </p:cNvPr>
          <p:cNvGrpSpPr/>
          <p:nvPr/>
        </p:nvGrpSpPr>
        <p:grpSpPr>
          <a:xfrm>
            <a:off x="4387643" y="-372222"/>
            <a:ext cx="3416714" cy="986654"/>
            <a:chOff x="4532101" y="-372222"/>
            <a:chExt cx="3127799" cy="986654"/>
          </a:xfrm>
        </p:grpSpPr>
        <p:sp>
          <p:nvSpPr>
            <p:cNvPr id="175" name="矩形: 圆角 174">
              <a:extLst>
                <a:ext uri="{FF2B5EF4-FFF2-40B4-BE49-F238E27FC236}">
                  <a16:creationId xmlns:a16="http://schemas.microsoft.com/office/drawing/2014/main" id="{D384F63A-1ADB-47A3-A61D-9AFC4CB9092E}"/>
                </a:ext>
              </a:extLst>
            </p:cNvPr>
            <p:cNvSpPr/>
            <p:nvPr/>
          </p:nvSpPr>
          <p:spPr>
            <a:xfrm>
              <a:off x="4532101" y="-372222"/>
              <a:ext cx="3127799" cy="986653"/>
            </a:xfrm>
            <a:prstGeom prst="roundRect">
              <a:avLst>
                <a:gd name="adj" fmla="val 47564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1" name="文本框 180">
              <a:extLst>
                <a:ext uri="{FF2B5EF4-FFF2-40B4-BE49-F238E27FC236}">
                  <a16:creationId xmlns:a16="http://schemas.microsoft.com/office/drawing/2014/main" id="{C1AC0428-B682-48D0-BFAB-BC468B59B94B}"/>
                </a:ext>
              </a:extLst>
            </p:cNvPr>
            <p:cNvSpPr txBox="1"/>
            <p:nvPr/>
          </p:nvSpPr>
          <p:spPr>
            <a:xfrm>
              <a:off x="5677629" y="91212"/>
              <a:ext cx="8338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+mj-lt"/>
                  <a:cs typeface="+mn-ea"/>
                  <a:sym typeface="+mn-lt"/>
                </a:rPr>
                <a:t>MLP</a:t>
              </a:r>
            </a:p>
          </p:txBody>
        </p:sp>
      </p:grp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83DF852D-63D3-4D1E-85E6-953671F9A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5F1D7FB7-A719-488A-A003-C4F9DD9F76DF}"/>
              </a:ext>
            </a:extLst>
          </p:cNvPr>
          <p:cNvSpPr>
            <a:spLocks/>
          </p:cNvSpPr>
          <p:nvPr/>
        </p:nvSpPr>
        <p:spPr>
          <a:xfrm>
            <a:off x="443087" y="874946"/>
            <a:ext cx="2422033" cy="497873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63500" sx="101000" sy="101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</a:rPr>
              <a:t>MLP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8D5D149-495D-4810-8E98-119BF4A926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2198" y="1444558"/>
            <a:ext cx="8059901" cy="4727642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E8A15806-412A-422E-BF1A-7B2052BBD4ED}"/>
              </a:ext>
            </a:extLst>
          </p:cNvPr>
          <p:cNvSpPr/>
          <p:nvPr/>
        </p:nvSpPr>
        <p:spPr>
          <a:xfrm>
            <a:off x="4047049" y="911154"/>
            <a:ext cx="38074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FF5B5B"/>
                </a:solidFill>
                <a:latin typeface="Open Sans" panose="020B0606030504020204" pitchFamily="34" charset="0"/>
              </a:rPr>
              <a:t>Sequential relationship</a:t>
            </a:r>
            <a:r>
              <a:rPr lang="zh-CN" altLang="en-US" sz="2400" dirty="0">
                <a:solidFill>
                  <a:srgbClr val="FF5B5B"/>
                </a:solidFill>
                <a:latin typeface="Open Sans" panose="020B0606030504020204" pitchFamily="34" charset="0"/>
              </a:rPr>
              <a:t>？</a:t>
            </a:r>
            <a:endParaRPr lang="zh-CN" altLang="en-US" sz="2400" dirty="0">
              <a:solidFill>
                <a:srgbClr val="FF5B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194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AA418478-A38C-49B6-8FDA-28EA552FDD12}"/>
              </a:ext>
            </a:extLst>
          </p:cNvPr>
          <p:cNvSpPr/>
          <p:nvPr/>
        </p:nvSpPr>
        <p:spPr>
          <a:xfrm>
            <a:off x="0" y="6492875"/>
            <a:ext cx="12192000" cy="3651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1000" sy="101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dirty="0">
                <a:solidFill>
                  <a:schemeClr val="accent5">
                    <a:lumMod val="75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Aaron van den Oord et al. “</a:t>
            </a:r>
            <a:r>
              <a:rPr lang="en-US" altLang="zh-CN" dirty="0" err="1">
                <a:solidFill>
                  <a:schemeClr val="accent5">
                    <a:lumMod val="75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WaveNet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: A Generative Model for Raw Audio”. </a:t>
            </a:r>
            <a:r>
              <a:rPr lang="en-US" altLang="zh-CN" i="1" dirty="0">
                <a:solidFill>
                  <a:schemeClr val="accent5">
                    <a:lumMod val="75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arXiv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, 2016</a:t>
            </a:r>
            <a:endParaRPr lang="en-US" altLang="zh-CN" dirty="0">
              <a:solidFill>
                <a:srgbClr val="FF5B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ubai Light" panose="020B0303030403030204" pitchFamily="34" charset="-78"/>
              <a:cs typeface="Dubai Light" panose="020B0303030403030204" pitchFamily="34" charset="-78"/>
            </a:endParaRPr>
          </a:p>
        </p:txBody>
      </p:sp>
      <p:grpSp>
        <p:nvGrpSpPr>
          <p:cNvPr id="166" name="组合 165">
            <a:extLst>
              <a:ext uri="{FF2B5EF4-FFF2-40B4-BE49-F238E27FC236}">
                <a16:creationId xmlns:a16="http://schemas.microsoft.com/office/drawing/2014/main" id="{75E7FA55-72E6-40FD-BD28-6B524602F582}"/>
              </a:ext>
            </a:extLst>
          </p:cNvPr>
          <p:cNvGrpSpPr/>
          <p:nvPr/>
        </p:nvGrpSpPr>
        <p:grpSpPr>
          <a:xfrm>
            <a:off x="4387643" y="-372222"/>
            <a:ext cx="3416714" cy="986654"/>
            <a:chOff x="4532101" y="-372222"/>
            <a:chExt cx="3127799" cy="986654"/>
          </a:xfrm>
        </p:grpSpPr>
        <p:sp>
          <p:nvSpPr>
            <p:cNvPr id="175" name="矩形: 圆角 174">
              <a:extLst>
                <a:ext uri="{FF2B5EF4-FFF2-40B4-BE49-F238E27FC236}">
                  <a16:creationId xmlns:a16="http://schemas.microsoft.com/office/drawing/2014/main" id="{D384F63A-1ADB-47A3-A61D-9AFC4CB9092E}"/>
                </a:ext>
              </a:extLst>
            </p:cNvPr>
            <p:cNvSpPr/>
            <p:nvPr/>
          </p:nvSpPr>
          <p:spPr>
            <a:xfrm>
              <a:off x="4532101" y="-372222"/>
              <a:ext cx="3127799" cy="986653"/>
            </a:xfrm>
            <a:prstGeom prst="roundRect">
              <a:avLst>
                <a:gd name="adj" fmla="val 47564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1" name="文本框 180">
              <a:extLst>
                <a:ext uri="{FF2B5EF4-FFF2-40B4-BE49-F238E27FC236}">
                  <a16:creationId xmlns:a16="http://schemas.microsoft.com/office/drawing/2014/main" id="{C1AC0428-B682-48D0-BFAB-BC468B59B94B}"/>
                </a:ext>
              </a:extLst>
            </p:cNvPr>
            <p:cNvSpPr txBox="1"/>
            <p:nvPr/>
          </p:nvSpPr>
          <p:spPr>
            <a:xfrm>
              <a:off x="5677629" y="91212"/>
              <a:ext cx="8338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+mj-lt"/>
                  <a:cs typeface="+mn-ea"/>
                  <a:sym typeface="+mn-lt"/>
                </a:rPr>
                <a:t>MLP</a:t>
              </a:r>
            </a:p>
          </p:txBody>
        </p:sp>
      </p:grp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83DF852D-63D3-4D1E-85E6-953671F9A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9</a:t>
            </a:fld>
            <a:endParaRPr lang="zh-CN" altLang="en-US" dirty="0"/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5F1D7FB7-A719-488A-A003-C4F9DD9F76DF}"/>
              </a:ext>
            </a:extLst>
          </p:cNvPr>
          <p:cNvSpPr>
            <a:spLocks/>
          </p:cNvSpPr>
          <p:nvPr/>
        </p:nvSpPr>
        <p:spPr>
          <a:xfrm>
            <a:off x="443087" y="874946"/>
            <a:ext cx="2422033" cy="497873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63500" sx="101000" sy="101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</a:rPr>
              <a:t>CNN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E8A15806-412A-422E-BF1A-7B2052BBD4ED}"/>
              </a:ext>
            </a:extLst>
          </p:cNvPr>
          <p:cNvSpPr/>
          <p:nvPr/>
        </p:nvSpPr>
        <p:spPr>
          <a:xfrm>
            <a:off x="4047049" y="911154"/>
            <a:ext cx="54457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FF5B5B"/>
                </a:solidFill>
                <a:latin typeface="Open Sans" panose="020B0606030504020204" pitchFamily="34" charset="0"/>
              </a:rPr>
              <a:t>Long-Term</a:t>
            </a:r>
            <a:r>
              <a:rPr lang="zh-CN" altLang="en-US" sz="2400" dirty="0">
                <a:solidFill>
                  <a:srgbClr val="FF5B5B"/>
                </a:solidFill>
                <a:latin typeface="Open Sans" panose="020B0606030504020204" pitchFamily="34" charset="0"/>
              </a:rPr>
              <a:t> </a:t>
            </a:r>
            <a:r>
              <a:rPr lang="en-US" altLang="zh-CN" sz="2400" dirty="0">
                <a:solidFill>
                  <a:srgbClr val="FF5B5B"/>
                </a:solidFill>
                <a:latin typeface="Open Sans" panose="020B0606030504020204" pitchFamily="34" charset="0"/>
              </a:rPr>
              <a:t>Sequential relationship</a:t>
            </a:r>
            <a:r>
              <a:rPr lang="zh-CN" altLang="en-US" sz="2400" dirty="0">
                <a:solidFill>
                  <a:srgbClr val="FF5B5B"/>
                </a:solidFill>
                <a:latin typeface="Open Sans" panose="020B0606030504020204" pitchFamily="34" charset="0"/>
              </a:rPr>
              <a:t>？</a:t>
            </a:r>
            <a:endParaRPr lang="zh-CN" altLang="en-US" sz="2400" dirty="0">
              <a:solidFill>
                <a:srgbClr val="FF5B5B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9C2F1DA-2C1F-4D68-ADA2-1639432C5C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87" y="1857134"/>
            <a:ext cx="7877365" cy="3620824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92B61688-AFE1-4CA6-B5F5-65D736CE7F68}"/>
              </a:ext>
            </a:extLst>
          </p:cNvPr>
          <p:cNvSpPr/>
          <p:nvPr/>
        </p:nvSpPr>
        <p:spPr>
          <a:xfrm>
            <a:off x="500208" y="5662251"/>
            <a:ext cx="11234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Yet there has been a lack of empirical evidence showing that this type of models can actually capture the temporal dependencies by discovering the latent hierarchical structure of the sequence</a:t>
            </a: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新月形 1">
            <a:extLst>
              <a:ext uri="{FF2B5EF4-FFF2-40B4-BE49-F238E27FC236}">
                <a16:creationId xmlns:a16="http://schemas.microsoft.com/office/drawing/2014/main" id="{AE819F3A-5C9B-4B72-9AB8-B59DAF843939}"/>
              </a:ext>
            </a:extLst>
          </p:cNvPr>
          <p:cNvSpPr/>
          <p:nvPr/>
        </p:nvSpPr>
        <p:spPr>
          <a:xfrm>
            <a:off x="457200" y="5609207"/>
            <a:ext cx="373847" cy="747693"/>
          </a:xfrm>
          <a:prstGeom prst="mo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63500" sx="101000" sy="101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新月形 11">
            <a:extLst>
              <a:ext uri="{FF2B5EF4-FFF2-40B4-BE49-F238E27FC236}">
                <a16:creationId xmlns:a16="http://schemas.microsoft.com/office/drawing/2014/main" id="{9C6253EF-E8E7-4E65-85E1-4FB037A11019}"/>
              </a:ext>
            </a:extLst>
          </p:cNvPr>
          <p:cNvSpPr/>
          <p:nvPr/>
        </p:nvSpPr>
        <p:spPr>
          <a:xfrm flipH="1">
            <a:off x="11360953" y="5609206"/>
            <a:ext cx="373847" cy="747693"/>
          </a:xfrm>
          <a:prstGeom prst="mo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63500" sx="101000" sy="101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FBEE77D-80F3-4FA7-B0F7-84DA91720006}"/>
              </a:ext>
            </a:extLst>
          </p:cNvPr>
          <p:cNvSpPr txBox="1"/>
          <p:nvPr/>
        </p:nvSpPr>
        <p:spPr>
          <a:xfrm>
            <a:off x="10488493" y="4532361"/>
            <a:ext cx="13682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Image </a:t>
            </a:r>
          </a:p>
          <a:p>
            <a:pPr>
              <a:spcAft>
                <a:spcPts val="600"/>
              </a:spcAft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from </a:t>
            </a:r>
            <a:r>
              <a:rPr lang="en-US" altLang="zh-CN" sz="1400" dirty="0">
                <a:solidFill>
                  <a:schemeClr val="accent1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blog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by </a:t>
            </a:r>
            <a:r>
              <a:rPr lang="en-US" altLang="zh-CN" sz="1400" dirty="0">
                <a:solidFill>
                  <a:schemeClr val="accent1">
                    <a:lumMod val="7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DeepMind</a:t>
            </a:r>
            <a:endParaRPr lang="zh-CN" alt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0977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&quot;GuidesStyle_None&quot;,&quot;Name&quot;:&quot;无&quot;,&quot;HeaderHeight&quot;:0.0,&quot;FooterHeight&quot;:0.0,&quot;SideMargin&quot;:0.0,&quot;TopMargin&quot;:0.0,&quot;BottomMargin&quot;:0.0,&quot;IntervalMargin&quot;:0.0,&quot;SettingType&quot;:&quot;System&quot;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9320;#370729;"/>
  <p:tag name="ISLIDE.VECTOR" val="#340098;#418789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562f3ac0-da0d-4f82-a600-cf6e5138f67a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4">
      <a:majorFont>
        <a:latin typeface="Open Sans"/>
        <a:ea typeface="微软雅黑"/>
        <a:cs typeface=""/>
      </a:majorFont>
      <a:minorFont>
        <a:latin typeface="Open Sans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63500" sx="101000" sy="101000" algn="ctr" rotWithShape="0">
            <a:schemeClr val="bg1">
              <a:lumMod val="50000"/>
              <a:alpha val="40000"/>
            </a:schemeClr>
          </a:outerShdw>
        </a:effectLst>
      </a:spPr>
      <a:bodyPr rtlCol="0" anchor="ctr"/>
      <a:lstStyle>
        <a:defPPr algn="ctr">
          <a:defRPr sz="2800" dirty="0" smtClean="0">
            <a:solidFill>
              <a:schemeClr val="accent1">
                <a:lumMod val="50000"/>
              </a:schemeClr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>
              <a:lumMod val="60000"/>
              <a:lumOff val="40000"/>
            </a:schemeClr>
          </a:solidFill>
        </a:ln>
        <a:effectLst>
          <a:outerShdw blurRad="63500" sx="101000" sy="101000" algn="ctr" rotWithShape="0">
            <a:schemeClr val="bg1">
              <a:lumMod val="50000"/>
              <a:alpha val="41000"/>
            </a:schemeClr>
          </a:outerShdw>
        </a:effectLst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13704</TotalTime>
  <Words>2123</Words>
  <Application>Microsoft Office PowerPoint</Application>
  <PresentationFormat>宽屏</PresentationFormat>
  <Paragraphs>510</Paragraphs>
  <Slides>52</Slides>
  <Notes>47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52</vt:i4>
      </vt:variant>
    </vt:vector>
  </HeadingPairs>
  <TitlesOfParts>
    <vt:vector size="64" baseType="lpstr">
      <vt:lpstr>Rockwell</vt:lpstr>
      <vt:lpstr>Cambria Math</vt:lpstr>
      <vt:lpstr>方正清刻本悦宋简体</vt:lpstr>
      <vt:lpstr>Open Sans</vt:lpstr>
      <vt:lpstr>微软雅黑</vt:lpstr>
      <vt:lpstr>Dubai Light</vt:lpstr>
      <vt:lpstr>方正粗黑宋简体</vt:lpstr>
      <vt:lpstr>等线</vt:lpstr>
      <vt:lpstr>Lora</vt:lpstr>
      <vt:lpstr>Consolas</vt:lpstr>
      <vt:lpstr>Arial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Gemini向光性</dc:creator>
  <cp:lastModifiedBy>王天富</cp:lastModifiedBy>
  <cp:revision>1789</cp:revision>
  <dcterms:created xsi:type="dcterms:W3CDTF">2020-04-22T11:03:11Z</dcterms:created>
  <dcterms:modified xsi:type="dcterms:W3CDTF">2021-07-15T02:19:08Z</dcterms:modified>
</cp:coreProperties>
</file>